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544" r:id="rId2"/>
    <p:sldId id="532" r:id="rId3"/>
    <p:sldId id="461" r:id="rId4"/>
    <p:sldId id="518" r:id="rId5"/>
    <p:sldId id="533" r:id="rId6"/>
    <p:sldId id="545" r:id="rId7"/>
    <p:sldId id="546" r:id="rId8"/>
    <p:sldId id="547" r:id="rId9"/>
    <p:sldId id="543" r:id="rId10"/>
  </p:sldIdLst>
  <p:sldSz cx="9906000" cy="6858000" type="A4"/>
  <p:notesSz cx="7104063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FF3300"/>
    <a:srgbClr val="663300"/>
    <a:srgbClr val="333399"/>
    <a:srgbClr val="4646F8"/>
    <a:srgbClr val="C6C6C6"/>
    <a:srgbClr val="0066FF"/>
    <a:srgbClr val="FFCCCC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2" autoAdjust="0"/>
    <p:restoredTop sz="86370" autoAdjust="0"/>
  </p:normalViewPr>
  <p:slideViewPr>
    <p:cSldViewPr snapToGrid="0">
      <p:cViewPr varScale="1">
        <p:scale>
          <a:sx n="74" d="100"/>
          <a:sy n="74" d="100"/>
        </p:scale>
        <p:origin x="1848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4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821492D-A864-466B-9A42-91C2E25CEB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t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6BB0766-E4C0-41A1-AB69-3CC982D0C1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81338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t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426536F8-02E9-4644-8787-7CFC323ED7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43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b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FB4D5FB4-BC88-44B7-97B2-B9DF934963D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81338" cy="5143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/>
            </a:lvl1pPr>
          </a:lstStyle>
          <a:p>
            <a:pPr>
              <a:defRPr/>
            </a:pPr>
            <a:fld id="{73EE00B8-246C-4E12-9B41-95889006EF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20FE72F-FBD4-44A9-9C9F-02E101DFEE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t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BFFA77E-CDC7-4F1E-AAFD-629C92E6E6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81338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t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F7EC425-0833-4980-89B9-B029130FB6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8313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2E46B305-574E-4355-911E-73420AAA627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4837" cy="4606925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56F36C68-0B07-438F-B7E2-5DE418E17F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43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b" anchorCtr="0" compatLnSpc="1">
            <a:prstTxWarp prst="textNoShape">
              <a:avLst/>
            </a:prstTxWarp>
          </a:bodyPr>
          <a:lstStyle>
            <a:lvl1pPr defTabSz="9540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BCF1774-AAA7-4A70-96DA-625274E64C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81338" cy="514350"/>
          </a:xfrm>
          <a:prstGeom prst="rect">
            <a:avLst/>
          </a:prstGeom>
          <a:noFill/>
          <a:ln>
            <a:noFill/>
          </a:ln>
        </p:spPr>
        <p:txBody>
          <a:bodyPr vert="horz" wrap="square" lIns="95469" tIns="47733" rIns="95469" bIns="47733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/>
            </a:lvl1pPr>
          </a:lstStyle>
          <a:p>
            <a:pPr>
              <a:defRPr/>
            </a:pPr>
            <a:fld id="{1D173636-C275-4549-95F8-B23673A112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D88F94-9D80-49B5-8EC9-A0008ABADF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AC963A0B-131B-4948-A2A5-0F6C6EEAE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5DA42FD0-B8F1-4AA7-B575-2D630BA4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>
              <a:latin typeface="Times New Roman" panose="02020603050405020304" pitchFamily="18" charset="0"/>
            </a:endParaRPr>
          </a:p>
          <a:p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D88F94-9D80-49B5-8EC9-A0008ABADF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AC963A0B-131B-4948-A2A5-0F6C6EEAE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5DA42FD0-B8F1-4AA7-B575-2D630BA4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>
              <a:latin typeface="Times New Roman" panose="02020603050405020304" pitchFamily="18" charset="0"/>
            </a:endParaRPr>
          </a:p>
          <a:p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9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D88F94-9D80-49B5-8EC9-A0008ABADF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AC963A0B-131B-4948-A2A5-0F6C6EEAE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5DA42FD0-B8F1-4AA7-B575-2D630BA4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>
              <a:latin typeface="Times New Roman" panose="02020603050405020304" pitchFamily="18" charset="0"/>
            </a:endParaRPr>
          </a:p>
          <a:p>
            <a:endParaRPr lang="en-US" altLang="ja-JP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1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C2321C-DE11-29A1-A306-AD36D5C27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7CE0A9C-C3CF-B1A2-F1F6-C3877807F2E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49D7741E-2B15-E898-3276-0695E317B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269C33D8-4C3C-1B0D-F5F6-0A61F9DAA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>
              <a:latin typeface="Times New Roman" panose="02020603050405020304" pitchFamily="18" charset="0"/>
            </a:endParaRPr>
          </a:p>
          <a:p>
            <a:endParaRPr lang="en-US" altLang="ja-JP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80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27A89E-F75D-5410-7722-1AB6AC5F7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83331CF-1852-713F-431F-78A642FF84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348927BB-A202-7694-90C9-44185162F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1545ECB2-622B-E7EE-C287-704BE394B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>
              <a:latin typeface="Times New Roman" panose="02020603050405020304" pitchFamily="18" charset="0"/>
            </a:endParaRPr>
          </a:p>
          <a:p>
            <a:endParaRPr lang="en-US" altLang="ja-JP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91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D88F94-9D80-49B5-8EC9-A0008ABADF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0263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5795" tIns="47508" rIns="95795" bIns="47508" anchor="b"/>
          <a:lstStyle>
            <a:lvl1pPr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</a:tabLs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07D2808-90DC-4EF5-875F-F3FCFD400A92}" type="slidenum">
              <a:rPr lang="en-US" altLang="ja-JP" sz="6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en-US" altLang="ja-JP" sz="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AC963A0B-131B-4948-A2A5-0F6C6EEAE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5DA42FD0-B8F1-4AA7-B575-2D630BA4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>
              <a:latin typeface="Times New Roman" panose="02020603050405020304" pitchFamily="18" charset="0"/>
            </a:endParaRPr>
          </a:p>
          <a:p>
            <a:endParaRPr lang="en-US" altLang="ja-JP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47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SL_PPT_Design_Resize-4">
            <a:extLst>
              <a:ext uri="{FF2B5EF4-FFF2-40B4-BE49-F238E27FC236}">
                <a16:creationId xmlns:a16="http://schemas.microsoft.com/office/drawing/2014/main" id="{35294995-2AD3-44CF-B067-5D64B4AF190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>
            <a:extLst>
              <a:ext uri="{FF2B5EF4-FFF2-40B4-BE49-F238E27FC236}">
                <a16:creationId xmlns:a16="http://schemas.microsoft.com/office/drawing/2014/main" id="{C5AD3359-A3BB-4F2F-B050-7D20FDD96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1813" y="115888"/>
            <a:ext cx="1403350" cy="3365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i="1"/>
              <a:t>東京情報大学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38D18-4EFE-42DF-99A2-4357DDD02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22333B-7DAA-433C-854D-F7D6238648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E7DA7E-2BBE-4017-BAB0-B77BA695D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C2C3-2FE8-484E-811E-6223C300C7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2180405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F8B4FA-F607-42F4-88FB-B977FA4E7B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FD5A08-B5B3-4F08-AE51-DD7CDBB082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A5590F5-66AC-45FD-9702-AF3D9C1E0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F34BC-A07B-4418-9200-0E1F095BC2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086057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E77BE9F-ACBF-43D0-9301-729DD5829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08318C9-42AB-4126-A80F-213C56F8E4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5378314-DA0C-459F-8338-6D558547A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F0035-E182-4B93-A499-EEF2E9D02E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622896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3637E-E6DC-440A-861D-02E35097C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3CD279-B9AA-45CA-8A6E-FD3C6AB4B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D19DABC-D8A1-4E2B-A1F9-17B2D232E3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96A65-596F-4EA2-9160-5EF7AA9BF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318406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95300" y="3938588"/>
            <a:ext cx="43815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E42230-B1EA-4CEC-BE54-88F17818F0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3FDFA3E-2AB4-4D50-B89E-1D37B3B8FE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1CC2407D-2CBF-41AA-AC26-75E505755D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C63A7-10CE-4798-8143-A9ABD1E8A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4974075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E683EE-E7DB-4342-BA6C-2EBF00BEF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2891B3-E420-44DB-809F-1EB4B433D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DD292AA-C0CE-461C-B1D9-DF101F66E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7678D-BFE6-47C5-8D64-2413E1C690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691271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595F21-C412-4772-A13A-2150D4182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5812C7-9210-4824-A7C3-0152F929F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84B3B5E-4C67-40F7-9D81-B78C0C66A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9858-C98C-4028-9CDB-E828CB9286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0997616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50A0DD-4906-4F87-9C08-50A013439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E6CBCD-CA6E-42B1-BBFF-8278180569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D53A889-9B81-4E93-AD4F-6780D8681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17CE5-6077-437D-9935-92B073A70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061381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374DD0-EEA5-489F-AEC5-B8379BD9AE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F33D86-0809-4352-8EA5-C68B31C1C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CBB5F42-E4D4-4C89-ACA7-4415451B1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85005-8E8E-4A0F-9982-DC757BEA94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4865126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46CDE87-8539-444C-878B-796B3DCAFE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51ACEB7-C8E5-4884-9322-7FD1AAE59E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3FC7AD3-6478-4EF0-8ACC-EE8A16814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6F68-4B19-4E07-9436-1B82DCC6AC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651763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6004DE-D8E5-407D-A1D4-9D89578A1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E0C5DC9-C1CE-430A-8ACC-086BAAA5B4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A527CFD-A7FF-4E3E-8C59-A6CA975D41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DFE28-7348-4042-BF1C-65F8396088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375238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4B3446E-58C6-44E5-8B5B-B688A086E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9AE1A38-5FF0-4390-8698-CD6529EB97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5B98366-FBFE-493E-8AF9-474725E4C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8FFB8-99BF-4693-B874-112FEDAAB4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1809868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2BEC78-E50E-41C3-A2DF-1728A6CEC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7A4771-F034-4667-BB30-A8143250F5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418D67-2031-45CE-B3AB-237E631602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0A377-25DC-4A19-826F-7E4D85F398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456871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617C34-033F-4563-907B-77CD585E3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9681E-C665-4193-BE0A-C8EDF5813E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9DE21DB-59CD-48AB-80FD-91B56134F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AFC57-2F41-4C17-834C-55EF42541D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521110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SL_PPT_Design_Resize-4">
            <a:extLst>
              <a:ext uri="{FF2B5EF4-FFF2-40B4-BE49-F238E27FC236}">
                <a16:creationId xmlns:a16="http://schemas.microsoft.com/office/drawing/2014/main" id="{A6C05CB8-7C29-45A9-80AE-FCB3612F2E28}"/>
              </a:ext>
            </a:extLst>
          </p:cNvPr>
          <p:cNvPicPr>
            <a:picLocks noChangeArrowheads="1"/>
          </p:cNvPicPr>
          <p:nvPr/>
        </p:nvPicPr>
        <p:blipFill>
          <a:blip r:embed="rId16">
            <a:lum bright="28000" contras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9C307AC2-9C98-47F2-A5F6-31D35D623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4FF730-7041-4B86-B7EC-7F9874FE9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E3FA63C-FCE4-492C-BC00-EB565C1EA5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9981667-D06D-457B-A3CA-A1CEED1894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3508196-FDAD-478B-BECB-9C37BB7380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6DBF12-CFFE-4341-AF1B-9118A2C6E6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Text Box 11">
            <a:extLst>
              <a:ext uri="{FF2B5EF4-FFF2-40B4-BE49-F238E27FC236}">
                <a16:creationId xmlns:a16="http://schemas.microsoft.com/office/drawing/2014/main" id="{4C8B62CB-88D2-4783-874E-F4DA6AC00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1813" y="115888"/>
            <a:ext cx="1403350" cy="3365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i="1"/>
              <a:t>東京情報大学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%E5%A4%A7%E9%98%AA%E9%A7%85%E5%89%8D%E7%AC%AC3%E3%83%93%E3%83%AB%E3%83%BB%E7%AC%AC4%E3%83%93%E3%83%AB_Osaka_ekimae_Bldg_No.3,4_-_panoramio.jpg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publicdomainq.net/prefab-house-001950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cker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4BFAE0A-5950-258E-4B4C-771B61851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70" y="1962761"/>
            <a:ext cx="8915400" cy="1143000"/>
          </a:xfrm>
        </p:spPr>
        <p:txBody>
          <a:bodyPr/>
          <a:lstStyle/>
          <a:p>
            <a:r>
              <a:rPr lang="ja-JP" altLang="en-US" sz="4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コンテナシステム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C2975A-0F14-BB0D-6A75-B3E94500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8FFB8-99BF-4693-B874-112FEDAAB4B3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3602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421DBE37-7D18-DB99-AE10-455A5A10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146" y="175846"/>
            <a:ext cx="8915400" cy="1546592"/>
          </a:xfrm>
        </p:spPr>
        <p:txBody>
          <a:bodyPr/>
          <a:lstStyle/>
          <a:p>
            <a:r>
              <a:rPr lang="ja-JP" altLang="en-US" sz="4000" dirty="0">
                <a:solidFill>
                  <a:srgbClr val="333399"/>
                </a:solidFill>
              </a:rPr>
              <a:t>コンピュータ上で別のコンピュータを</a:t>
            </a:r>
            <a:br>
              <a:rPr lang="en-US" altLang="ja-JP" sz="4000" dirty="0">
                <a:solidFill>
                  <a:srgbClr val="333399"/>
                </a:solidFill>
              </a:rPr>
            </a:br>
            <a:r>
              <a:rPr lang="ja-JP" altLang="en-US" sz="4000" dirty="0">
                <a:solidFill>
                  <a:srgbClr val="333399"/>
                </a:solidFill>
              </a:rPr>
              <a:t>動かしてしまう技術</a:t>
            </a:r>
            <a:endParaRPr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F9251C-955E-0CA2-2131-5D2BA1475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209" y="2432539"/>
            <a:ext cx="8915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r>
              <a:rPr lang="ja-JP" altLang="en-US" sz="3200" kern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</a:t>
            </a:r>
            <a:endParaRPr lang="en-US" altLang="ja-JP" sz="3200" kern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r>
              <a:rPr lang="ja-JP" altLang="en-US" sz="3200" kern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</a:t>
            </a:r>
            <a:endParaRPr lang="en-US" altLang="ja-JP" sz="3200" kern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endParaRPr lang="ja-JP" altLang="en-US" dirty="0"/>
          </a:p>
        </p:txBody>
      </p:sp>
      <p:sp>
        <p:nvSpPr>
          <p:cNvPr id="97282" name="スライド番号プレースホルダー 1">
            <a:extLst>
              <a:ext uri="{FF2B5EF4-FFF2-40B4-BE49-F238E27FC236}">
                <a16:creationId xmlns:a16="http://schemas.microsoft.com/office/drawing/2014/main" id="{E4ADB1B9-A21A-4FD3-90FC-006BB0DA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887B75-D17E-43B9-AD44-66B3DD94E4F3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3870050718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7">
            <a:extLst>
              <a:ext uri="{FF2B5EF4-FFF2-40B4-BE49-F238E27FC236}">
                <a16:creationId xmlns:a16="http://schemas.microsoft.com/office/drawing/2014/main" id="{93F5F704-AFE5-4C37-BD38-374C0D67F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" y="5508142"/>
            <a:ext cx="4533583" cy="515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/>
              <a:t>ハードウェア</a:t>
            </a:r>
            <a:endParaRPr lang="en-US" altLang="ja-JP" sz="1800" b="1" dirty="0"/>
          </a:p>
        </p:txBody>
      </p:sp>
      <p:sp>
        <p:nvSpPr>
          <p:cNvPr id="44038" name="Rectangle 19">
            <a:extLst>
              <a:ext uri="{FF2B5EF4-FFF2-40B4-BE49-F238E27FC236}">
                <a16:creationId xmlns:a16="http://schemas.microsoft.com/office/drawing/2014/main" id="{71478764-FFA0-4895-86C3-07398935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502" y="5055293"/>
            <a:ext cx="4534536" cy="45561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ハイパーバイザー</a:t>
            </a:r>
            <a:endParaRPr lang="en-US" altLang="ja-JP" sz="1800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4469BEE-A3C1-4799-9C7A-A6E77FEA1B2C}"/>
              </a:ext>
            </a:extLst>
          </p:cNvPr>
          <p:cNvGrpSpPr/>
          <p:nvPr/>
        </p:nvGrpSpPr>
        <p:grpSpPr>
          <a:xfrm>
            <a:off x="287626" y="3607031"/>
            <a:ext cx="2723226" cy="1450658"/>
            <a:chOff x="343824" y="2437938"/>
            <a:chExt cx="2723226" cy="1450658"/>
          </a:xfrm>
        </p:grpSpPr>
        <p:sp>
          <p:nvSpPr>
            <p:cNvPr id="44036" name="Rectangle 16">
              <a:extLst>
                <a:ext uri="{FF2B5EF4-FFF2-40B4-BE49-F238E27FC236}">
                  <a16:creationId xmlns:a16="http://schemas.microsoft.com/office/drawing/2014/main" id="{F9C09EFE-229F-43FB-A46B-0C7ABECCD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3518708"/>
              <a:ext cx="2671156" cy="3698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仮想サーバ</a:t>
              </a:r>
              <a:endParaRPr lang="ja-JP" altLang="en-US" sz="1800" dirty="0"/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37E27A87-96F2-4100-9E7F-923420BCF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3" y="3152948"/>
              <a:ext cx="2671157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dirty="0"/>
                <a:t>OS</a:t>
              </a:r>
              <a:endParaRPr lang="ja-JP" altLang="en-US" sz="1800" dirty="0"/>
            </a:p>
          </p:txBody>
        </p:sp>
        <p:sp>
          <p:nvSpPr>
            <p:cNvPr id="11" name="Rectangle 16">
              <a:extLst>
                <a:ext uri="{FF2B5EF4-FFF2-40B4-BE49-F238E27FC236}">
                  <a16:creationId xmlns:a16="http://schemas.microsoft.com/office/drawing/2014/main" id="{3EFBAAFD-0229-4576-84E2-D3F068989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2781386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C0AA456-C6FB-4B9E-821F-0FB94C1FA674}"/>
                </a:ext>
              </a:extLst>
            </p:cNvPr>
            <p:cNvSpPr txBox="1"/>
            <p:nvPr/>
          </p:nvSpPr>
          <p:spPr>
            <a:xfrm>
              <a:off x="343824" y="2437938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002060"/>
                  </a:solidFill>
                </a:rPr>
                <a:t>仮想マシン</a:t>
              </a:r>
            </a:p>
          </p:txBody>
        </p:sp>
        <p:sp>
          <p:nvSpPr>
            <p:cNvPr id="27" name="Rectangle 16">
              <a:extLst>
                <a:ext uri="{FF2B5EF4-FFF2-40B4-BE49-F238E27FC236}">
                  <a16:creationId xmlns:a16="http://schemas.microsoft.com/office/drawing/2014/main" id="{49D9D336-DEC5-4EC1-A309-9CB81FD9D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203" y="2781242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28" name="Rectangle 16">
              <a:extLst>
                <a:ext uri="{FF2B5EF4-FFF2-40B4-BE49-F238E27FC236}">
                  <a16:creationId xmlns:a16="http://schemas.microsoft.com/office/drawing/2014/main" id="{D7EE5624-069A-405B-B021-B228AFAF3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224" y="2781387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DCE995B-FF87-4979-8DF9-8A2CA3373FE9}"/>
              </a:ext>
            </a:extLst>
          </p:cNvPr>
          <p:cNvGrpSpPr/>
          <p:nvPr/>
        </p:nvGrpSpPr>
        <p:grpSpPr>
          <a:xfrm>
            <a:off x="3041246" y="3604721"/>
            <a:ext cx="1831340" cy="1450658"/>
            <a:chOff x="2814551" y="3883429"/>
            <a:chExt cx="1831340" cy="1450658"/>
          </a:xfrm>
        </p:grpSpPr>
        <p:sp>
          <p:nvSpPr>
            <p:cNvPr id="74" name="Rectangle 16">
              <a:extLst>
                <a:ext uri="{FF2B5EF4-FFF2-40B4-BE49-F238E27FC236}">
                  <a16:creationId xmlns:a16="http://schemas.microsoft.com/office/drawing/2014/main" id="{662DEB2B-3819-4FA0-A456-43336E22D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964199"/>
              <a:ext cx="1779270" cy="3698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仮想サーバ</a:t>
              </a:r>
              <a:endParaRPr lang="ja-JP" altLang="en-US" sz="1800" dirty="0"/>
            </a:p>
          </p:txBody>
        </p:sp>
        <p:sp>
          <p:nvSpPr>
            <p:cNvPr id="75" name="Rectangle 16">
              <a:extLst>
                <a:ext uri="{FF2B5EF4-FFF2-40B4-BE49-F238E27FC236}">
                  <a16:creationId xmlns:a16="http://schemas.microsoft.com/office/drawing/2014/main" id="{E6C30D89-A43B-445B-9868-C4C97C151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0" y="4598439"/>
              <a:ext cx="1779271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dirty="0"/>
                <a:t>OS</a:t>
              </a:r>
              <a:endParaRPr lang="ja-JP" altLang="en-US" sz="1800" dirty="0"/>
            </a:p>
          </p:txBody>
        </p:sp>
        <p:sp>
          <p:nvSpPr>
            <p:cNvPr id="76" name="Rectangle 16">
              <a:extLst>
                <a:ext uri="{FF2B5EF4-FFF2-40B4-BE49-F238E27FC236}">
                  <a16:creationId xmlns:a16="http://schemas.microsoft.com/office/drawing/2014/main" id="{2A06164C-1061-4455-A7F8-7113D8F50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226877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310B08E1-4419-4E60-B169-C33BCDA748BC}"/>
                </a:ext>
              </a:extLst>
            </p:cNvPr>
            <p:cNvSpPr txBox="1"/>
            <p:nvPr/>
          </p:nvSpPr>
          <p:spPr>
            <a:xfrm>
              <a:off x="2814551" y="3883429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002060"/>
                  </a:solidFill>
                </a:rPr>
                <a:t>仮想マシン</a:t>
              </a:r>
            </a:p>
          </p:txBody>
        </p:sp>
        <p:sp>
          <p:nvSpPr>
            <p:cNvPr id="78" name="Rectangle 16">
              <a:extLst>
                <a:ext uri="{FF2B5EF4-FFF2-40B4-BE49-F238E27FC236}">
                  <a16:creationId xmlns:a16="http://schemas.microsoft.com/office/drawing/2014/main" id="{2E8908AD-E790-4916-95BD-B9668D814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930" y="4226733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66D4B5A3-5AFA-4A77-B032-99BFCE86F219}"/>
              </a:ext>
            </a:extLst>
          </p:cNvPr>
          <p:cNvGrpSpPr/>
          <p:nvPr/>
        </p:nvGrpSpPr>
        <p:grpSpPr>
          <a:xfrm>
            <a:off x="5162146" y="3043324"/>
            <a:ext cx="1831340" cy="1450658"/>
            <a:chOff x="2814551" y="3883429"/>
            <a:chExt cx="1831340" cy="1450658"/>
          </a:xfrm>
        </p:grpSpPr>
        <p:sp>
          <p:nvSpPr>
            <p:cNvPr id="82" name="Rectangle 16">
              <a:extLst>
                <a:ext uri="{FF2B5EF4-FFF2-40B4-BE49-F238E27FC236}">
                  <a16:creationId xmlns:a16="http://schemas.microsoft.com/office/drawing/2014/main" id="{2F6C7664-8002-4DAD-A861-B6B880BD4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964199"/>
              <a:ext cx="1779270" cy="3698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仮想サーバ</a:t>
              </a:r>
              <a:endParaRPr lang="ja-JP" altLang="en-US" sz="1800" dirty="0"/>
            </a:p>
          </p:txBody>
        </p:sp>
        <p:sp>
          <p:nvSpPr>
            <p:cNvPr id="83" name="Rectangle 16">
              <a:extLst>
                <a:ext uri="{FF2B5EF4-FFF2-40B4-BE49-F238E27FC236}">
                  <a16:creationId xmlns:a16="http://schemas.microsoft.com/office/drawing/2014/main" id="{258662E4-C522-4B42-9F82-5D9CE1FFB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0" y="4598439"/>
              <a:ext cx="1779271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dirty="0"/>
                <a:t>OS</a:t>
              </a:r>
              <a:endParaRPr lang="ja-JP" altLang="en-US" sz="1800" dirty="0"/>
            </a:p>
          </p:txBody>
        </p:sp>
        <p:sp>
          <p:nvSpPr>
            <p:cNvPr id="84" name="Rectangle 16">
              <a:extLst>
                <a:ext uri="{FF2B5EF4-FFF2-40B4-BE49-F238E27FC236}">
                  <a16:creationId xmlns:a16="http://schemas.microsoft.com/office/drawing/2014/main" id="{A68BC05C-6730-4BA8-8FF8-3A3FEFF6D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226877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E892E1F-104D-4DCC-A560-B371A68D23B8}"/>
                </a:ext>
              </a:extLst>
            </p:cNvPr>
            <p:cNvSpPr txBox="1"/>
            <p:nvPr/>
          </p:nvSpPr>
          <p:spPr>
            <a:xfrm>
              <a:off x="2814551" y="3883429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002060"/>
                  </a:solidFill>
                </a:rPr>
                <a:t>仮想マシン</a:t>
              </a:r>
            </a:p>
          </p:txBody>
        </p:sp>
        <p:sp>
          <p:nvSpPr>
            <p:cNvPr id="86" name="Rectangle 16">
              <a:extLst>
                <a:ext uri="{FF2B5EF4-FFF2-40B4-BE49-F238E27FC236}">
                  <a16:creationId xmlns:a16="http://schemas.microsoft.com/office/drawing/2014/main" id="{FF3AFAD5-0652-4EB8-AEF1-B32D687F4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930" y="4226733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sp>
        <p:nvSpPr>
          <p:cNvPr id="88" name="Rectangle 17">
            <a:extLst>
              <a:ext uri="{FF2B5EF4-FFF2-40B4-BE49-F238E27FC236}">
                <a16:creationId xmlns:a16="http://schemas.microsoft.com/office/drawing/2014/main" id="{2610BBFB-21AC-42DC-90C2-651ED84B7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430" y="4492719"/>
            <a:ext cx="3617595" cy="51593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/>
              <a:t>仮想サーバ用アプリ</a:t>
            </a:r>
            <a:endParaRPr lang="en-US" altLang="ja-JP" sz="1800" b="1" dirty="0"/>
          </a:p>
        </p:txBody>
      </p:sp>
      <p:sp>
        <p:nvSpPr>
          <p:cNvPr id="89" name="Rectangle 17">
            <a:extLst>
              <a:ext uri="{FF2B5EF4-FFF2-40B4-BE49-F238E27FC236}">
                <a16:creationId xmlns:a16="http://schemas.microsoft.com/office/drawing/2014/main" id="{89131AB0-30DD-4F34-BAD5-5308132F5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430" y="5007069"/>
            <a:ext cx="4538345" cy="5159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/>
              <a:t>OS</a:t>
            </a:r>
          </a:p>
        </p:txBody>
      </p:sp>
      <p:sp>
        <p:nvSpPr>
          <p:cNvPr id="90" name="Rectangle 17">
            <a:extLst>
              <a:ext uri="{FF2B5EF4-FFF2-40B4-BE49-F238E27FC236}">
                <a16:creationId xmlns:a16="http://schemas.microsoft.com/office/drawing/2014/main" id="{BCECF6B3-3F54-403A-8F2E-C8BAF7F80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430" y="5521419"/>
            <a:ext cx="4538345" cy="515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/>
              <a:t>ハードウェア</a:t>
            </a:r>
            <a:endParaRPr lang="en-US" altLang="ja-JP" sz="1800" b="1" dirty="0"/>
          </a:p>
        </p:txBody>
      </p: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C9BB1C40-D083-4E31-800A-C0FEFC5EDE40}"/>
              </a:ext>
            </a:extLst>
          </p:cNvPr>
          <p:cNvGrpSpPr/>
          <p:nvPr/>
        </p:nvGrpSpPr>
        <p:grpSpPr>
          <a:xfrm>
            <a:off x="7003646" y="3043324"/>
            <a:ext cx="1831340" cy="1450658"/>
            <a:chOff x="2814551" y="3883429"/>
            <a:chExt cx="1831340" cy="1450658"/>
          </a:xfrm>
        </p:grpSpPr>
        <p:sp>
          <p:nvSpPr>
            <p:cNvPr id="92" name="Rectangle 16">
              <a:extLst>
                <a:ext uri="{FF2B5EF4-FFF2-40B4-BE49-F238E27FC236}">
                  <a16:creationId xmlns:a16="http://schemas.microsoft.com/office/drawing/2014/main" id="{274333EE-5C4F-44BB-A063-55E273F1B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964199"/>
              <a:ext cx="1779270" cy="3698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仮想サーバ</a:t>
              </a:r>
              <a:endParaRPr lang="ja-JP" altLang="en-US" sz="1800" dirty="0"/>
            </a:p>
          </p:txBody>
        </p:sp>
        <p:sp>
          <p:nvSpPr>
            <p:cNvPr id="93" name="Rectangle 16">
              <a:extLst>
                <a:ext uri="{FF2B5EF4-FFF2-40B4-BE49-F238E27FC236}">
                  <a16:creationId xmlns:a16="http://schemas.microsoft.com/office/drawing/2014/main" id="{D8F5E0D5-B93A-44C7-AE14-2C606DC18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0" y="4598439"/>
              <a:ext cx="1779271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dirty="0"/>
                <a:t>OS</a:t>
              </a:r>
              <a:endParaRPr lang="ja-JP" altLang="en-US" sz="1800" dirty="0"/>
            </a:p>
          </p:txBody>
        </p:sp>
        <p:sp>
          <p:nvSpPr>
            <p:cNvPr id="94" name="Rectangle 16">
              <a:extLst>
                <a:ext uri="{FF2B5EF4-FFF2-40B4-BE49-F238E27FC236}">
                  <a16:creationId xmlns:a16="http://schemas.microsoft.com/office/drawing/2014/main" id="{104D0D29-2072-40B7-9676-A62BECC5C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621" y="4226877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68546F3E-B975-4795-B9F0-BFFC8BB4A8EF}"/>
                </a:ext>
              </a:extLst>
            </p:cNvPr>
            <p:cNvSpPr txBox="1"/>
            <p:nvPr/>
          </p:nvSpPr>
          <p:spPr>
            <a:xfrm>
              <a:off x="2814551" y="3883429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002060"/>
                  </a:solidFill>
                </a:rPr>
                <a:t>仮想マシン</a:t>
              </a:r>
            </a:p>
          </p:txBody>
        </p:sp>
        <p:sp>
          <p:nvSpPr>
            <p:cNvPr id="96" name="Rectangle 16">
              <a:extLst>
                <a:ext uri="{FF2B5EF4-FFF2-40B4-BE49-F238E27FC236}">
                  <a16:creationId xmlns:a16="http://schemas.microsoft.com/office/drawing/2014/main" id="{E12A50B5-F49A-4AAA-8A0F-D6A040FA7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930" y="4226733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sp>
        <p:nvSpPr>
          <p:cNvPr id="97" name="Rectangle 16">
            <a:extLst>
              <a:ext uri="{FF2B5EF4-FFF2-40B4-BE49-F238E27FC236}">
                <a16:creationId xmlns:a16="http://schemas.microsoft.com/office/drawing/2014/main" id="{16DE93B8-8C36-47C0-A94B-E06FE9AB8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6" y="3394075"/>
            <a:ext cx="819150" cy="161339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アプリ</a:t>
            </a:r>
            <a:endParaRPr lang="ja-JP" altLang="en-US" sz="1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6075F36-D4E5-C241-9B07-76AEFD42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22" y="0"/>
            <a:ext cx="8915400" cy="1143000"/>
          </a:xfrm>
        </p:spPr>
        <p:txBody>
          <a:bodyPr/>
          <a:lstStyle/>
          <a:p>
            <a:r>
              <a:rPr lang="ja-JP" altLang="en-US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仮想マシンとコンテナ</a:t>
            </a:r>
            <a:endParaRPr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46C967-689D-E71D-7FFC-315779CBC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</a:t>
            </a:r>
            <a:endParaRPr lang="ja-JP" altLang="en-US" sz="28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2" eaLnBrk="1" hangingPunct="1">
              <a:lnSpc>
                <a:spcPct val="90000"/>
              </a:lnSpc>
              <a:spcBef>
                <a:spcPts val="900"/>
              </a:spcBef>
              <a:buClr>
                <a:srgbClr val="663300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ソフトウェア上に仮想的なコンピュータを作り出す．</a:t>
            </a:r>
          </a:p>
          <a:p>
            <a:endParaRPr lang="ja-JP" altLang="en-US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F84309FB-FF8D-494B-A991-AFB681359636}"/>
              </a:ext>
            </a:extLst>
          </p:cNvPr>
          <p:cNvGrpSpPr/>
          <p:nvPr/>
        </p:nvGrpSpPr>
        <p:grpSpPr>
          <a:xfrm>
            <a:off x="2609506" y="3974353"/>
            <a:ext cx="1831340" cy="1084898"/>
            <a:chOff x="343824" y="2437938"/>
            <a:chExt cx="1831340" cy="1084898"/>
          </a:xfrm>
        </p:grpSpPr>
        <p:sp>
          <p:nvSpPr>
            <p:cNvPr id="43" name="Rectangle 16">
              <a:extLst>
                <a:ext uri="{FF2B5EF4-FFF2-40B4-BE49-F238E27FC236}">
                  <a16:creationId xmlns:a16="http://schemas.microsoft.com/office/drawing/2014/main" id="{DF05764D-3579-4061-8E4D-44AA25A68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3152948"/>
              <a:ext cx="1778896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ライブラリ</a:t>
              </a:r>
              <a:r>
                <a:rPr lang="en-US" altLang="ja-JP" sz="1600" dirty="0"/>
                <a:t>/OS</a:t>
              </a:r>
              <a:endParaRPr lang="ja-JP" altLang="en-US" sz="1800" dirty="0"/>
            </a:p>
          </p:txBody>
        </p:sp>
        <p:sp>
          <p:nvSpPr>
            <p:cNvPr id="44" name="Rectangle 16">
              <a:extLst>
                <a:ext uri="{FF2B5EF4-FFF2-40B4-BE49-F238E27FC236}">
                  <a16:creationId xmlns:a16="http://schemas.microsoft.com/office/drawing/2014/main" id="{66E12F6B-49D4-4C1B-A4F4-6F96BAA11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2781386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9A92845-75B3-4023-8122-48C0B156CD8C}"/>
                </a:ext>
              </a:extLst>
            </p:cNvPr>
            <p:cNvSpPr txBox="1"/>
            <p:nvPr/>
          </p:nvSpPr>
          <p:spPr>
            <a:xfrm>
              <a:off x="343824" y="2437938"/>
              <a:ext cx="1007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002060"/>
                  </a:solidFill>
                </a:rPr>
                <a:t>コンテナ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6" name="Rectangle 16">
              <a:extLst>
                <a:ext uri="{FF2B5EF4-FFF2-40B4-BE49-F238E27FC236}">
                  <a16:creationId xmlns:a16="http://schemas.microsoft.com/office/drawing/2014/main" id="{585AE160-5AAE-43FE-8E8C-C346E9DA6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203" y="2781242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sp>
        <p:nvSpPr>
          <p:cNvPr id="54" name="Rectangle 17">
            <a:extLst>
              <a:ext uri="{FF2B5EF4-FFF2-40B4-BE49-F238E27FC236}">
                <a16:creationId xmlns:a16="http://schemas.microsoft.com/office/drawing/2014/main" id="{AF8AAFB0-FDD7-4322-806A-B8F067F94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892" y="5058623"/>
            <a:ext cx="3617595" cy="515937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/>
              <a:t>コンテナ管理ソフトウェア</a:t>
            </a:r>
            <a:endParaRPr lang="en-US" altLang="ja-JP" sz="1800" b="1" dirty="0"/>
          </a:p>
        </p:txBody>
      </p:sp>
      <p:sp>
        <p:nvSpPr>
          <p:cNvPr id="55" name="Rectangle 17">
            <a:extLst>
              <a:ext uri="{FF2B5EF4-FFF2-40B4-BE49-F238E27FC236}">
                <a16:creationId xmlns:a16="http://schemas.microsoft.com/office/drawing/2014/main" id="{654599CB-42D2-4C3B-8914-074CB77B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892" y="5572973"/>
            <a:ext cx="4538345" cy="5159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/>
              <a:t>OS</a:t>
            </a:r>
          </a:p>
        </p:txBody>
      </p:sp>
      <p:sp>
        <p:nvSpPr>
          <p:cNvPr id="56" name="Rectangle 17">
            <a:extLst>
              <a:ext uri="{FF2B5EF4-FFF2-40B4-BE49-F238E27FC236}">
                <a16:creationId xmlns:a16="http://schemas.microsoft.com/office/drawing/2014/main" id="{FCD6BD7E-C643-48E6-ACB2-5A919846B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892" y="6087323"/>
            <a:ext cx="4538345" cy="515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/>
              <a:t>ハードウェア</a:t>
            </a:r>
            <a:endParaRPr lang="en-US" altLang="ja-JP" sz="1800" b="1" dirty="0"/>
          </a:p>
        </p:txBody>
      </p:sp>
      <p:sp>
        <p:nvSpPr>
          <p:cNvPr id="63" name="Rectangle 16">
            <a:extLst>
              <a:ext uri="{FF2B5EF4-FFF2-40B4-BE49-F238E27FC236}">
                <a16:creationId xmlns:a16="http://schemas.microsoft.com/office/drawing/2014/main" id="{35AB9B28-C472-4E1A-A3E4-EF713F38E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8088" y="4315868"/>
            <a:ext cx="819150" cy="125750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アプリ</a:t>
            </a:r>
            <a:endParaRPr lang="ja-JP" altLang="en-US" sz="18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7A927812-3F06-4A0D-93D5-AC13377E40C1}"/>
              </a:ext>
            </a:extLst>
          </p:cNvPr>
          <p:cNvGrpSpPr/>
          <p:nvPr/>
        </p:nvGrpSpPr>
        <p:grpSpPr>
          <a:xfrm>
            <a:off x="4452160" y="3969735"/>
            <a:ext cx="1831340" cy="1084898"/>
            <a:chOff x="343824" y="2437938"/>
            <a:chExt cx="1831340" cy="1084898"/>
          </a:xfrm>
        </p:grpSpPr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E3231EF0-3844-451D-8C11-806EE5ED4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3152948"/>
              <a:ext cx="1778896" cy="36988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ライブラリ</a:t>
              </a:r>
              <a:r>
                <a:rPr lang="en-US" altLang="ja-JP" sz="1600" dirty="0"/>
                <a:t>/OS</a:t>
              </a:r>
              <a:endParaRPr lang="ja-JP" altLang="en-US" sz="1800" dirty="0"/>
            </a:p>
          </p:txBody>
        </p:sp>
        <p:sp>
          <p:nvSpPr>
            <p:cNvPr id="66" name="Rectangle 16">
              <a:extLst>
                <a:ext uri="{FF2B5EF4-FFF2-40B4-BE49-F238E27FC236}">
                  <a16:creationId xmlns:a16="http://schemas.microsoft.com/office/drawing/2014/main" id="{7FFA7E84-7321-46ED-8D0F-2EC48222E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94" y="2781386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760C246B-4C4F-49FA-8D41-F2907A363F83}"/>
                </a:ext>
              </a:extLst>
            </p:cNvPr>
            <p:cNvSpPr txBox="1"/>
            <p:nvPr/>
          </p:nvSpPr>
          <p:spPr>
            <a:xfrm>
              <a:off x="343824" y="2437938"/>
              <a:ext cx="1007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002060"/>
                  </a:solidFill>
                </a:rPr>
                <a:t>コンテナ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68" name="Rectangle 16">
              <a:extLst>
                <a:ext uri="{FF2B5EF4-FFF2-40B4-BE49-F238E27FC236}">
                  <a16:creationId xmlns:a16="http://schemas.microsoft.com/office/drawing/2014/main" id="{0FE306E0-1462-4480-B3BB-6A6D5EF89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203" y="2781242"/>
              <a:ext cx="887961" cy="36988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/>
                <a:t>アプリ</a:t>
              </a:r>
              <a:endParaRPr lang="ja-JP" altLang="en-US" sz="1800" dirty="0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41B525A4-D707-EDF4-596D-44BAA5F9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193" y="0"/>
            <a:ext cx="8915400" cy="1143000"/>
          </a:xfrm>
        </p:spPr>
        <p:txBody>
          <a:bodyPr/>
          <a:lstStyle/>
          <a:p>
            <a:r>
              <a:rPr lang="ja-JP" altLang="en-US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仮想マシンとコンテナ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B1499-E7FE-60A6-3BD6-54DB070F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870" y="1194900"/>
            <a:ext cx="8915400" cy="2826116"/>
          </a:xfrm>
        </p:spPr>
        <p:txBody>
          <a:bodyPr/>
          <a:lstStyle/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</a:t>
            </a:r>
            <a:endParaRPr lang="ja-JP" altLang="en-US" sz="28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2" eaLnBrk="1" hangingPunct="1">
              <a:lnSpc>
                <a:spcPct val="90000"/>
              </a:lnSpc>
              <a:spcBef>
                <a:spcPts val="900"/>
              </a:spcBef>
              <a:buClr>
                <a:srgbClr val="663300"/>
              </a:buClr>
              <a:buSzPct val="70000"/>
              <a:buFont typeface="Wingdings" pitchFamily="2" charset="2"/>
              <a:buChar char="ü"/>
              <a:defRPr/>
            </a:pPr>
            <a:r>
              <a:rPr lang="en-US" altLang="ja-JP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OS</a:t>
            </a:r>
            <a:r>
              <a:rPr lang="ja-JP" altLang="en-US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上に隔離されたソフトウェア実行環境を作り出す．</a:t>
            </a:r>
            <a:endParaRPr lang="en-US" altLang="ja-JP" sz="24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2" eaLnBrk="1" hangingPunct="1">
              <a:lnSpc>
                <a:spcPct val="90000"/>
              </a:lnSpc>
              <a:spcBef>
                <a:spcPts val="900"/>
              </a:spcBef>
              <a:buClr>
                <a:srgbClr val="663300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仮想マシンよりコストが掛からない（お手軽）</a:t>
            </a:r>
            <a:endParaRPr lang="en-US" altLang="ja-JP" sz="24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2" eaLnBrk="1" hangingPunct="1">
              <a:lnSpc>
                <a:spcPct val="90000"/>
              </a:lnSpc>
              <a:spcBef>
                <a:spcPts val="900"/>
              </a:spcBef>
              <a:buClr>
                <a:srgbClr val="663300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コンテナ自体を一個のアプリとみなすことができる</a:t>
            </a:r>
            <a:endParaRPr lang="en-US" altLang="ja-JP" sz="24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2" eaLnBrk="1" hangingPunct="1">
              <a:lnSpc>
                <a:spcPct val="90000"/>
              </a:lnSpc>
              <a:spcBef>
                <a:spcPts val="900"/>
              </a:spcBef>
              <a:buClr>
                <a:srgbClr val="663300"/>
              </a:buClr>
              <a:buSzPct val="70000"/>
              <a:buFont typeface="Wingdings" pitchFamily="2" charset="2"/>
              <a:buChar char="ü"/>
              <a:defRPr/>
            </a:pPr>
            <a:r>
              <a:rPr lang="ja-JP" altLang="en-US" sz="24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堅牢な建物（仮想マシン）に対して，プレハブやテントのような物</a:t>
            </a:r>
            <a:endParaRPr lang="en-US" altLang="ja-JP" sz="24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3151910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窓に付いている建物&#10;&#10;中程度の精度で自動的に生成された説明">
            <a:extLst>
              <a:ext uri="{FF2B5EF4-FFF2-40B4-BE49-F238E27FC236}">
                <a16:creationId xmlns:a16="http://schemas.microsoft.com/office/drawing/2014/main" id="{949ADB3B-F911-46F3-9D82-8F458C1B6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7520992" y="4775921"/>
            <a:ext cx="1470607" cy="1167678"/>
          </a:xfrm>
          <a:prstGeom prst="rect">
            <a:avLst/>
          </a:prstGeom>
        </p:spPr>
      </p:pic>
      <p:pic>
        <p:nvPicPr>
          <p:cNvPr id="7" name="図 6" descr="建物の前に立っている高層ビル&#10;&#10;自動的に生成された説明">
            <a:extLst>
              <a:ext uri="{FF2B5EF4-FFF2-40B4-BE49-F238E27FC236}">
                <a16:creationId xmlns:a16="http://schemas.microsoft.com/office/drawing/2014/main" id="{82309033-ADB7-4776-94D8-3FBFDC6D00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flipH="1">
            <a:off x="7581900" y="1562100"/>
            <a:ext cx="1514475" cy="20193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578BE67-1669-E4F0-AC74-AD0CB10B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4" y="0"/>
            <a:ext cx="8915400" cy="1143000"/>
          </a:xfrm>
        </p:spPr>
        <p:txBody>
          <a:bodyPr/>
          <a:lstStyle/>
          <a:p>
            <a:r>
              <a:rPr lang="ja-JP" altLang="en-US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仮想マシンとコンテナ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016FA4-AC49-953D-26B6-08356368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07123"/>
            <a:ext cx="8566638" cy="5433646"/>
          </a:xfrm>
        </p:spPr>
        <p:txBody>
          <a:bodyPr/>
          <a:lstStyle/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仮想マシン</a:t>
            </a:r>
            <a:endParaRPr lang="en-US" altLang="ja-JP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起業しよう！　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でっかい会社にするぞ．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オフィス用に自社ビルを建てるぞ！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457200" lvl="1" indent="0" eaLnBrk="1" hangingPunct="1">
              <a:spcBef>
                <a:spcPts val="900"/>
              </a:spcBef>
              <a:buClr>
                <a:srgbClr val="333399"/>
              </a:buClr>
              <a:buSzPct val="70000"/>
              <a:buNone/>
              <a:defRPr/>
            </a:pP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457200" lvl="1" indent="0" eaLnBrk="1" hangingPunct="1">
              <a:spcBef>
                <a:spcPts val="900"/>
              </a:spcBef>
              <a:buClr>
                <a:srgbClr val="333399"/>
              </a:buClr>
              <a:buSzPct val="70000"/>
              <a:buNone/>
              <a:defRPr/>
            </a:pP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</a:t>
            </a:r>
            <a:endParaRPr lang="en-US" altLang="ja-JP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ちょっとした仕事なので，ビルは大げさ．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プレハブ小屋で十分．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仕事が終わったら，さっさと潰す．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1758242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DEC1C-045C-B85E-0286-F27E993E8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211AB-BC5B-0C6A-4B59-447E2E441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4" y="0"/>
            <a:ext cx="8915400" cy="1143000"/>
          </a:xfrm>
        </p:spPr>
        <p:txBody>
          <a:bodyPr/>
          <a:lstStyle/>
          <a:p>
            <a:r>
              <a:rPr lang="en-US" altLang="ja-JP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Docker</a:t>
            </a:r>
            <a:r>
              <a:rPr lang="ja-JP" altLang="en-US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と </a:t>
            </a:r>
            <a:r>
              <a:rPr lang="en-US" altLang="ja-JP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Podman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A46D9A-0F89-B288-11E0-44FF24F28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014" y="1372838"/>
            <a:ext cx="8566638" cy="5066598"/>
          </a:xfrm>
        </p:spPr>
        <p:txBody>
          <a:bodyPr/>
          <a:lstStyle/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en-US" altLang="ja-JP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Docker</a:t>
            </a: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社</a:t>
            </a:r>
            <a:endParaRPr lang="en-US" altLang="ja-JP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Docker</a:t>
            </a: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を開発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Debian</a:t>
            </a: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系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hlinkClick r:id="rId3"/>
              </a:rPr>
              <a:t>https://www.docker.com/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Docker Hub: https://hub.docker.com/ </a:t>
            </a: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457200" lvl="1" indent="0" eaLnBrk="1" hangingPunct="1">
              <a:spcBef>
                <a:spcPts val="900"/>
              </a:spcBef>
              <a:buClr>
                <a:srgbClr val="333399"/>
              </a:buClr>
              <a:buSzPct val="70000"/>
              <a:buNone/>
              <a:defRPr/>
            </a:pP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en-US" altLang="ja-JP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Docker</a:t>
            </a: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を標準化</a:t>
            </a:r>
            <a:endParaRPr lang="en-US" altLang="ja-JP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Podman </a:t>
            </a: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RedHat </a:t>
            </a: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系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https://podman.io/</a:t>
            </a:r>
          </a:p>
        </p:txBody>
      </p:sp>
    </p:spTree>
    <p:extLst>
      <p:ext uri="{BB962C8B-B14F-4D97-AF65-F5344CB8AC3E}">
        <p14:creationId xmlns:p14="http://schemas.microsoft.com/office/powerpoint/2010/main" val="2029158870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B539E-0542-2215-5B8B-D9C96AF4A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59373-0F24-CE9E-4C19-36D94F1B0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4" y="0"/>
            <a:ext cx="8915400" cy="1143000"/>
          </a:xfrm>
        </p:spPr>
        <p:txBody>
          <a:bodyPr/>
          <a:lstStyle/>
          <a:p>
            <a:r>
              <a:rPr lang="ja-JP" altLang="en-US" sz="40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コンテナの活用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881268-12D0-AD7D-72DD-379D747AC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78" y="1578901"/>
            <a:ext cx="8566638" cy="4358260"/>
          </a:xfrm>
        </p:spPr>
        <p:txBody>
          <a:bodyPr/>
          <a:lstStyle/>
          <a:p>
            <a:pPr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itchFamily="2" charset="2"/>
              <a:buChar char="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環境</a:t>
            </a:r>
            <a:endParaRPr lang="en-US" altLang="ja-JP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開発環境を運用環境にできる！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endParaRPr lang="en-US" altLang="ja-JP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1200150" lvl="2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en-US" altLang="ja-JP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DLL</a:t>
            </a:r>
            <a:r>
              <a:rPr lang="ja-JP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地獄にさようなら</a:t>
            </a:r>
            <a:endParaRPr lang="en-US" altLang="ja-JP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1200150" lvl="2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訳わからんクライアント環境にさようなら</a:t>
            </a:r>
            <a:endParaRPr lang="en-US" altLang="ja-JP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57250" lvl="2" indent="0" eaLnBrk="1" hangingPunct="1">
              <a:spcBef>
                <a:spcPts val="900"/>
              </a:spcBef>
              <a:buClr>
                <a:srgbClr val="333399"/>
              </a:buClr>
              <a:buSzPct val="70000"/>
              <a:buNone/>
              <a:defRPr/>
            </a:pPr>
            <a:endParaRPr lang="en-US" altLang="ja-JP" sz="20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694562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0B7E-320C-6466-90FB-A34FFABA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143000"/>
          </a:xfrm>
        </p:spPr>
        <p:txBody>
          <a:bodyPr/>
          <a:lstStyle/>
          <a:p>
            <a:r>
              <a:rPr lang="en-US" altLang="ja-JP" sz="4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JupyterHub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FE5892-F442-BBC1-A813-602AE8950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032" y="1200956"/>
            <a:ext cx="7863089" cy="5528255"/>
          </a:xfrm>
        </p:spPr>
        <p:txBody>
          <a:bodyPr/>
          <a:lstStyle/>
          <a:p>
            <a:r>
              <a:rPr kumimoji="1" lang="ja-JP" altLang="en-US" sz="2400" dirty="0">
                <a:solidFill>
                  <a:srgbClr val="3333CC"/>
                </a:solidFill>
              </a:rPr>
              <a:t>一年時の </a:t>
            </a:r>
            <a:r>
              <a:rPr kumimoji="1" lang="en-US" altLang="ja-JP" sz="2400" dirty="0">
                <a:solidFill>
                  <a:srgbClr val="3333CC"/>
                </a:solidFill>
              </a:rPr>
              <a:t>Python </a:t>
            </a:r>
            <a:r>
              <a:rPr kumimoji="1" lang="ja-JP" altLang="en-US" sz="2400" dirty="0">
                <a:solidFill>
                  <a:srgbClr val="3333CC"/>
                </a:solidFill>
              </a:rPr>
              <a:t>で使用した </a:t>
            </a:r>
            <a:r>
              <a:rPr kumimoji="1" lang="en-US" altLang="ja-JP" sz="2400" dirty="0">
                <a:solidFill>
                  <a:srgbClr val="3333CC"/>
                </a:solidFill>
              </a:rPr>
              <a:t>Jupyter</a:t>
            </a:r>
            <a:r>
              <a:rPr kumimoji="1" lang="ja-JP" altLang="en-US" sz="2400" dirty="0">
                <a:solidFill>
                  <a:srgbClr val="3333CC"/>
                </a:solidFill>
              </a:rPr>
              <a:t> </a:t>
            </a:r>
            <a:r>
              <a:rPr kumimoji="1" lang="en-US" altLang="ja-JP" sz="2400" dirty="0">
                <a:solidFill>
                  <a:srgbClr val="3333CC"/>
                </a:solidFill>
              </a:rPr>
              <a:t>Lab</a:t>
            </a:r>
            <a:r>
              <a:rPr kumimoji="1" lang="ja-JP" altLang="en-US" sz="2400" dirty="0">
                <a:solidFill>
                  <a:srgbClr val="3333CC"/>
                </a:solidFill>
              </a:rPr>
              <a:t>もコンテナ</a:t>
            </a:r>
            <a:endParaRPr kumimoji="1" lang="en-US" altLang="ja-JP" sz="2400" dirty="0">
              <a:solidFill>
                <a:srgbClr val="3333CC"/>
              </a:solidFill>
            </a:endParaRPr>
          </a:p>
          <a:p>
            <a:endParaRPr lang="en-US" altLang="ja-JP" sz="2400" dirty="0">
              <a:solidFill>
                <a:srgbClr val="3333CC"/>
              </a:solidFill>
            </a:endParaRPr>
          </a:p>
          <a:p>
            <a:endParaRPr kumimoji="1" lang="en-US" altLang="ja-JP" sz="2400" dirty="0">
              <a:solidFill>
                <a:srgbClr val="3333CC"/>
              </a:solidFill>
            </a:endParaRPr>
          </a:p>
          <a:p>
            <a:endParaRPr lang="en-US" altLang="ja-JP" sz="2400" dirty="0">
              <a:solidFill>
                <a:srgbClr val="3333CC"/>
              </a:solidFill>
            </a:endParaRPr>
          </a:p>
          <a:p>
            <a:endParaRPr kumimoji="1" lang="en-US" altLang="ja-JP" sz="2400" dirty="0">
              <a:solidFill>
                <a:srgbClr val="3333CC"/>
              </a:solidFill>
            </a:endParaRPr>
          </a:p>
          <a:p>
            <a:endParaRPr lang="en-US" altLang="ja-JP" sz="2400" dirty="0">
              <a:solidFill>
                <a:srgbClr val="3333CC"/>
              </a:solidFill>
            </a:endParaRPr>
          </a:p>
          <a:p>
            <a:endParaRPr kumimoji="1" lang="en-US" altLang="ja-JP" sz="2400" dirty="0">
              <a:solidFill>
                <a:srgbClr val="3333CC"/>
              </a:solidFill>
            </a:endParaRPr>
          </a:p>
          <a:p>
            <a:endParaRPr lang="en-US" altLang="ja-JP" sz="2400" dirty="0">
              <a:solidFill>
                <a:srgbClr val="3333CC"/>
              </a:solidFill>
            </a:endParaRPr>
          </a:p>
          <a:p>
            <a:endParaRPr kumimoji="1" lang="en-US" altLang="ja-JP" sz="2400" dirty="0">
              <a:solidFill>
                <a:srgbClr val="3333CC"/>
              </a:solidFill>
            </a:endParaRPr>
          </a:p>
          <a:p>
            <a:endParaRPr lang="en-US" altLang="ja-JP" sz="2400" dirty="0">
              <a:solidFill>
                <a:srgbClr val="3333CC"/>
              </a:solidFill>
            </a:endParaRPr>
          </a:p>
          <a:p>
            <a:endParaRPr kumimoji="1" lang="en-US" altLang="ja-JP" sz="2400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en-US" altLang="ja-JP" sz="1600" dirty="0"/>
              <a:t>docker </a:t>
            </a:r>
            <a:r>
              <a:rPr lang="en-US" altLang="ja-JP" sz="1600" dirty="0" err="1"/>
              <a:t>ps</a:t>
            </a:r>
            <a:r>
              <a:rPr lang="en-US" altLang="ja-JP" sz="1600" dirty="0"/>
              <a:t> –a</a:t>
            </a:r>
          </a:p>
          <a:p>
            <a:pPr marL="0" indent="0">
              <a:buNone/>
            </a:pPr>
            <a:r>
              <a:rPr lang="en-US" altLang="ja-JP" sz="1600" dirty="0"/>
              <a:t>docker exec –it  </a:t>
            </a:r>
            <a:r>
              <a:rPr lang="ja-JP" altLang="en-US" sz="1600" dirty="0"/>
              <a:t>コンテナ識別子 </a:t>
            </a:r>
            <a:r>
              <a:rPr lang="en-US" altLang="ja-JP" sz="1600" dirty="0"/>
              <a:t> /bin/bash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2AC67E-8D01-43E5-4BF7-25E267B1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29858-C98C-4028-9CDB-E828CB92866B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93BA9E8-673A-3CD3-ECFC-B0A1191D1D05}"/>
              </a:ext>
            </a:extLst>
          </p:cNvPr>
          <p:cNvGrpSpPr/>
          <p:nvPr/>
        </p:nvGrpSpPr>
        <p:grpSpPr>
          <a:xfrm>
            <a:off x="1861668" y="2115427"/>
            <a:ext cx="7408148" cy="3353033"/>
            <a:chOff x="1125415" y="2125062"/>
            <a:chExt cx="8025494" cy="3632452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EABB03A2-0336-5E93-8929-EBD94201F8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83447" y="4262158"/>
              <a:ext cx="904875" cy="106680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C0B90057-FF0E-0765-F4B4-F1095ACEF431}"/>
                </a:ext>
              </a:extLst>
            </p:cNvPr>
            <p:cNvSpPr/>
            <p:nvPr/>
          </p:nvSpPr>
          <p:spPr>
            <a:xfrm>
              <a:off x="4286847" y="3434679"/>
              <a:ext cx="1553752" cy="1158155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15" dirty="0"/>
                <a:t>Hub</a:t>
              </a:r>
              <a:endParaRPr lang="ja-JP" altLang="en-US" sz="2215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CA1B1F92-161D-7C65-B0C2-314D5358AD34}"/>
                </a:ext>
              </a:extLst>
            </p:cNvPr>
            <p:cNvSpPr/>
            <p:nvPr/>
          </p:nvSpPr>
          <p:spPr>
            <a:xfrm>
              <a:off x="3153607" y="3808133"/>
              <a:ext cx="714140" cy="411246"/>
            </a:xfrm>
            <a:prstGeom prst="ellipse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2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4333620-85FE-C50D-4466-8667F9DD52D6}"/>
                </a:ext>
              </a:extLst>
            </p:cNvPr>
            <p:cNvSpPr txBox="1"/>
            <p:nvPr/>
          </p:nvSpPr>
          <p:spPr>
            <a:xfrm>
              <a:off x="3090565" y="3319142"/>
              <a:ext cx="1057929" cy="469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108" b="1" dirty="0">
                  <a:solidFill>
                    <a:srgbClr val="002060"/>
                  </a:solidFill>
                  <a:latin typeface="+mn-ea"/>
                  <a:ea typeface="+mn-ea"/>
                </a:rPr>
                <a:t>configurable-</a:t>
              </a:r>
            </a:p>
            <a:p>
              <a:pPr algn="ctr"/>
              <a:r>
                <a:rPr lang="en-US" altLang="ja-JP" sz="1108" b="1" dirty="0">
                  <a:solidFill>
                    <a:srgbClr val="002060"/>
                  </a:solidFill>
                  <a:latin typeface="+mn-ea"/>
                  <a:ea typeface="+mn-ea"/>
                </a:rPr>
                <a:t>http-proxy</a:t>
              </a: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4AF01A2D-371D-2566-3C39-3FEC5ED426C2}"/>
                </a:ext>
              </a:extLst>
            </p:cNvPr>
            <p:cNvGrpSpPr/>
            <p:nvPr/>
          </p:nvGrpSpPr>
          <p:grpSpPr>
            <a:xfrm>
              <a:off x="5532588" y="2995333"/>
              <a:ext cx="733187" cy="400050"/>
              <a:chOff x="4846190" y="2927350"/>
              <a:chExt cx="733187" cy="400050"/>
            </a:xfrm>
          </p:grpSpPr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3A7E157F-15DF-8E5D-45AE-7540A53F0392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7C5DC628-04FC-C500-D8D7-58FD2E572738}"/>
                  </a:ext>
                </a:extLst>
              </p:cNvPr>
              <p:cNvSpPr txBox="1"/>
              <p:nvPr/>
            </p:nvSpPr>
            <p:spPr>
              <a:xfrm>
                <a:off x="4846190" y="2968583"/>
                <a:ext cx="733187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spawner</a:t>
                </a: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ECDA857C-8352-C7E8-4551-D4B03F43F5CE}"/>
                </a:ext>
              </a:extLst>
            </p:cNvPr>
            <p:cNvGrpSpPr/>
            <p:nvPr/>
          </p:nvGrpSpPr>
          <p:grpSpPr>
            <a:xfrm>
              <a:off x="6116788" y="3839883"/>
              <a:ext cx="733187" cy="400050"/>
              <a:chOff x="4846190" y="2927350"/>
              <a:chExt cx="733187" cy="400050"/>
            </a:xfrm>
          </p:grpSpPr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5CD9650B-7CD1-E0EC-F397-ABD4699D597F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65D78F2-C036-3308-017E-FF62DE6DC1C7}"/>
                  </a:ext>
                </a:extLst>
              </p:cNvPr>
              <p:cNvSpPr txBox="1"/>
              <p:nvPr/>
            </p:nvSpPr>
            <p:spPr>
              <a:xfrm>
                <a:off x="4846190" y="2968583"/>
                <a:ext cx="733187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spawner</a:t>
                </a: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44C6514B-7A61-1AFB-6B07-F67E9F769F3C}"/>
                </a:ext>
              </a:extLst>
            </p:cNvPr>
            <p:cNvGrpSpPr/>
            <p:nvPr/>
          </p:nvGrpSpPr>
          <p:grpSpPr>
            <a:xfrm>
              <a:off x="5811988" y="4493933"/>
              <a:ext cx="733187" cy="400050"/>
              <a:chOff x="4846190" y="2927350"/>
              <a:chExt cx="733187" cy="400050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2B7F7510-206C-4EDC-8F0F-671ACEF93A4C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FFFF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350C19F9-92B6-82B6-CE2C-05594C5FB2AE}"/>
                  </a:ext>
                </a:extLst>
              </p:cNvPr>
              <p:cNvSpPr txBox="1"/>
              <p:nvPr/>
            </p:nvSpPr>
            <p:spPr>
              <a:xfrm>
                <a:off x="4846190" y="2968583"/>
                <a:ext cx="733187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spawner</a:t>
                </a: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36C4B2D0-C3A2-28B9-0071-125C687DF029}"/>
                </a:ext>
              </a:extLst>
            </p:cNvPr>
            <p:cNvGrpSpPr/>
            <p:nvPr/>
          </p:nvGrpSpPr>
          <p:grpSpPr>
            <a:xfrm>
              <a:off x="6543003" y="2465108"/>
              <a:ext cx="807860" cy="400050"/>
              <a:chOff x="4796155" y="2927350"/>
              <a:chExt cx="807860" cy="400050"/>
            </a:xfrm>
          </p:grpSpPr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D93F7965-0748-3569-315F-2B9D859366C8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A920E219-8B63-2B79-E29F-68E609A321C9}"/>
                  </a:ext>
                </a:extLst>
              </p:cNvPr>
              <p:cNvSpPr txBox="1"/>
              <p:nvPr/>
            </p:nvSpPr>
            <p:spPr>
              <a:xfrm>
                <a:off x="4796155" y="2981283"/>
                <a:ext cx="807860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container</a:t>
                </a:r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797F285-9EBB-A1D4-9A82-BC2DB6BEFA03}"/>
                </a:ext>
              </a:extLst>
            </p:cNvPr>
            <p:cNvGrpSpPr/>
            <p:nvPr/>
          </p:nvGrpSpPr>
          <p:grpSpPr>
            <a:xfrm>
              <a:off x="7425653" y="3833533"/>
              <a:ext cx="807860" cy="400050"/>
              <a:chOff x="4796155" y="2927350"/>
              <a:chExt cx="807860" cy="400050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17DEBE6A-3868-40E9-4A43-D62FF6F82A69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AD418CA6-254A-7F36-2E64-93F274F264D8}"/>
                  </a:ext>
                </a:extLst>
              </p:cNvPr>
              <p:cNvSpPr txBox="1"/>
              <p:nvPr/>
            </p:nvSpPr>
            <p:spPr>
              <a:xfrm>
                <a:off x="4796155" y="2981283"/>
                <a:ext cx="807860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container</a:t>
                </a:r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DD022218-5A7C-A8B4-5A4D-93B1E521DA8E}"/>
                </a:ext>
              </a:extLst>
            </p:cNvPr>
            <p:cNvGrpSpPr/>
            <p:nvPr/>
          </p:nvGrpSpPr>
          <p:grpSpPr>
            <a:xfrm>
              <a:off x="6922733" y="4982883"/>
              <a:ext cx="807860" cy="400050"/>
              <a:chOff x="4796155" y="2927350"/>
              <a:chExt cx="807860" cy="400050"/>
            </a:xfrm>
          </p:grpSpPr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6C9956B1-26B0-4093-E365-12BADE2E6D72}"/>
                  </a:ext>
                </a:extLst>
              </p:cNvPr>
              <p:cNvSpPr/>
              <p:nvPr/>
            </p:nvSpPr>
            <p:spPr>
              <a:xfrm>
                <a:off x="4873860" y="2927350"/>
                <a:ext cx="644290" cy="40005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108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73200221-C416-D4DD-07E2-528429DCD79F}"/>
                  </a:ext>
                </a:extLst>
              </p:cNvPr>
              <p:cNvSpPr txBox="1"/>
              <p:nvPr/>
            </p:nvSpPr>
            <p:spPr>
              <a:xfrm>
                <a:off x="4796155" y="2981283"/>
                <a:ext cx="807860" cy="284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108" b="1" dirty="0">
                    <a:solidFill>
                      <a:srgbClr val="002060"/>
                    </a:solidFill>
                    <a:latin typeface="+mn-ea"/>
                    <a:ea typeface="+mn-ea"/>
                  </a:rPr>
                  <a:t>container</a:t>
                </a:r>
              </a:p>
            </p:txBody>
          </p:sp>
        </p:grp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B952FFA0-382C-59D7-C654-7C32D988D77C}"/>
                </a:ext>
              </a:extLst>
            </p:cNvPr>
            <p:cNvSpPr/>
            <p:nvPr/>
          </p:nvSpPr>
          <p:spPr>
            <a:xfrm>
              <a:off x="4102698" y="2861984"/>
              <a:ext cx="2924175" cy="2324099"/>
            </a:xfrm>
            <a:prstGeom prst="ellipse">
              <a:avLst/>
            </a:prstGeom>
            <a:noFill/>
            <a:ln>
              <a:solidFill>
                <a:srgbClr val="00206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215">
                <a:noFill/>
              </a:endParaRPr>
            </a:p>
          </p:txBody>
        </p: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14599CCE-6576-995A-AAB3-77297870E104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1984337" y="4013756"/>
              <a:ext cx="1169270" cy="0"/>
            </a:xfrm>
            <a:prstGeom prst="straightConnector1">
              <a:avLst/>
            </a:prstGeom>
            <a:ln w="28575">
              <a:solidFill>
                <a:srgbClr val="FF6600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96BA7D17-BC56-13C8-9E79-B83E2E4D3B95}"/>
                </a:ext>
              </a:extLst>
            </p:cNvPr>
            <p:cNvCxnSpPr>
              <a:cxnSpLocks/>
              <a:stCxn id="9" idx="2"/>
              <a:endCxn id="10" idx="6"/>
            </p:cNvCxnSpPr>
            <p:nvPr/>
          </p:nvCxnSpPr>
          <p:spPr>
            <a:xfrm flipH="1">
              <a:off x="3867747" y="4013756"/>
              <a:ext cx="419100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5CFE8986-8E65-4DD3-3D66-D6F14DC1C6CC}"/>
                </a:ext>
              </a:extLst>
            </p:cNvPr>
            <p:cNvCxnSpPr>
              <a:cxnSpLocks/>
              <a:stCxn id="97" idx="3"/>
            </p:cNvCxnSpPr>
            <p:nvPr/>
          </p:nvCxnSpPr>
          <p:spPr>
            <a:xfrm flipH="1">
              <a:off x="5444723" y="3336798"/>
              <a:ext cx="209888" cy="174081"/>
            </a:xfrm>
            <a:prstGeom prst="straightConnector1">
              <a:avLst/>
            </a:prstGeom>
            <a:ln w="28575">
              <a:solidFill>
                <a:srgbClr val="00B0F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C12C3E08-B238-1D7D-2F43-43306AAD99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8673" y="2773671"/>
              <a:ext cx="463913" cy="310562"/>
            </a:xfrm>
            <a:prstGeom prst="straightConnector1">
              <a:avLst/>
            </a:prstGeom>
            <a:ln w="28575">
              <a:solidFill>
                <a:srgbClr val="00B0F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C4E13D6A-F510-F650-E1C5-F37D1C096385}"/>
                </a:ext>
              </a:extLst>
            </p:cNvPr>
            <p:cNvCxnSpPr>
              <a:cxnSpLocks/>
              <a:stCxn id="96" idx="1"/>
              <a:endCxn id="9" idx="6"/>
            </p:cNvCxnSpPr>
            <p:nvPr/>
          </p:nvCxnSpPr>
          <p:spPr>
            <a:xfrm flipH="1" flipV="1">
              <a:off x="5840600" y="4013756"/>
              <a:ext cx="276188" cy="9726"/>
            </a:xfrm>
            <a:prstGeom prst="straightConnector1">
              <a:avLst/>
            </a:prstGeom>
            <a:ln w="28575">
              <a:solidFill>
                <a:srgbClr val="FF660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783BCD48-EA84-A8C2-9184-5F4AC13094BB}"/>
                </a:ext>
              </a:extLst>
            </p:cNvPr>
            <p:cNvCxnSpPr>
              <a:cxnSpLocks/>
              <a:stCxn id="90" idx="1"/>
              <a:endCxn id="96" idx="3"/>
            </p:cNvCxnSpPr>
            <p:nvPr/>
          </p:nvCxnSpPr>
          <p:spPr>
            <a:xfrm flipH="1" flipV="1">
              <a:off x="6849975" y="4023482"/>
              <a:ext cx="575678" cy="6349"/>
            </a:xfrm>
            <a:prstGeom prst="straightConnector1">
              <a:avLst/>
            </a:prstGeom>
            <a:ln w="28575">
              <a:solidFill>
                <a:srgbClr val="FF660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513FAA63-11B9-9404-F9FE-5AACE3D7AB65}"/>
                </a:ext>
              </a:extLst>
            </p:cNvPr>
            <p:cNvCxnSpPr>
              <a:cxnSpLocks/>
              <a:endCxn id="9" idx="5"/>
            </p:cNvCxnSpPr>
            <p:nvPr/>
          </p:nvCxnSpPr>
          <p:spPr>
            <a:xfrm flipH="1" flipV="1">
              <a:off x="5613057" y="4423225"/>
              <a:ext cx="293040" cy="127858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BC9E20BB-7745-73BE-4F38-E7C28D62D776}"/>
                </a:ext>
              </a:extLst>
            </p:cNvPr>
            <p:cNvCxnSpPr>
              <a:cxnSpLocks/>
              <a:stCxn id="88" idx="1"/>
            </p:cNvCxnSpPr>
            <p:nvPr/>
          </p:nvCxnSpPr>
          <p:spPr>
            <a:xfrm flipH="1" flipV="1">
              <a:off x="6342978" y="4874933"/>
              <a:ext cx="579755" cy="304249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3ECF3F54-1F5C-8E61-9D5D-7EF16452FC7B}"/>
                </a:ext>
              </a:extLst>
            </p:cNvPr>
            <p:cNvSpPr txBox="1"/>
            <p:nvPr/>
          </p:nvSpPr>
          <p:spPr>
            <a:xfrm>
              <a:off x="4436073" y="5123010"/>
              <a:ext cx="2162175" cy="469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215" b="1" dirty="0">
                  <a:solidFill>
                    <a:srgbClr val="002060"/>
                  </a:solidFill>
                  <a:latin typeface="+mn-ea"/>
                  <a:ea typeface="+mn-ea"/>
                </a:rPr>
                <a:t>JupyterHub</a:t>
              </a:r>
            </a:p>
          </p:txBody>
        </p:sp>
        <p:cxnSp>
          <p:nvCxnSpPr>
            <p:cNvPr id="28" name="コネクタ: 曲線 27">
              <a:extLst>
                <a:ext uri="{FF2B5EF4-FFF2-40B4-BE49-F238E27FC236}">
                  <a16:creationId xmlns:a16="http://schemas.microsoft.com/office/drawing/2014/main" id="{5E554921-A98C-C06A-EC63-B6DD832267C2}"/>
                </a:ext>
              </a:extLst>
            </p:cNvPr>
            <p:cNvCxnSpPr>
              <a:cxnSpLocks/>
              <a:stCxn id="9" idx="3"/>
              <a:endCxn id="10" idx="5"/>
            </p:cNvCxnSpPr>
            <p:nvPr/>
          </p:nvCxnSpPr>
          <p:spPr>
            <a:xfrm rot="5400000" flipH="1">
              <a:off x="4006741" y="3915578"/>
              <a:ext cx="264072" cy="751225"/>
            </a:xfrm>
            <a:prstGeom prst="curvedConnector3">
              <a:avLst>
                <a:gd name="adj1" fmla="val -96692"/>
              </a:avLst>
            </a:prstGeom>
            <a:ln w="25400">
              <a:solidFill>
                <a:srgbClr val="0000CC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110">
              <a:extLst>
                <a:ext uri="{FF2B5EF4-FFF2-40B4-BE49-F238E27FC236}">
                  <a16:creationId xmlns:a16="http://schemas.microsoft.com/office/drawing/2014/main" id="{C67839E3-895E-A409-9C9B-2B868CAC90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62643" y="3777901"/>
              <a:ext cx="712177" cy="722313"/>
              <a:chOff x="606" y="2089"/>
              <a:chExt cx="650" cy="661"/>
            </a:xfrm>
            <a:solidFill>
              <a:srgbClr val="FFC000"/>
            </a:solidFill>
          </p:grpSpPr>
          <p:grpSp>
            <p:nvGrpSpPr>
              <p:cNvPr id="71" name="Group 111">
                <a:extLst>
                  <a:ext uri="{FF2B5EF4-FFF2-40B4-BE49-F238E27FC236}">
                    <a16:creationId xmlns:a16="http://schemas.microsoft.com/office/drawing/2014/main" id="{B71E25C0-CE4A-75B7-A228-7D45D03957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4" y="2089"/>
                <a:ext cx="508" cy="464"/>
                <a:chOff x="356" y="2383"/>
                <a:chExt cx="712" cy="650"/>
              </a:xfrm>
              <a:grpFill/>
            </p:grpSpPr>
            <p:sp>
              <p:nvSpPr>
                <p:cNvPr id="84" name="AutoShape 112">
                  <a:extLst>
                    <a:ext uri="{FF2B5EF4-FFF2-40B4-BE49-F238E27FC236}">
                      <a16:creationId xmlns:a16="http://schemas.microsoft.com/office/drawing/2014/main" id="{34940723-28D7-554A-DA64-BBD21B78F7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" y="2775"/>
                  <a:ext cx="519" cy="258"/>
                </a:xfrm>
                <a:prstGeom prst="flowChartExtra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5" name="AutoShape 113">
                  <a:extLst>
                    <a:ext uri="{FF2B5EF4-FFF2-40B4-BE49-F238E27FC236}">
                      <a16:creationId xmlns:a16="http://schemas.microsoft.com/office/drawing/2014/main" id="{AAD0F02A-7450-1CC1-10FE-15A161A91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6" y="2383"/>
                  <a:ext cx="712" cy="505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6" name="AutoShape 114">
                  <a:extLst>
                    <a:ext uri="{FF2B5EF4-FFF2-40B4-BE49-F238E27FC236}">
                      <a16:creationId xmlns:a16="http://schemas.microsoft.com/office/drawing/2014/main" id="{6B7AFEEB-D473-7AD2-4BF9-CF1642BE77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" y="2422"/>
                  <a:ext cx="645" cy="430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2" name="Group 115">
                <a:extLst>
                  <a:ext uri="{FF2B5EF4-FFF2-40B4-BE49-F238E27FC236}">
                    <a16:creationId xmlns:a16="http://schemas.microsoft.com/office/drawing/2014/main" id="{3F15DF72-3902-79D3-3D74-2CE4726273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6" y="2576"/>
                <a:ext cx="650" cy="174"/>
                <a:chOff x="1796" y="3412"/>
                <a:chExt cx="2186" cy="606"/>
              </a:xfrm>
              <a:grpFill/>
            </p:grpSpPr>
            <p:sp>
              <p:nvSpPr>
                <p:cNvPr id="73" name="AutoShape 116">
                  <a:extLst>
                    <a:ext uri="{FF2B5EF4-FFF2-40B4-BE49-F238E27FC236}">
                      <a16:creationId xmlns:a16="http://schemas.microsoft.com/office/drawing/2014/main" id="{39C4105B-879C-A44D-BD01-A8423B4E6F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1796" y="3414"/>
                  <a:ext cx="2186" cy="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549 w 21600"/>
                    <a:gd name="T13" fmla="*/ 2556 h 21600"/>
                    <a:gd name="T14" fmla="*/ 19051 w 21600"/>
                    <a:gd name="T15" fmla="*/ 1904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496" y="21600"/>
                      </a:lnTo>
                      <a:lnTo>
                        <a:pt x="2010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sz="2215"/>
                </a:p>
              </p:txBody>
            </p:sp>
            <p:sp>
              <p:nvSpPr>
                <p:cNvPr id="74" name="Line 117">
                  <a:extLst>
                    <a:ext uri="{FF2B5EF4-FFF2-40B4-BE49-F238E27FC236}">
                      <a16:creationId xmlns:a16="http://schemas.microsoft.com/office/drawing/2014/main" id="{C323215E-9429-9E5C-C4A5-3828A42517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4" y="3574"/>
                  <a:ext cx="1954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75" name="Line 118">
                  <a:extLst>
                    <a:ext uri="{FF2B5EF4-FFF2-40B4-BE49-F238E27FC236}">
                      <a16:creationId xmlns:a16="http://schemas.microsoft.com/office/drawing/2014/main" id="{CC0026DD-352B-9721-589A-21619D74C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6" y="3708"/>
                  <a:ext cx="2032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76" name="Line 119">
                  <a:extLst>
                    <a:ext uri="{FF2B5EF4-FFF2-40B4-BE49-F238E27FC236}">
                      <a16:creationId xmlns:a16="http://schemas.microsoft.com/office/drawing/2014/main" id="{9F27F8D3-E991-CAF4-D914-88EEDF6CEE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2" y="3846"/>
                  <a:ext cx="210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77" name="Line 120">
                  <a:extLst>
                    <a:ext uri="{FF2B5EF4-FFF2-40B4-BE49-F238E27FC236}">
                      <a16:creationId xmlns:a16="http://schemas.microsoft.com/office/drawing/2014/main" id="{B6824536-13B2-756B-0608-64AE7D727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6" y="3416"/>
                  <a:ext cx="0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78" name="Line 121">
                  <a:extLst>
                    <a:ext uri="{FF2B5EF4-FFF2-40B4-BE49-F238E27FC236}">
                      <a16:creationId xmlns:a16="http://schemas.microsoft.com/office/drawing/2014/main" id="{C7C74E11-658B-9A28-E272-4CFB8FD1AD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42" y="3412"/>
                  <a:ext cx="56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79" name="Line 122">
                  <a:extLst>
                    <a:ext uri="{FF2B5EF4-FFF2-40B4-BE49-F238E27FC236}">
                      <a16:creationId xmlns:a16="http://schemas.microsoft.com/office/drawing/2014/main" id="{27EFF24F-4CAC-6DD5-555C-6F3614A5B6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72" y="3412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80" name="Line 123">
                  <a:extLst>
                    <a:ext uri="{FF2B5EF4-FFF2-40B4-BE49-F238E27FC236}">
                      <a16:creationId xmlns:a16="http://schemas.microsoft.com/office/drawing/2014/main" id="{CCE17602-CC33-A848-0BBE-7D70169AE4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81" name="Line 124">
                  <a:extLst>
                    <a:ext uri="{FF2B5EF4-FFF2-40B4-BE49-F238E27FC236}">
                      <a16:creationId xmlns:a16="http://schemas.microsoft.com/office/drawing/2014/main" id="{A30EC3CC-B6C4-7CA2-AB8D-39B6214F90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82" name="Line 125">
                  <a:extLst>
                    <a:ext uri="{FF2B5EF4-FFF2-40B4-BE49-F238E27FC236}">
                      <a16:creationId xmlns:a16="http://schemas.microsoft.com/office/drawing/2014/main" id="{7D731C75-7EFE-089E-D565-C942514857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0" y="3416"/>
                  <a:ext cx="56" cy="598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83" name="Line 126">
                  <a:extLst>
                    <a:ext uri="{FF2B5EF4-FFF2-40B4-BE49-F238E27FC236}">
                      <a16:creationId xmlns:a16="http://schemas.microsoft.com/office/drawing/2014/main" id="{4CC60914-B966-AEB5-7859-DC833D4B40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82" y="3416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</p:grpSp>
        </p:grpSp>
        <p:grpSp>
          <p:nvGrpSpPr>
            <p:cNvPr id="30" name="Group 110">
              <a:extLst>
                <a:ext uri="{FF2B5EF4-FFF2-40B4-BE49-F238E27FC236}">
                  <a16:creationId xmlns:a16="http://schemas.microsoft.com/office/drawing/2014/main" id="{746689B6-0B89-0565-4C7F-B6ED39801D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9368" y="2415826"/>
              <a:ext cx="712177" cy="722313"/>
              <a:chOff x="606" y="2089"/>
              <a:chExt cx="650" cy="661"/>
            </a:xfrm>
            <a:solidFill>
              <a:srgbClr val="66CCFF"/>
            </a:solidFill>
          </p:grpSpPr>
          <p:grpSp>
            <p:nvGrpSpPr>
              <p:cNvPr id="55" name="Group 111">
                <a:extLst>
                  <a:ext uri="{FF2B5EF4-FFF2-40B4-BE49-F238E27FC236}">
                    <a16:creationId xmlns:a16="http://schemas.microsoft.com/office/drawing/2014/main" id="{FC1E15A1-B567-AE3E-1C69-D5F5D1C0EC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4" y="2089"/>
                <a:ext cx="508" cy="464"/>
                <a:chOff x="356" y="2383"/>
                <a:chExt cx="712" cy="650"/>
              </a:xfrm>
              <a:grpFill/>
            </p:grpSpPr>
            <p:sp>
              <p:nvSpPr>
                <p:cNvPr id="68" name="AutoShape 112">
                  <a:extLst>
                    <a:ext uri="{FF2B5EF4-FFF2-40B4-BE49-F238E27FC236}">
                      <a16:creationId xmlns:a16="http://schemas.microsoft.com/office/drawing/2014/main" id="{3A6F1F14-BF16-9045-3109-F6C9F1EBF3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" y="2775"/>
                  <a:ext cx="519" cy="258"/>
                </a:xfrm>
                <a:prstGeom prst="flowChartExtra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9" name="AutoShape 113">
                  <a:extLst>
                    <a:ext uri="{FF2B5EF4-FFF2-40B4-BE49-F238E27FC236}">
                      <a16:creationId xmlns:a16="http://schemas.microsoft.com/office/drawing/2014/main" id="{8BD3DC72-791B-065B-E14A-3D615333E5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6" y="2383"/>
                  <a:ext cx="712" cy="505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0" name="AutoShape 114">
                  <a:extLst>
                    <a:ext uri="{FF2B5EF4-FFF2-40B4-BE49-F238E27FC236}">
                      <a16:creationId xmlns:a16="http://schemas.microsoft.com/office/drawing/2014/main" id="{F4B7CBDC-C8EA-83CB-2E7E-940F598336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" y="2422"/>
                  <a:ext cx="645" cy="430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56" name="Group 115">
                <a:extLst>
                  <a:ext uri="{FF2B5EF4-FFF2-40B4-BE49-F238E27FC236}">
                    <a16:creationId xmlns:a16="http://schemas.microsoft.com/office/drawing/2014/main" id="{F74985ED-F4FE-8C57-40DA-8C06A890B8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6" y="2576"/>
                <a:ext cx="650" cy="174"/>
                <a:chOff x="1796" y="3412"/>
                <a:chExt cx="2186" cy="606"/>
              </a:xfrm>
              <a:grpFill/>
            </p:grpSpPr>
            <p:sp>
              <p:nvSpPr>
                <p:cNvPr id="57" name="AutoShape 116">
                  <a:extLst>
                    <a:ext uri="{FF2B5EF4-FFF2-40B4-BE49-F238E27FC236}">
                      <a16:creationId xmlns:a16="http://schemas.microsoft.com/office/drawing/2014/main" id="{59E20898-379A-5F7F-4818-A541AE1AD4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1796" y="3414"/>
                  <a:ext cx="2186" cy="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549 w 21600"/>
                    <a:gd name="T13" fmla="*/ 2556 h 21600"/>
                    <a:gd name="T14" fmla="*/ 19051 w 21600"/>
                    <a:gd name="T15" fmla="*/ 1904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496" y="21600"/>
                      </a:lnTo>
                      <a:lnTo>
                        <a:pt x="2010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sz="2215"/>
                </a:p>
              </p:txBody>
            </p:sp>
            <p:sp>
              <p:nvSpPr>
                <p:cNvPr id="58" name="Line 117">
                  <a:extLst>
                    <a:ext uri="{FF2B5EF4-FFF2-40B4-BE49-F238E27FC236}">
                      <a16:creationId xmlns:a16="http://schemas.microsoft.com/office/drawing/2014/main" id="{9EE566DA-D126-8405-4921-DF3FA4422B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4" y="3574"/>
                  <a:ext cx="1954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59" name="Line 118">
                  <a:extLst>
                    <a:ext uri="{FF2B5EF4-FFF2-40B4-BE49-F238E27FC236}">
                      <a16:creationId xmlns:a16="http://schemas.microsoft.com/office/drawing/2014/main" id="{82ACF028-76A8-3F44-C468-7FBC284F78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6" y="3708"/>
                  <a:ext cx="2032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0" name="Line 119">
                  <a:extLst>
                    <a:ext uri="{FF2B5EF4-FFF2-40B4-BE49-F238E27FC236}">
                      <a16:creationId xmlns:a16="http://schemas.microsoft.com/office/drawing/2014/main" id="{C4A61FF5-B193-BAAD-6957-07CE1506F0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2" y="3846"/>
                  <a:ext cx="210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1" name="Line 120">
                  <a:extLst>
                    <a:ext uri="{FF2B5EF4-FFF2-40B4-BE49-F238E27FC236}">
                      <a16:creationId xmlns:a16="http://schemas.microsoft.com/office/drawing/2014/main" id="{2133C59A-27AA-A06E-40E2-62E1E9D816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6" y="3416"/>
                  <a:ext cx="0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2" name="Line 121">
                  <a:extLst>
                    <a:ext uri="{FF2B5EF4-FFF2-40B4-BE49-F238E27FC236}">
                      <a16:creationId xmlns:a16="http://schemas.microsoft.com/office/drawing/2014/main" id="{CC063BF9-DA60-B81B-6067-57C900703D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42" y="3412"/>
                  <a:ext cx="56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3" name="Line 122">
                  <a:extLst>
                    <a:ext uri="{FF2B5EF4-FFF2-40B4-BE49-F238E27FC236}">
                      <a16:creationId xmlns:a16="http://schemas.microsoft.com/office/drawing/2014/main" id="{DBDAB0F5-A181-8897-0FAC-A8F3D4BA59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72" y="3412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4" name="Line 123">
                  <a:extLst>
                    <a:ext uri="{FF2B5EF4-FFF2-40B4-BE49-F238E27FC236}">
                      <a16:creationId xmlns:a16="http://schemas.microsoft.com/office/drawing/2014/main" id="{5F856FCC-D7D5-5D4F-F8C2-9A8A7FAFA9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5" name="Line 124">
                  <a:extLst>
                    <a:ext uri="{FF2B5EF4-FFF2-40B4-BE49-F238E27FC236}">
                      <a16:creationId xmlns:a16="http://schemas.microsoft.com/office/drawing/2014/main" id="{3E855CC1-23FF-EAB5-30D4-F2F66F7434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6" name="Line 125">
                  <a:extLst>
                    <a:ext uri="{FF2B5EF4-FFF2-40B4-BE49-F238E27FC236}">
                      <a16:creationId xmlns:a16="http://schemas.microsoft.com/office/drawing/2014/main" id="{30B1216A-C155-DE54-5984-E161F8F146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0" y="3416"/>
                  <a:ext cx="56" cy="598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67" name="Line 126">
                  <a:extLst>
                    <a:ext uri="{FF2B5EF4-FFF2-40B4-BE49-F238E27FC236}">
                      <a16:creationId xmlns:a16="http://schemas.microsoft.com/office/drawing/2014/main" id="{584E866F-29EB-6765-82A3-3CA5C25075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82" y="3416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</p:grpSp>
        </p:grpSp>
        <p:grpSp>
          <p:nvGrpSpPr>
            <p:cNvPr id="31" name="Group 110">
              <a:extLst>
                <a:ext uri="{FF2B5EF4-FFF2-40B4-BE49-F238E27FC236}">
                  <a16:creationId xmlns:a16="http://schemas.microsoft.com/office/drawing/2014/main" id="{E137145F-7D84-A0D4-773C-C14D043C0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618" y="5035201"/>
              <a:ext cx="712177" cy="722313"/>
              <a:chOff x="606" y="2089"/>
              <a:chExt cx="650" cy="661"/>
            </a:xfrm>
            <a:solidFill>
              <a:srgbClr val="00B050"/>
            </a:solidFill>
          </p:grpSpPr>
          <p:grpSp>
            <p:nvGrpSpPr>
              <p:cNvPr id="39" name="Group 111">
                <a:extLst>
                  <a:ext uri="{FF2B5EF4-FFF2-40B4-BE49-F238E27FC236}">
                    <a16:creationId xmlns:a16="http://schemas.microsoft.com/office/drawing/2014/main" id="{330C257D-F66D-1361-F638-8BCE61A28E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4" y="2089"/>
                <a:ext cx="508" cy="464"/>
                <a:chOff x="356" y="2383"/>
                <a:chExt cx="712" cy="650"/>
              </a:xfrm>
              <a:grpFill/>
            </p:grpSpPr>
            <p:sp>
              <p:nvSpPr>
                <p:cNvPr id="52" name="AutoShape 112">
                  <a:extLst>
                    <a:ext uri="{FF2B5EF4-FFF2-40B4-BE49-F238E27FC236}">
                      <a16:creationId xmlns:a16="http://schemas.microsoft.com/office/drawing/2014/main" id="{7286B489-3625-2148-4082-FF0BE067B9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" y="2775"/>
                  <a:ext cx="519" cy="258"/>
                </a:xfrm>
                <a:prstGeom prst="flowChartExtra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3" name="AutoShape 113">
                  <a:extLst>
                    <a:ext uri="{FF2B5EF4-FFF2-40B4-BE49-F238E27FC236}">
                      <a16:creationId xmlns:a16="http://schemas.microsoft.com/office/drawing/2014/main" id="{963CA23C-20EA-8A6F-78C7-2312AD96C4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6" y="2383"/>
                  <a:ext cx="712" cy="505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" name="AutoShape 114">
                  <a:extLst>
                    <a:ext uri="{FF2B5EF4-FFF2-40B4-BE49-F238E27FC236}">
                      <a16:creationId xmlns:a16="http://schemas.microsoft.com/office/drawing/2014/main" id="{165D1FCC-7778-057F-D81C-DC7F5B0087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" y="2422"/>
                  <a:ext cx="645" cy="430"/>
                </a:xfrm>
                <a:prstGeom prst="roundRect">
                  <a:avLst>
                    <a:gd name="adj" fmla="val 16667"/>
                  </a:avLst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>
                      <a:srgbClr val="000000"/>
                    </a:buClr>
                    <a:buFont typeface="Times New Roman" pitchFamily="18" charset="0"/>
                    <a:buNone/>
                  </a:pPr>
                  <a:endParaRPr kumimoji="0" lang="ja-JP" altLang="ja-JP" sz="1662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0" name="Group 115">
                <a:extLst>
                  <a:ext uri="{FF2B5EF4-FFF2-40B4-BE49-F238E27FC236}">
                    <a16:creationId xmlns:a16="http://schemas.microsoft.com/office/drawing/2014/main" id="{89A22600-9A16-54BF-C4C2-686F0DF809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6" y="2576"/>
                <a:ext cx="650" cy="174"/>
                <a:chOff x="1796" y="3412"/>
                <a:chExt cx="2186" cy="606"/>
              </a:xfrm>
              <a:grpFill/>
            </p:grpSpPr>
            <p:sp>
              <p:nvSpPr>
                <p:cNvPr id="41" name="AutoShape 116">
                  <a:extLst>
                    <a:ext uri="{FF2B5EF4-FFF2-40B4-BE49-F238E27FC236}">
                      <a16:creationId xmlns:a16="http://schemas.microsoft.com/office/drawing/2014/main" id="{147678B0-4560-51EF-7C7B-554E3D27E3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1796" y="3414"/>
                  <a:ext cx="2186" cy="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549 w 21600"/>
                    <a:gd name="T13" fmla="*/ 2556 h 21600"/>
                    <a:gd name="T14" fmla="*/ 19051 w 21600"/>
                    <a:gd name="T15" fmla="*/ 19044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1496" y="21600"/>
                      </a:lnTo>
                      <a:lnTo>
                        <a:pt x="20104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 sz="2215"/>
                </a:p>
              </p:txBody>
            </p:sp>
            <p:sp>
              <p:nvSpPr>
                <p:cNvPr id="42" name="Line 117">
                  <a:extLst>
                    <a:ext uri="{FF2B5EF4-FFF2-40B4-BE49-F238E27FC236}">
                      <a16:creationId xmlns:a16="http://schemas.microsoft.com/office/drawing/2014/main" id="{BEAE02C8-6A53-1369-8FEF-069A905389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14" y="3574"/>
                  <a:ext cx="1954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3" name="Line 118">
                  <a:extLst>
                    <a:ext uri="{FF2B5EF4-FFF2-40B4-BE49-F238E27FC236}">
                      <a16:creationId xmlns:a16="http://schemas.microsoft.com/office/drawing/2014/main" id="{17EDC5D7-BCA3-A59B-4560-46CB95408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6" y="3708"/>
                  <a:ext cx="2032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4" name="Line 119">
                  <a:extLst>
                    <a:ext uri="{FF2B5EF4-FFF2-40B4-BE49-F238E27FC236}">
                      <a16:creationId xmlns:a16="http://schemas.microsoft.com/office/drawing/2014/main" id="{95B7AC7C-C0B1-BDAB-A616-E09AA55631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2" y="3846"/>
                  <a:ext cx="2100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5" name="Line 120">
                  <a:extLst>
                    <a:ext uri="{FF2B5EF4-FFF2-40B4-BE49-F238E27FC236}">
                      <a16:creationId xmlns:a16="http://schemas.microsoft.com/office/drawing/2014/main" id="{0B09B442-4E2B-F06C-1CFF-4E91BBE76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6" y="3416"/>
                  <a:ext cx="0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6" name="Line 121">
                  <a:extLst>
                    <a:ext uri="{FF2B5EF4-FFF2-40B4-BE49-F238E27FC236}">
                      <a16:creationId xmlns:a16="http://schemas.microsoft.com/office/drawing/2014/main" id="{4D656234-4ED7-03F1-A1A2-73A83864C1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42" y="3412"/>
                  <a:ext cx="56" cy="602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7" name="Line 122">
                  <a:extLst>
                    <a:ext uri="{FF2B5EF4-FFF2-40B4-BE49-F238E27FC236}">
                      <a16:creationId xmlns:a16="http://schemas.microsoft.com/office/drawing/2014/main" id="{1E07468C-1680-D04A-CF4C-658976916E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72" y="3412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8" name="Line 123">
                  <a:extLst>
                    <a:ext uri="{FF2B5EF4-FFF2-40B4-BE49-F238E27FC236}">
                      <a16:creationId xmlns:a16="http://schemas.microsoft.com/office/drawing/2014/main" id="{F76881F9-4529-9CC3-DE29-EE63E1F9F0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49" name="Line 124">
                  <a:extLst>
                    <a:ext uri="{FF2B5EF4-FFF2-40B4-BE49-F238E27FC236}">
                      <a16:creationId xmlns:a16="http://schemas.microsoft.com/office/drawing/2014/main" id="{71DF2EC1-9759-74A3-8AE6-E06E9C3AFA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46" y="3416"/>
                  <a:ext cx="22" cy="596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50" name="Line 125">
                  <a:extLst>
                    <a:ext uri="{FF2B5EF4-FFF2-40B4-BE49-F238E27FC236}">
                      <a16:creationId xmlns:a16="http://schemas.microsoft.com/office/drawing/2014/main" id="{2B05D8F2-A482-D31D-E0A4-D4A1AD08A5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0" y="3416"/>
                  <a:ext cx="56" cy="598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  <p:sp>
              <p:nvSpPr>
                <p:cNvPr id="51" name="Line 126">
                  <a:extLst>
                    <a:ext uri="{FF2B5EF4-FFF2-40B4-BE49-F238E27FC236}">
                      <a16:creationId xmlns:a16="http://schemas.microsoft.com/office/drawing/2014/main" id="{64A01E95-E822-E1D1-6740-851FE472BE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82" y="3416"/>
                  <a:ext cx="106" cy="60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 sz="2215"/>
                </a:p>
              </p:txBody>
            </p:sp>
          </p:grpSp>
        </p:grp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075FC8F2-AF9A-DB3E-2A35-49CAFA46C05C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 flipV="1">
              <a:off x="2492972" y="2890558"/>
              <a:ext cx="765218" cy="977801"/>
            </a:xfrm>
            <a:prstGeom prst="straightConnector1">
              <a:avLst/>
            </a:prstGeom>
            <a:ln w="28575">
              <a:solidFill>
                <a:srgbClr val="00B0F0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F7A8A957-6FE4-40A8-10B4-681F3F4147AA}"/>
                </a:ext>
              </a:extLst>
            </p:cNvPr>
            <p:cNvSpPr txBox="1"/>
            <p:nvPr/>
          </p:nvSpPr>
          <p:spPr>
            <a:xfrm>
              <a:off x="1547768" y="2125062"/>
              <a:ext cx="1031880" cy="2847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108" b="1" dirty="0">
                  <a:solidFill>
                    <a:srgbClr val="002060"/>
                  </a:solidFill>
                  <a:latin typeface="+mn-ea"/>
                  <a:ea typeface="+mn-ea"/>
                </a:rPr>
                <a:t>Web</a:t>
              </a:r>
              <a:r>
                <a:rPr lang="ja-JP" altLang="en-US" sz="1108" b="1" dirty="0">
                  <a:solidFill>
                    <a:srgbClr val="002060"/>
                  </a:solidFill>
                  <a:latin typeface="+mn-ea"/>
                  <a:ea typeface="+mn-ea"/>
                </a:rPr>
                <a:t>ブラウザ</a:t>
              </a:r>
              <a:endParaRPr lang="en-US" altLang="ja-JP" sz="1108" b="1" dirty="0">
                <a:solidFill>
                  <a:srgbClr val="002060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1F7ACCD0-8D0B-85A8-98A0-A2D9CEBE7800}"/>
                </a:ext>
              </a:extLst>
            </p:cNvPr>
            <p:cNvSpPr txBox="1"/>
            <p:nvPr/>
          </p:nvSpPr>
          <p:spPr>
            <a:xfrm>
              <a:off x="1680071" y="4769455"/>
              <a:ext cx="1031880" cy="2847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108" b="1" dirty="0">
                  <a:solidFill>
                    <a:srgbClr val="002060"/>
                  </a:solidFill>
                  <a:latin typeface="+mn-ea"/>
                  <a:ea typeface="+mn-ea"/>
                </a:rPr>
                <a:t>Web</a:t>
              </a:r>
              <a:r>
                <a:rPr lang="ja-JP" altLang="en-US" sz="1108" b="1" dirty="0">
                  <a:solidFill>
                    <a:srgbClr val="002060"/>
                  </a:solidFill>
                  <a:latin typeface="+mn-ea"/>
                  <a:ea typeface="+mn-ea"/>
                </a:rPr>
                <a:t>ブラウザ</a:t>
              </a:r>
              <a:endParaRPr lang="en-US" altLang="ja-JP" sz="1108" b="1" dirty="0">
                <a:solidFill>
                  <a:srgbClr val="002060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851EF81-2998-81CF-3D68-EDD12A78B9F0}"/>
                </a:ext>
              </a:extLst>
            </p:cNvPr>
            <p:cNvSpPr txBox="1"/>
            <p:nvPr/>
          </p:nvSpPr>
          <p:spPr>
            <a:xfrm>
              <a:off x="1125415" y="3506875"/>
              <a:ext cx="1057268" cy="28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8" b="1" dirty="0">
                  <a:solidFill>
                    <a:srgbClr val="002060"/>
                  </a:solidFill>
                  <a:latin typeface="+mn-ea"/>
                  <a:ea typeface="+mn-ea"/>
                </a:rPr>
                <a:t>Web</a:t>
              </a:r>
              <a:r>
                <a:rPr lang="ja-JP" altLang="en-US" sz="1108" b="1" dirty="0">
                  <a:solidFill>
                    <a:srgbClr val="002060"/>
                  </a:solidFill>
                  <a:latin typeface="+mn-ea"/>
                  <a:ea typeface="+mn-ea"/>
                </a:rPr>
                <a:t>ブラウザ</a:t>
              </a:r>
              <a:endParaRPr lang="en-US" altLang="ja-JP" sz="1108" b="1" dirty="0">
                <a:solidFill>
                  <a:srgbClr val="002060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041B0FFC-7375-6874-2FEE-BE1E66312306}"/>
                </a:ext>
              </a:extLst>
            </p:cNvPr>
            <p:cNvSpPr txBox="1"/>
            <p:nvPr/>
          </p:nvSpPr>
          <p:spPr>
            <a:xfrm>
              <a:off x="7033847" y="2174967"/>
              <a:ext cx="1879041" cy="315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92" dirty="0"/>
                <a:t>Jupyter</a:t>
              </a:r>
              <a:r>
                <a:rPr lang="ja-JP" altLang="en-US" sz="1292" dirty="0"/>
                <a:t> </a:t>
              </a:r>
              <a:r>
                <a:rPr lang="en-US" altLang="ja-JP" sz="1292" dirty="0"/>
                <a:t>Lab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9E83641-349B-137E-D85F-9B019C7FE399}"/>
                </a:ext>
              </a:extLst>
            </p:cNvPr>
            <p:cNvSpPr txBox="1"/>
            <p:nvPr/>
          </p:nvSpPr>
          <p:spPr>
            <a:xfrm>
              <a:off x="7271868" y="3559127"/>
              <a:ext cx="1879041" cy="315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92" dirty="0"/>
                <a:t>Jupyter</a:t>
              </a:r>
              <a:r>
                <a:rPr lang="ja-JP" altLang="en-US" sz="1292" dirty="0"/>
                <a:t> </a:t>
              </a:r>
              <a:r>
                <a:rPr lang="en-US" altLang="ja-JP" sz="1292" dirty="0"/>
                <a:t>Lab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5823601D-1F5D-6533-BE2B-6F1EA5277D84}"/>
                </a:ext>
              </a:extLst>
            </p:cNvPr>
            <p:cNvSpPr txBox="1"/>
            <p:nvPr/>
          </p:nvSpPr>
          <p:spPr>
            <a:xfrm>
              <a:off x="7218067" y="5403836"/>
              <a:ext cx="1879041" cy="315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92" dirty="0"/>
                <a:t>Jupyter</a:t>
              </a:r>
              <a:r>
                <a:rPr lang="ja-JP" altLang="en-US" sz="1292" dirty="0"/>
                <a:t> </a:t>
              </a:r>
              <a:r>
                <a:rPr lang="en-US" altLang="ja-JP" sz="1292" dirty="0"/>
                <a:t>Lab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5213967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ボート, 屋外, 水, 大きい が含まれている画像&#10;&#10;自動的に生成された説明">
            <a:extLst>
              <a:ext uri="{FF2B5EF4-FFF2-40B4-BE49-F238E27FC236}">
                <a16:creationId xmlns:a16="http://schemas.microsoft.com/office/drawing/2014/main" id="{264FA096-E0A3-7150-2853-88655BBF0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026" y="3929097"/>
            <a:ext cx="5455228" cy="281398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FA5C4B6-2AD2-DD39-CCDE-E655D425D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640" y="0"/>
            <a:ext cx="8915400" cy="1143000"/>
          </a:xfrm>
        </p:spPr>
        <p:txBody>
          <a:bodyPr/>
          <a:lstStyle/>
          <a:p>
            <a:r>
              <a:rPr lang="ja-JP" altLang="en-US" sz="4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こぼれ話 </a:t>
            </a:r>
            <a:r>
              <a:rPr lang="en-US" altLang="ja-JP" sz="4400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…</a:t>
            </a: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392917-640B-B4D5-AC60-FBF3B795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38" y="1529862"/>
            <a:ext cx="7792916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２０世紀最大の発明は．．．．</a:t>
            </a:r>
            <a:endParaRPr lang="en-US" altLang="ja-JP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363538" indent="-363538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p"/>
              <a:defRPr/>
            </a:pPr>
            <a:r>
              <a:rPr lang="ja-JP" alt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</a:t>
            </a:r>
            <a:r>
              <a:rPr lang="ja-JP" altLang="en-US" sz="2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であると言われている</a:t>
            </a:r>
            <a:endParaRPr lang="en-US" altLang="ja-JP" sz="2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ここでのコンテナは，本物のコンテナ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800100" lvl="1" indent="-342900" eaLnBrk="1" hangingPunct="1">
              <a:spcBef>
                <a:spcPts val="900"/>
              </a:spcBef>
              <a:buClr>
                <a:srgbClr val="333399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コンテナによる物流革命</a:t>
            </a:r>
            <a:endParaRPr lang="en-US" altLang="ja-JP" sz="24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endParaRPr lang="en-US" altLang="ja-JP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6603749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TUIS-Standard-Template">
  <a:themeElements>
    <a:clrScheme name="TUIS-Standard-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3333FF"/>
      </a:folHlink>
    </a:clrScheme>
    <a:fontScheme name="TUIS-Standard-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IS-Standard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TUIS-Standard-Template</Template>
  <TotalTime>10823</TotalTime>
  <Words>331</Words>
  <Application>Microsoft Office PowerPoint</Application>
  <PresentationFormat>A4 210 x 297 mm</PresentationFormat>
  <Paragraphs>124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Times New Roman</vt:lpstr>
      <vt:lpstr>Wingdings</vt:lpstr>
      <vt:lpstr>TUIS-Standard-Template</vt:lpstr>
      <vt:lpstr>コンテナシステム</vt:lpstr>
      <vt:lpstr>コンピュータ上で別のコンピュータを 動かしてしまう技術</vt:lpstr>
      <vt:lpstr>仮想マシンとコンテナ</vt:lpstr>
      <vt:lpstr>仮想マシンとコンテナ</vt:lpstr>
      <vt:lpstr>仮想マシンとコンテナ</vt:lpstr>
      <vt:lpstr>Docker と Podman</vt:lpstr>
      <vt:lpstr>コンテナの活用</vt:lpstr>
      <vt:lpstr>JupyterHub</vt:lpstr>
      <vt:lpstr>こぼれ話 …</vt:lpstr>
    </vt:vector>
  </TitlesOfParts>
  <Company>TUIS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E-Learning学会 09</dc:title>
  <dc:creator>Fumi</dc:creator>
  <cp:lastModifiedBy>井関　文一</cp:lastModifiedBy>
  <cp:revision>211</cp:revision>
  <dcterms:created xsi:type="dcterms:W3CDTF">2005-12-10T02:57:27Z</dcterms:created>
  <dcterms:modified xsi:type="dcterms:W3CDTF">2024-12-17T09:20:59Z</dcterms:modified>
</cp:coreProperties>
</file>