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17" r:id="rId2"/>
    <p:sldId id="402" r:id="rId3"/>
    <p:sldId id="442" r:id="rId4"/>
    <p:sldId id="424" r:id="rId5"/>
    <p:sldId id="443" r:id="rId6"/>
    <p:sldId id="439" r:id="rId7"/>
    <p:sldId id="444" r:id="rId8"/>
    <p:sldId id="422" r:id="rId9"/>
    <p:sldId id="445" r:id="rId10"/>
    <p:sldId id="446" r:id="rId11"/>
    <p:sldId id="447" r:id="rId12"/>
    <p:sldId id="457" r:id="rId13"/>
    <p:sldId id="449" r:id="rId14"/>
    <p:sldId id="452" r:id="rId15"/>
    <p:sldId id="453" r:id="rId16"/>
    <p:sldId id="450" r:id="rId17"/>
    <p:sldId id="456" r:id="rId18"/>
    <p:sldId id="455" r:id="rId19"/>
    <p:sldId id="433" r:id="rId20"/>
    <p:sldId id="454" r:id="rId21"/>
    <p:sldId id="458" r:id="rId22"/>
  </p:sldIdLst>
  <p:sldSz cx="9144000" cy="6858000" type="screen4x3"/>
  <p:notesSz cx="6888163" cy="100218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287" autoAdjust="0"/>
    <p:restoredTop sz="86390" autoAdjust="0"/>
  </p:normalViewPr>
  <p:slideViewPr>
    <p:cSldViewPr>
      <p:cViewPr>
        <p:scale>
          <a:sx n="75" d="100"/>
          <a:sy n="75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9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9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pPr>
              <a:defRPr/>
            </a:pPr>
            <a:fld id="{108776D1-AE86-4283-97D6-696D66DC6A91}" type="datetimeFigureOut">
              <a:rPr lang="ja-JP" altLang="en-US"/>
              <a:pPr>
                <a:defRPr/>
              </a:pPr>
              <a:t>2024/11/6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pPr>
              <a:defRPr/>
            </a:pPr>
            <a:fld id="{34E48AD2-5326-4131-83D7-77FB5BA100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2929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09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A91E43-AE7C-4E05-9A2D-8E93E3611D1F}" type="slidenum">
              <a:rPr lang="ja-JP" altLang="en-US" smtClean="0">
                <a:ea typeface="ＭＳ Ｐゴシック" charset="-128"/>
              </a:rPr>
              <a:pPr/>
              <a:t>1</a:t>
            </a:fld>
            <a:endParaRPr lang="ja-JP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770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554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E661FD-3985-4857-A4EC-65B1A9C39720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6462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4D232B-A424-F324-3E7E-A35C4E53E5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スライド イメージ プレースホルダ 1">
            <a:extLst>
              <a:ext uri="{FF2B5EF4-FFF2-40B4-BE49-F238E27FC236}">
                <a16:creationId xmlns:a16="http://schemas.microsoft.com/office/drawing/2014/main" id="{C3F116E5-7259-02A4-D61D-093F8D9802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ノート プレースホルダ 2">
            <a:extLst>
              <a:ext uri="{FF2B5EF4-FFF2-40B4-BE49-F238E27FC236}">
                <a16:creationId xmlns:a16="http://schemas.microsoft.com/office/drawing/2014/main" id="{B091F874-4E4B-EFCE-CB3B-D0EA0BFB7E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5540" name="スライド番号プレースホルダ 3">
            <a:extLst>
              <a:ext uri="{FF2B5EF4-FFF2-40B4-BE49-F238E27FC236}">
                <a16:creationId xmlns:a16="http://schemas.microsoft.com/office/drawing/2014/main" id="{A04C5EDF-7F52-C1F3-FEE0-639F35738C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E661FD-3985-4857-A4EC-65B1A9C39720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5056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3584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68D010-A317-4316-8285-C357A1E6B1B1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534611-E822-F8CF-963A-B77A23712E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 イメージ プレースホルダ 1">
            <a:extLst>
              <a:ext uri="{FF2B5EF4-FFF2-40B4-BE49-F238E27FC236}">
                <a16:creationId xmlns:a16="http://schemas.microsoft.com/office/drawing/2014/main" id="{BDDD5A28-AEAB-F32D-F79E-96C45608F6D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ノート プレースホルダ 2">
            <a:extLst>
              <a:ext uri="{FF2B5EF4-FFF2-40B4-BE49-F238E27FC236}">
                <a16:creationId xmlns:a16="http://schemas.microsoft.com/office/drawing/2014/main" id="{993E1C77-AB96-10C4-57B4-489E8DB832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35844" name="スライド番号プレースホルダ 3">
            <a:extLst>
              <a:ext uri="{FF2B5EF4-FFF2-40B4-BE49-F238E27FC236}">
                <a16:creationId xmlns:a16="http://schemas.microsoft.com/office/drawing/2014/main" id="{7E8C0999-4258-0BC9-D2D9-F82AD70960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68D010-A317-4316-8285-C357A1E6B1B1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0693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632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03CB83-2308-42F5-A714-2079AB815C40}" type="slidenum">
              <a:rPr lang="ja-JP" altLang="en-US" smtClean="0"/>
              <a:pPr/>
              <a:t>19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791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8E71-9A55-429A-B317-2616D60D6B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5E6CA-578D-4112-85DF-99CA4D5E1B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D5520-87A6-4A5B-AB41-539FF85732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5FAC2-CADD-4416-B795-E00A53EA2A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25BDB-389E-4BAF-AADA-66B6180239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59437-F803-4AEB-AEFF-57010FFF7E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91F07-6A1A-4187-8520-8713F8B6D9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464FF-3B3D-4F09-BB29-7054D60573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B0C1C-774F-4613-8824-2234E0B51C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00134-03DC-4156-91C6-3EF95C0BE61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40834-29C1-489F-87EB-3A960CD70A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99E1C-C90E-4E5B-96D9-877BE44426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70C229B-9172-4530-84B7-2027528679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sip:kim@hogebar.jp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981075"/>
            <a:ext cx="7772400" cy="1470025"/>
          </a:xfrm>
        </p:spPr>
        <p:txBody>
          <a:bodyPr/>
          <a:lstStyle/>
          <a:p>
            <a:pPr eaLnBrk="1" hangingPunct="1"/>
            <a:r>
              <a:rPr lang="ja-JP" altLang="en-US" dirty="0"/>
              <a:t>情報通信システム論</a:t>
            </a:r>
            <a:r>
              <a:rPr lang="en-US" altLang="ja-JP" dirty="0"/>
              <a:t>b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C4EC920-83F1-4B97-06EB-16AC01329A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3422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4A2E1-0BD1-6838-3142-AD439C2DE2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43FF16-8287-42D2-6556-BD1A9C292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864096"/>
          </a:xfrm>
        </p:spPr>
        <p:txBody>
          <a:bodyPr/>
          <a:lstStyle/>
          <a:p>
            <a:r>
              <a:rPr lang="ja-JP" altLang="en-US" sz="4000" dirty="0"/>
              <a:t>ＩＰ電話ｼｽﾃﾑの基本構成　　</a:t>
            </a:r>
            <a:endParaRPr kumimoji="1"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BED810-6D7A-A9CA-5A75-9B1EEA481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518457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400" dirty="0"/>
              <a:t>発信端末（</a:t>
            </a:r>
            <a:r>
              <a:rPr kumimoji="1" lang="en-US" altLang="ja-JP" sz="2400" dirty="0"/>
              <a:t>IP</a:t>
            </a:r>
            <a:r>
              <a:rPr kumimoji="1" lang="ja-JP" altLang="en-US" sz="2400" dirty="0"/>
              <a:t>電話機）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コーデック（エンコード・暗号化・パケット化）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↓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VoIP</a:t>
            </a:r>
            <a:r>
              <a:rPr lang="ja-JP" altLang="en-US" sz="2400" dirty="0"/>
              <a:t>（</a:t>
            </a:r>
            <a:r>
              <a:rPr lang="en-US" altLang="ja-JP" sz="2400" dirty="0"/>
              <a:t>Voice over IP</a:t>
            </a:r>
            <a:r>
              <a:rPr lang="ja-JP" altLang="en-US" sz="2400" dirty="0"/>
              <a:t>）サーバ</a:t>
            </a:r>
            <a:endParaRPr kumimoji="1"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↓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発信端末（</a:t>
            </a:r>
            <a:r>
              <a:rPr lang="en-US" altLang="ja-JP" sz="2400" dirty="0"/>
              <a:t>IP</a:t>
            </a:r>
            <a:r>
              <a:rPr lang="ja-JP" altLang="en-US" sz="2400" dirty="0"/>
              <a:t>電話機）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コーデック（アンパケット化・復号・デコード）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・</a:t>
            </a:r>
            <a:r>
              <a:rPr lang="ja-JP" altLang="en-US" sz="2400" b="1" dirty="0">
                <a:solidFill>
                  <a:srgbClr val="FF0000"/>
                </a:solidFill>
              </a:rPr>
              <a:t>シグナリング処理</a:t>
            </a:r>
            <a:r>
              <a:rPr lang="en-US" altLang="ja-JP" sz="2400" b="1" dirty="0">
                <a:solidFill>
                  <a:srgbClr val="FF0000"/>
                </a:solidFill>
              </a:rPr>
              <a:t>(SIP)</a:t>
            </a:r>
            <a:endParaRPr lang="ja-JP" altLang="en-US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400" dirty="0"/>
              <a:t>・リアルタイム通信</a:t>
            </a:r>
            <a:r>
              <a:rPr lang="en-US" altLang="ja-JP" sz="2400" dirty="0"/>
              <a:t>(RTP)</a:t>
            </a:r>
          </a:p>
          <a:p>
            <a:pPr marL="0" indent="0">
              <a:buNone/>
            </a:pPr>
            <a:r>
              <a:rPr lang="ja-JP" altLang="en-US" sz="2400" dirty="0"/>
              <a:t>・優先制御</a:t>
            </a:r>
            <a:r>
              <a:rPr lang="en-US" altLang="ja-JP" sz="2400" dirty="0"/>
              <a:t>(</a:t>
            </a:r>
            <a:r>
              <a:rPr lang="ja-JP" altLang="en-US" sz="2400" dirty="0"/>
              <a:t>品質実現</a:t>
            </a:r>
            <a:r>
              <a:rPr lang="en-US" altLang="ja-JP" sz="2400" dirty="0"/>
              <a:t>)</a:t>
            </a:r>
            <a:endParaRPr lang="ja-JP" altLang="en-US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23752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326DBC-17C1-FC77-06AB-D204F139B5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B4CFB5-F75E-1C37-E975-A1856A5DC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116632"/>
            <a:ext cx="7772400" cy="864096"/>
          </a:xfrm>
        </p:spPr>
        <p:txBody>
          <a:bodyPr/>
          <a:lstStyle/>
          <a:p>
            <a:r>
              <a:rPr lang="en-US" altLang="ja-JP" sz="4000" b="1" dirty="0">
                <a:solidFill>
                  <a:schemeClr val="tx1"/>
                </a:solidFill>
                <a:latin typeface="ＭＳ Ｐゴシック" pitchFamily="50" charset="-128"/>
              </a:rPr>
              <a:t>SIP</a:t>
            </a:r>
            <a:r>
              <a:rPr lang="ja-JP" altLang="en-US" sz="4000" b="1" dirty="0">
                <a:solidFill>
                  <a:schemeClr val="tx1"/>
                </a:solidFill>
                <a:latin typeface="ＭＳ Ｐゴシック" pitchFamily="50" charset="-128"/>
              </a:rPr>
              <a:t>とは</a:t>
            </a:r>
            <a:r>
              <a:rPr lang="ja-JP" altLang="en-US" sz="4000" b="1" dirty="0">
                <a:solidFill>
                  <a:srgbClr val="990000"/>
                </a:solidFill>
                <a:latin typeface="ＭＳ Ｐゴシック" pitchFamily="50" charset="-128"/>
              </a:rPr>
              <a:t>　　</a:t>
            </a:r>
            <a:r>
              <a:rPr lang="ja-JP" altLang="en-US" sz="4000" dirty="0"/>
              <a:t>　</a:t>
            </a:r>
            <a:endParaRPr kumimoji="1"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D13E0E-0D5E-8539-FF0B-CA9466367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5184576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SIP : Session</a:t>
            </a:r>
            <a:r>
              <a:rPr kumimoji="1" lang="ja-JP" altLang="ja-JP" sz="32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</a:t>
            </a:r>
            <a:r>
              <a:rPr kumimoji="1" lang="en-US" altLang="ja-JP" sz="32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Initiation</a:t>
            </a:r>
            <a:r>
              <a:rPr kumimoji="1" lang="ja-JP" altLang="ja-JP" sz="32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</a:t>
            </a:r>
            <a:r>
              <a:rPr kumimoji="1" lang="en-US" altLang="ja-JP" sz="32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Protocol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32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・　</a:t>
            </a:r>
            <a:r>
              <a:rPr kumimoji="1" lang="en-US" altLang="ja-JP" sz="32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Session</a:t>
            </a:r>
            <a:r>
              <a:rPr kumimoji="1" lang="ja-JP" altLang="ja-JP" sz="32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（セッション）とは</a:t>
            </a:r>
            <a:endParaRPr kumimoji="1" lang="en-US" altLang="ja-JP" sz="3200" b="1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｢</a:t>
            </a:r>
            <a:r>
              <a:rPr kumimoji="1" lang="ja-JP" altLang="ja-JP" sz="32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二者間のデータのやり取り</a:t>
            </a:r>
            <a:r>
              <a:rPr kumimoji="1" lang="en-US" altLang="ja-JP" sz="32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｣</a:t>
            </a:r>
            <a:r>
              <a:rPr kumimoji="1" lang="ja-JP" altLang="ja-JP" sz="32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を始め（確立し）たり、終わらせ（開放し）たりすること</a:t>
            </a:r>
            <a:endParaRPr lang="ja-JP" altLang="ja-JP" dirty="0"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32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・　</a:t>
            </a:r>
            <a:r>
              <a:rPr kumimoji="1" lang="en-US" altLang="ja-JP" sz="32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Initiation</a:t>
            </a:r>
            <a:r>
              <a:rPr kumimoji="1" lang="ja-JP" altLang="ja-JP" sz="32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（イニシエーション）とは</a:t>
            </a:r>
            <a:endParaRPr lang="ja-JP" altLang="ja-JP" dirty="0">
              <a:effectLst/>
            </a:endParaRPr>
          </a:p>
          <a:p>
            <a:pPr marL="0" indent="0" rtl="0" fontAlgn="base">
              <a:buNone/>
            </a:pPr>
            <a:r>
              <a:rPr kumimoji="1" lang="en-US" altLang="ja-JP" sz="32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｢</a:t>
            </a:r>
            <a:r>
              <a:rPr kumimoji="1" lang="ja-JP" altLang="ja-JP" sz="32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始める，開始する</a:t>
            </a:r>
            <a:r>
              <a:rPr kumimoji="1" lang="en-US" altLang="ja-JP" sz="32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｣</a:t>
            </a:r>
            <a:r>
              <a:rPr kumimoji="1" lang="ja-JP" altLang="ja-JP" sz="32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という意味</a:t>
            </a:r>
            <a:endParaRPr lang="ja-JP" altLang="ja-JP" dirty="0">
              <a:effectLst/>
            </a:endParaRPr>
          </a:p>
          <a:p>
            <a:pPr marL="0" indent="0" rtl="0" fontAlgn="base">
              <a:buNone/>
            </a:pPr>
            <a:endParaRPr kumimoji="1" lang="en-US" altLang="ja-JP" sz="3200" b="1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rtl="0" fontAlgn="base">
              <a:buNone/>
            </a:pPr>
            <a:r>
              <a:rPr kumimoji="1" lang="ja-JP" altLang="ja-JP" sz="32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セッション層の機能</a:t>
            </a:r>
            <a:endParaRPr lang="ja-JP" altLang="ja-JP" dirty="0"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ja-JP" altLang="ja-JP" dirty="0"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32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</a:t>
            </a:r>
            <a:endParaRPr lang="ja-JP" altLang="ja-JP" sz="2400" dirty="0">
              <a:effectLst/>
            </a:endParaRP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27757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9CAC0E-96B4-F92F-EECB-8329B71FD0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BBA3F4-8858-62A0-3F7B-6DBC3D560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576064"/>
          </a:xfrm>
        </p:spPr>
        <p:txBody>
          <a:bodyPr/>
          <a:lstStyle/>
          <a:p>
            <a:r>
              <a:rPr lang="en-US" altLang="ja-JP" sz="4000" b="1" dirty="0">
                <a:solidFill>
                  <a:schemeClr val="tx1"/>
                </a:solidFill>
              </a:rPr>
              <a:t>RTP</a:t>
            </a:r>
            <a:r>
              <a:rPr lang="ja-JP" altLang="en-US" sz="4000" b="1" dirty="0">
                <a:solidFill>
                  <a:schemeClr val="tx1"/>
                </a:solidFill>
              </a:rPr>
              <a:t>と</a:t>
            </a:r>
            <a:r>
              <a:rPr lang="en-US" altLang="ja-JP" sz="4000" b="1" dirty="0">
                <a:solidFill>
                  <a:schemeClr val="tx1"/>
                </a:solidFill>
              </a:rPr>
              <a:t>RTP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691F33-EDE4-0064-EDDB-6373E0EF1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84784"/>
            <a:ext cx="8280920" cy="3888432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800" dirty="0"/>
              <a:t>WWW |  HTTP |  TCP | IP | Layer2</a:t>
            </a:r>
          </a:p>
          <a:p>
            <a:pPr marL="0" indent="0">
              <a:buNone/>
            </a:pPr>
            <a:r>
              <a:rPr lang="ja-JP" altLang="en-US" sz="2800" dirty="0"/>
              <a:t>メール </a:t>
            </a:r>
            <a:r>
              <a:rPr lang="en-US" altLang="ja-JP" sz="2800" dirty="0"/>
              <a:t>|  SMTP |  TCP | IP | Layer2</a:t>
            </a:r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ストリーミング </a:t>
            </a:r>
            <a:r>
              <a:rPr lang="en-US" altLang="ja-JP" sz="2800" dirty="0"/>
              <a:t>| SDP | SIP | TCP/UDP | Layer2</a:t>
            </a:r>
          </a:p>
          <a:p>
            <a:pPr marL="0" indent="0">
              <a:buNone/>
            </a:pPr>
            <a:r>
              <a:rPr lang="ja-JP" altLang="en-US" sz="2800" dirty="0"/>
              <a:t>ストリーミング </a:t>
            </a:r>
            <a:r>
              <a:rPr lang="en-US" altLang="ja-JP" sz="2800" dirty="0"/>
              <a:t>|           SIP | TCP/UDP | Layer2</a:t>
            </a:r>
          </a:p>
          <a:p>
            <a:pPr marL="0" indent="0">
              <a:buNone/>
            </a:pPr>
            <a:r>
              <a:rPr lang="ja-JP" altLang="en-US" sz="2800" dirty="0"/>
              <a:t>ストリーミング </a:t>
            </a:r>
            <a:r>
              <a:rPr lang="en-US" altLang="ja-JP" sz="2800" dirty="0"/>
              <a:t>| RTCP | UDP | Layer2</a:t>
            </a:r>
          </a:p>
          <a:p>
            <a:pPr marL="0" indent="0">
              <a:buNone/>
            </a:pPr>
            <a:r>
              <a:rPr lang="ja-JP" altLang="en-US" sz="2800" dirty="0"/>
              <a:t>ストリーミング </a:t>
            </a:r>
            <a:r>
              <a:rPr lang="en-US" altLang="ja-JP" sz="2800" dirty="0"/>
              <a:t>| </a:t>
            </a:r>
            <a:r>
              <a:rPr lang="ja-JP" altLang="en-US" sz="2800" dirty="0"/>
              <a:t>コーディング</a:t>
            </a:r>
            <a:r>
              <a:rPr lang="en-US" altLang="ja-JP" sz="2800" dirty="0"/>
              <a:t> | RTP | UDP | Layer2</a:t>
            </a:r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lang="en-US" altLang="ja-JP" sz="2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8E60ECF-5DD9-0923-F3E8-A5477001A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5332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21D847-AEE0-D565-D52F-84DD080F0D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1718F0-E086-E8AE-077C-A411786F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864096"/>
          </a:xfrm>
        </p:spPr>
        <p:txBody>
          <a:bodyPr/>
          <a:lstStyle/>
          <a:p>
            <a:r>
              <a:rPr kumimoji="1" lang="en-US" altLang="ja-JP" sz="3200" b="1" dirty="0">
                <a:solidFill>
                  <a:schemeClr val="tx2"/>
                </a:solidFill>
                <a:effectLst/>
              </a:rPr>
              <a:t>SIP</a:t>
            </a:r>
            <a:r>
              <a:rPr kumimoji="1" lang="ja-JP" altLang="ja-JP" sz="3200" b="1" dirty="0">
                <a:solidFill>
                  <a:schemeClr val="tx2"/>
                </a:solidFill>
                <a:effectLst/>
              </a:rPr>
              <a:t>を用いた</a:t>
            </a:r>
            <a:r>
              <a:rPr kumimoji="1" lang="en-US" altLang="ja-JP" sz="3200" b="1" dirty="0">
                <a:solidFill>
                  <a:schemeClr val="tx2"/>
                </a:solidFill>
                <a:effectLst/>
              </a:rPr>
              <a:t>IP</a:t>
            </a:r>
            <a:r>
              <a:rPr kumimoji="1" lang="ja-JP" altLang="ja-JP" sz="3200" b="1" dirty="0">
                <a:solidFill>
                  <a:schemeClr val="tx2"/>
                </a:solidFill>
                <a:effectLst/>
              </a:rPr>
              <a:t>電話の基本シーケンス</a:t>
            </a:r>
            <a:r>
              <a:rPr lang="ja-JP" altLang="en-US" sz="3200" b="1" dirty="0">
                <a:solidFill>
                  <a:srgbClr val="990000"/>
                </a:solidFill>
                <a:latin typeface="ＭＳ Ｐゴシック" pitchFamily="50" charset="-128"/>
              </a:rPr>
              <a:t>　</a:t>
            </a:r>
            <a:r>
              <a:rPr lang="ja-JP" altLang="en-US" sz="3200" dirty="0"/>
              <a:t>　</a:t>
            </a:r>
            <a:endParaRPr kumimoji="1" lang="ja-JP" altLang="en-US" sz="32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50B91D-BF60-259B-AC03-09A017766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3096344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400" dirty="0"/>
              <a:t>① </a:t>
            </a:r>
            <a:r>
              <a:rPr lang="en-US" altLang="ja-JP" sz="2400" dirty="0"/>
              <a:t>INVITE </a:t>
            </a:r>
            <a:r>
              <a:rPr lang="ja-JP" altLang="en-US" sz="2400" dirty="0"/>
              <a:t>→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② </a:t>
            </a:r>
            <a:r>
              <a:rPr lang="en-US" altLang="ja-JP" sz="2400" dirty="0"/>
              <a:t>180 RINGING </a:t>
            </a:r>
            <a:r>
              <a:rPr lang="ja-JP" altLang="en-US" sz="2400" dirty="0"/>
              <a:t>←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③ </a:t>
            </a:r>
            <a:r>
              <a:rPr lang="en-US" altLang="ja-JP" sz="2400" dirty="0"/>
              <a:t>200 OK </a:t>
            </a:r>
            <a:r>
              <a:rPr lang="ja-JP" altLang="en-US" sz="2400" dirty="0"/>
              <a:t>←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④ </a:t>
            </a:r>
            <a:r>
              <a:rPr lang="en-US" altLang="ja-JP" sz="2400" dirty="0"/>
              <a:t>ACK</a:t>
            </a:r>
            <a:r>
              <a:rPr lang="ja-JP" altLang="en-US" sz="2400" dirty="0"/>
              <a:t> →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⑤ 通話（</a:t>
            </a:r>
            <a:r>
              <a:rPr lang="en-US" altLang="ja-JP" sz="2400" dirty="0"/>
              <a:t>RTP</a:t>
            </a:r>
            <a:r>
              <a:rPr lang="ja-JP" altLang="en-US" sz="2400" dirty="0"/>
              <a:t>）　　双方向</a:t>
            </a:r>
            <a:br>
              <a:rPr lang="en-US" altLang="ja-JP" sz="2400" dirty="0"/>
            </a:br>
            <a:r>
              <a:rPr lang="ja-JP" altLang="en-US" sz="2400" dirty="0"/>
              <a:t>⑥ </a:t>
            </a:r>
            <a:r>
              <a:rPr lang="en-US" altLang="ja-JP" sz="2400" dirty="0"/>
              <a:t>BYE </a:t>
            </a:r>
            <a:r>
              <a:rPr lang="ja-JP" altLang="en-US" sz="2400" dirty="0"/>
              <a:t>→</a:t>
            </a:r>
            <a:br>
              <a:rPr lang="en-US" altLang="ja-JP" sz="2400" dirty="0"/>
            </a:br>
            <a:r>
              <a:rPr lang="ja-JP" altLang="en-US" sz="2400" dirty="0"/>
              <a:t>⑦ </a:t>
            </a:r>
            <a:r>
              <a:rPr lang="en-US" altLang="ja-JP" sz="2400" dirty="0"/>
              <a:t>OK </a:t>
            </a:r>
            <a:r>
              <a:rPr lang="ja-JP" altLang="en-US" sz="2400" dirty="0"/>
              <a:t>←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07815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04FC9E-4AFA-B921-8847-C6892E03AF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86ABD1-379A-35A4-B562-20D690DEB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764704"/>
          </a:xfrm>
        </p:spPr>
        <p:txBody>
          <a:bodyPr/>
          <a:lstStyle/>
          <a:p>
            <a:r>
              <a:rPr kumimoji="1" lang="en-US" altLang="ja-JP" sz="3200" b="1" dirty="0">
                <a:solidFill>
                  <a:schemeClr val="tx2"/>
                </a:solidFill>
                <a:effectLst/>
              </a:rPr>
              <a:t>SIP</a:t>
            </a:r>
            <a:r>
              <a:rPr kumimoji="1" lang="ja-JP" altLang="ja-JP" sz="3200" b="1" dirty="0">
                <a:solidFill>
                  <a:schemeClr val="tx2"/>
                </a:solidFill>
                <a:effectLst/>
              </a:rPr>
              <a:t>を用いた</a:t>
            </a:r>
            <a:r>
              <a:rPr lang="ja-JP" altLang="en-US" sz="3200" b="1" dirty="0"/>
              <a:t>汎用的</a:t>
            </a:r>
            <a:r>
              <a:rPr kumimoji="1" lang="ja-JP" altLang="ja-JP" sz="3200" b="1" dirty="0">
                <a:solidFill>
                  <a:schemeClr val="tx2"/>
                </a:solidFill>
                <a:effectLst/>
              </a:rPr>
              <a:t>呼制御</a:t>
            </a:r>
            <a:endParaRPr kumimoji="1" lang="ja-JP" altLang="en-US" sz="32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C3E018-65C3-BC96-9152-87C9787A2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124744"/>
            <a:ext cx="7772400" cy="3240360"/>
          </a:xfrm>
        </p:spPr>
        <p:txBody>
          <a:bodyPr/>
          <a:lstStyle/>
          <a:p>
            <a:pPr marL="0" indent="0">
              <a:buNone/>
            </a:pPr>
            <a:r>
              <a:rPr lang="ja-JP" altLang="ja-JP" sz="2400" dirty="0"/>
              <a:t>① </a:t>
            </a:r>
            <a:r>
              <a:rPr lang="en-US" altLang="ja-JP" sz="2400" dirty="0"/>
              <a:t>REGIST</a:t>
            </a:r>
            <a:r>
              <a:rPr lang="ja-JP" altLang="en-US" sz="2400" dirty="0"/>
              <a:t> </a:t>
            </a:r>
            <a:r>
              <a:rPr lang="ja-JP" altLang="ja-JP" sz="2400" dirty="0"/>
              <a:t>→</a:t>
            </a:r>
            <a:r>
              <a:rPr lang="ja-JP" altLang="en-US" sz="2400" dirty="0"/>
              <a:t> </a:t>
            </a:r>
            <a:r>
              <a:rPr lang="en-US" altLang="ja-JP" sz="2400" dirty="0"/>
              <a:t>SIP</a:t>
            </a:r>
            <a:r>
              <a:rPr lang="ja-JP" altLang="en-US" sz="2400" dirty="0"/>
              <a:t>サーバ</a:t>
            </a:r>
            <a:endParaRPr lang="ja-JP" altLang="ja-JP" sz="2400" dirty="0"/>
          </a:p>
          <a:p>
            <a:pPr marL="0" indent="0">
              <a:buNone/>
            </a:pPr>
            <a:r>
              <a:rPr lang="ja-JP" altLang="en-US" sz="2400" dirty="0"/>
              <a:t>②</a:t>
            </a:r>
            <a:r>
              <a:rPr lang="ja-JP" altLang="ja-JP" sz="2400" dirty="0"/>
              <a:t> </a:t>
            </a:r>
            <a:r>
              <a:rPr lang="en-US" altLang="ja-JP" sz="2400" dirty="0"/>
              <a:t>INVITE </a:t>
            </a:r>
            <a:r>
              <a:rPr lang="ja-JP" altLang="ja-JP" sz="2400" dirty="0"/>
              <a:t>→</a:t>
            </a:r>
            <a:r>
              <a:rPr lang="ja-JP" altLang="en-US" sz="2400" dirty="0"/>
              <a:t> </a:t>
            </a:r>
            <a:r>
              <a:rPr lang="en-US" altLang="ja-JP" sz="2400" dirty="0"/>
              <a:t>SIP</a:t>
            </a:r>
            <a:r>
              <a:rPr lang="ja-JP" altLang="en-US" sz="2400" dirty="0"/>
              <a:t>サーバ</a:t>
            </a:r>
            <a:endParaRPr lang="ja-JP" altLang="ja-JP" sz="2400" dirty="0"/>
          </a:p>
          <a:p>
            <a:pPr marL="0" indent="0" rtl="0" eaLnBrk="0" fontAlgn="base" hangingPunct="0">
              <a:buNone/>
            </a:pPr>
            <a:r>
              <a:rPr lang="ja-JP" altLang="en-US" sz="2400" dirty="0"/>
              <a:t>③</a:t>
            </a:r>
            <a:r>
              <a:rPr kumimoji="1" lang="ja-JP" altLang="ja-JP" sz="2400" dirty="0">
                <a:solidFill>
                  <a:schemeClr val="tx1"/>
                </a:solidFill>
                <a:effectLst/>
              </a:rPr>
              <a:t> </a:t>
            </a:r>
            <a:r>
              <a:rPr kumimoji="1" lang="ja-JP" altLang="en-US" sz="2400" dirty="0">
                <a:solidFill>
                  <a:schemeClr val="tx1"/>
                </a:solidFill>
                <a:effectLst/>
              </a:rPr>
              <a:t>相手：</a:t>
            </a:r>
            <a:r>
              <a:rPr lang="en-US" altLang="ja-JP" sz="2400" dirty="0"/>
              <a:t>INVITE</a:t>
            </a:r>
            <a:r>
              <a:rPr kumimoji="1" lang="en-US" altLang="ja-JP" sz="2400" dirty="0">
                <a:solidFill>
                  <a:schemeClr val="tx1"/>
                </a:solidFill>
                <a:effectLst/>
              </a:rPr>
              <a:t> </a:t>
            </a:r>
            <a:r>
              <a:rPr kumimoji="1" lang="ja-JP" altLang="ja-JP" sz="2400" dirty="0">
                <a:solidFill>
                  <a:schemeClr val="tx1"/>
                </a:solidFill>
                <a:effectLst/>
              </a:rPr>
              <a:t>←</a:t>
            </a:r>
            <a:r>
              <a:rPr kumimoji="1" lang="en-US" altLang="ja-JP" sz="2400" dirty="0">
                <a:solidFill>
                  <a:schemeClr val="tx1"/>
                </a:solidFill>
                <a:effectLst/>
              </a:rPr>
              <a:t> SIP</a:t>
            </a:r>
            <a:r>
              <a:rPr kumimoji="1" lang="ja-JP" altLang="en-US" sz="2400" dirty="0">
                <a:solidFill>
                  <a:schemeClr val="tx1"/>
                </a:solidFill>
                <a:effectLst/>
              </a:rPr>
              <a:t>サーバ</a:t>
            </a:r>
            <a:endParaRPr kumimoji="1" lang="en-US" altLang="ja-JP" sz="2400" dirty="0">
              <a:solidFill>
                <a:schemeClr val="tx1"/>
              </a:solidFill>
              <a:effectLst/>
            </a:endParaRPr>
          </a:p>
          <a:p>
            <a:pPr marL="0" indent="0" rtl="0" eaLnBrk="0" fontAlgn="base" hangingPunct="0">
              <a:buNone/>
            </a:pPr>
            <a:r>
              <a:rPr lang="ja-JP" altLang="en-US" sz="2400" dirty="0"/>
              <a:t>④ 相手：アプリを起動</a:t>
            </a:r>
            <a:endParaRPr lang="ja-JP" altLang="ja-JP" sz="2400" dirty="0">
              <a:effectLst/>
            </a:endParaRPr>
          </a:p>
          <a:p>
            <a:pPr marL="0" indent="0" rtl="0" eaLnBrk="0" fontAlgn="base" hangingPunct="0">
              <a:buNone/>
            </a:pPr>
            <a:r>
              <a:rPr lang="ja-JP" altLang="en-US" sz="2400" dirty="0"/>
              <a:t>⑤</a:t>
            </a:r>
            <a:r>
              <a:rPr kumimoji="1" lang="ja-JP" altLang="ja-JP" sz="2400" dirty="0">
                <a:solidFill>
                  <a:schemeClr val="tx1"/>
                </a:solidFill>
                <a:effectLst/>
              </a:rPr>
              <a:t> </a:t>
            </a:r>
            <a:r>
              <a:rPr lang="ja-JP" altLang="en-US" sz="2400" dirty="0"/>
              <a:t>相手：</a:t>
            </a:r>
            <a:r>
              <a:rPr lang="en-US" altLang="ja-JP" sz="2400" dirty="0"/>
              <a:t>OK</a:t>
            </a:r>
            <a:r>
              <a:rPr lang="ja-JP" altLang="en-US" sz="2400" dirty="0"/>
              <a:t>（</a:t>
            </a:r>
            <a:r>
              <a:rPr lang="en-US" altLang="ja-JP" sz="2400" dirty="0"/>
              <a:t>SDP</a:t>
            </a:r>
            <a:r>
              <a:rPr lang="ja-JP" altLang="en-US" sz="2400" dirty="0"/>
              <a:t>）</a:t>
            </a:r>
            <a:r>
              <a:rPr lang="en-US" altLang="ja-JP" sz="2400" dirty="0"/>
              <a:t> </a:t>
            </a:r>
            <a:r>
              <a:rPr lang="ja-JP" altLang="en-US" sz="2400" dirty="0"/>
              <a:t>→ </a:t>
            </a:r>
            <a:r>
              <a:rPr lang="en-US" altLang="ja-JP" sz="2400" dirty="0"/>
              <a:t>SIP</a:t>
            </a:r>
            <a:r>
              <a:rPr lang="ja-JP" altLang="en-US" sz="2400" dirty="0"/>
              <a:t>サーバ</a:t>
            </a:r>
            <a:br>
              <a:rPr kumimoji="1" lang="en-US" altLang="ja-JP" sz="2400" dirty="0">
                <a:solidFill>
                  <a:schemeClr val="tx1"/>
                </a:solidFill>
                <a:effectLst/>
              </a:rPr>
            </a:br>
            <a:r>
              <a:rPr kumimoji="1" lang="ja-JP" altLang="ja-JP" sz="2400" dirty="0">
                <a:solidFill>
                  <a:schemeClr val="tx1"/>
                </a:solidFill>
                <a:effectLst/>
              </a:rPr>
              <a:t>⑥ </a:t>
            </a:r>
            <a:r>
              <a:rPr lang="en-US" altLang="ja-JP" sz="2400" dirty="0"/>
              <a:t>OK</a:t>
            </a:r>
            <a:r>
              <a:rPr kumimoji="1" lang="en-US" altLang="ja-JP" sz="2400" dirty="0">
                <a:solidFill>
                  <a:schemeClr val="tx1"/>
                </a:solidFill>
                <a:effectLst/>
              </a:rPr>
              <a:t> </a:t>
            </a:r>
            <a:r>
              <a:rPr kumimoji="1" lang="ja-JP" altLang="en-US" sz="2400" dirty="0">
                <a:solidFill>
                  <a:schemeClr val="tx1"/>
                </a:solidFill>
                <a:effectLst/>
              </a:rPr>
              <a:t>← </a:t>
            </a:r>
            <a:r>
              <a:rPr kumimoji="1" lang="en-US" altLang="ja-JP" sz="2400" dirty="0">
                <a:solidFill>
                  <a:schemeClr val="tx1"/>
                </a:solidFill>
                <a:effectLst/>
              </a:rPr>
              <a:t>SIP</a:t>
            </a:r>
            <a:r>
              <a:rPr kumimoji="1" lang="ja-JP" altLang="en-US" sz="2400" dirty="0">
                <a:solidFill>
                  <a:schemeClr val="tx1"/>
                </a:solidFill>
                <a:effectLst/>
              </a:rPr>
              <a:t>サーバ</a:t>
            </a:r>
            <a:br>
              <a:rPr kumimoji="1" lang="en-US" altLang="ja-JP" sz="2400" dirty="0">
                <a:solidFill>
                  <a:schemeClr val="tx1"/>
                </a:solidFill>
                <a:effectLst/>
              </a:rPr>
            </a:br>
            <a:r>
              <a:rPr kumimoji="1" lang="ja-JP" altLang="ja-JP" sz="2400" dirty="0">
                <a:solidFill>
                  <a:schemeClr val="tx1"/>
                </a:solidFill>
                <a:effectLst/>
              </a:rPr>
              <a:t>⑦ </a:t>
            </a:r>
            <a:r>
              <a:rPr lang="ja-JP" altLang="en-US" sz="2400" dirty="0"/>
              <a:t>アプリを起動して，相手と双方向通信</a:t>
            </a:r>
            <a:endParaRPr lang="ja-JP" altLang="ja-JP" sz="2400" dirty="0">
              <a:effectLst/>
            </a:endParaRP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22132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5C7CA0-B919-AA71-6507-4EF0B7D19A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495AB9-BAA1-D444-46CF-ED1B8BF97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864096"/>
          </a:xfrm>
        </p:spPr>
        <p:txBody>
          <a:bodyPr/>
          <a:lstStyle/>
          <a:p>
            <a:pPr rtl="0" fontAlgn="base"/>
            <a:r>
              <a:rPr kumimoji="1" lang="en-US" altLang="ja-JP" sz="3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SIP</a:t>
            </a:r>
            <a:r>
              <a:rPr kumimoji="1" lang="ja-JP" altLang="ja-JP" sz="3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の特徴</a:t>
            </a:r>
            <a:r>
              <a:rPr kumimoji="1" lang="ja-JP" altLang="en-US" sz="3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（</a:t>
            </a:r>
            <a:r>
              <a:rPr kumimoji="1" lang="ja-JP" altLang="ja-JP" sz="3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サーバクライアントモデル</a:t>
            </a:r>
            <a:r>
              <a:rPr kumimoji="1" lang="ja-JP" altLang="en-US" sz="3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）</a:t>
            </a:r>
            <a:r>
              <a:rPr lang="ja-JP" altLang="en-US" sz="4000" b="1" dirty="0">
                <a:solidFill>
                  <a:srgbClr val="990000"/>
                </a:solidFill>
                <a:latin typeface="ＭＳ Ｐゴシック" pitchFamily="50" charset="-128"/>
              </a:rPr>
              <a:t>　</a:t>
            </a:r>
            <a:r>
              <a:rPr lang="ja-JP" altLang="en-US" sz="4000" dirty="0"/>
              <a:t>　</a:t>
            </a:r>
            <a:endParaRPr kumimoji="1"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B33ADF-895B-0ADE-4EC9-3962867DA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5184576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400" dirty="0"/>
              <a:t>クライアント（</a:t>
            </a:r>
            <a:r>
              <a:rPr lang="en-US" altLang="ja-JP" sz="2400" dirty="0"/>
              <a:t>UAC</a:t>
            </a:r>
            <a:r>
              <a:rPr lang="ja-JP" altLang="en-US" sz="2400" dirty="0"/>
              <a:t>）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サーバ（</a:t>
            </a:r>
            <a:r>
              <a:rPr lang="en-US" altLang="ja-JP" sz="2400" dirty="0"/>
              <a:t>UAS</a:t>
            </a:r>
            <a:r>
              <a:rPr lang="ja-JP" altLang="en-US" sz="2400" dirty="0"/>
              <a:t>）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  <a:defRPr/>
            </a:pPr>
            <a:r>
              <a:rPr lang="ja-JP" altLang="en-US" sz="2400" dirty="0"/>
              <a:t>・　</a:t>
            </a:r>
            <a:r>
              <a:rPr lang="ja-JP" altLang="en-US" sz="2400" dirty="0">
                <a:latin typeface="Arial" charset="0"/>
              </a:rPr>
              <a:t>サーバ，</a:t>
            </a:r>
            <a:r>
              <a:rPr lang="ja-JP" altLang="en-US" sz="2400" dirty="0"/>
              <a:t>クライアントの関係は固定的なものではない</a:t>
            </a:r>
          </a:p>
          <a:p>
            <a:pPr marL="0" indent="0">
              <a:buNone/>
              <a:defRPr/>
            </a:pPr>
            <a:r>
              <a:rPr lang="ja-JP" altLang="en-US" sz="2400" dirty="0"/>
              <a:t>・　両者は対等（</a:t>
            </a:r>
            <a:r>
              <a:rPr lang="en-US" altLang="ja-JP" sz="2400" dirty="0"/>
              <a:t>Peer to Peer</a:t>
            </a:r>
            <a:r>
              <a:rPr lang="ja-JP" altLang="en-US" sz="2400" dirty="0"/>
              <a:t>）で，何れの側からも要求を出すことが出来る</a:t>
            </a:r>
          </a:p>
          <a:p>
            <a:pPr marL="0" indent="0">
              <a:buNone/>
              <a:defRPr/>
            </a:pPr>
            <a:r>
              <a:rPr lang="ja-JP" altLang="en-US" sz="2400" dirty="0"/>
              <a:t>・　メッセージの書き方は，</a:t>
            </a:r>
            <a:r>
              <a:rPr lang="en-US" altLang="ja-JP" sz="2400" dirty="0"/>
              <a:t>HTTP</a:t>
            </a:r>
            <a:r>
              <a:rPr lang="ja-JP" altLang="en-US" sz="2400" dirty="0"/>
              <a:t>をベースとしている</a:t>
            </a:r>
          </a:p>
          <a:p>
            <a:pPr marL="0" indent="0">
              <a:buNone/>
            </a:pP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4294711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F6C77-FA7C-5E86-A4A1-6168F3B319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C7A750-64A0-E4FC-AFEC-CB24A8F02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0"/>
            <a:ext cx="7772400" cy="864096"/>
          </a:xfrm>
        </p:spPr>
        <p:txBody>
          <a:bodyPr/>
          <a:lstStyle/>
          <a:p>
            <a:r>
              <a:rPr kumimoji="1" lang="en-US" altLang="ja-JP" sz="40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SIP</a:t>
            </a:r>
            <a:r>
              <a:rPr kumimoji="1" lang="ja-JP" altLang="ja-JP" sz="40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メッセージ</a:t>
            </a:r>
            <a:r>
              <a:rPr lang="ja-JP" altLang="en-US" sz="4000" dirty="0"/>
              <a:t>　</a:t>
            </a:r>
            <a:endParaRPr kumimoji="1"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10F7D7-1688-3ACA-0B23-8B710A55C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620688"/>
            <a:ext cx="7772400" cy="5184576"/>
          </a:xfrm>
        </p:spPr>
        <p:txBody>
          <a:bodyPr/>
          <a:lstStyle/>
          <a:p>
            <a:r>
              <a:rPr kumimoji="1" lang="ja-JP" altLang="ja-JP" sz="2000" b="1" dirty="0">
                <a:solidFill>
                  <a:schemeClr val="tx1"/>
                </a:solidFill>
                <a:effectLst/>
              </a:rPr>
              <a:t>開始行</a:t>
            </a:r>
            <a:endParaRPr kumimoji="1" lang="en-US" altLang="ja-JP" sz="2000" b="1" dirty="0">
              <a:solidFill>
                <a:schemeClr val="tx1"/>
              </a:solidFill>
              <a:effectLst/>
            </a:endParaRPr>
          </a:p>
          <a:p>
            <a:pPr lvl="1" rtl="0" fontAlgn="base"/>
            <a:r>
              <a:rPr kumimoji="1" lang="ja-JP" altLang="en-US" sz="1600" b="1" dirty="0">
                <a:solidFill>
                  <a:schemeClr val="tx1"/>
                </a:solidFill>
                <a:effectLst/>
              </a:rPr>
              <a:t>リクエストの場合</a:t>
            </a:r>
            <a:endParaRPr kumimoji="1" lang="en-US" altLang="ja-JP" sz="1600" b="1" dirty="0">
              <a:solidFill>
                <a:schemeClr val="tx1"/>
              </a:solidFill>
              <a:effectLst/>
            </a:endParaRPr>
          </a:p>
          <a:p>
            <a:pPr lvl="2" rtl="0" fontAlgn="base"/>
            <a:r>
              <a:rPr kumimoji="1" lang="ja-JP" altLang="ja-JP" sz="1400" b="1" dirty="0">
                <a:solidFill>
                  <a:schemeClr val="tx1"/>
                </a:solidFill>
                <a:effectLst/>
                <a:cs typeface="+mn-cs"/>
              </a:rPr>
              <a:t>メソッド名、リクエストＵＲＩ，ＳＩＰバージョン</a:t>
            </a:r>
            <a:endParaRPr kumimoji="1" lang="en-US" altLang="ja-JP" sz="1400" b="1" dirty="0">
              <a:solidFill>
                <a:schemeClr val="tx1"/>
              </a:solidFill>
              <a:effectLst/>
              <a:cs typeface="+mn-cs"/>
            </a:endParaRPr>
          </a:p>
          <a:p>
            <a:pPr lvl="2" rtl="0" fontAlgn="base"/>
            <a:r>
              <a:rPr kumimoji="1" lang="ja-JP" altLang="en-US" sz="1400" b="1" dirty="0">
                <a:solidFill>
                  <a:schemeClr val="tx1"/>
                </a:solidFill>
                <a:effectLst/>
                <a:cs typeface="+mn-cs"/>
              </a:rPr>
              <a:t>例） </a:t>
            </a:r>
            <a:r>
              <a:rPr kumimoji="1" lang="en-US" altLang="ja-JP" sz="1400" b="1" dirty="0">
                <a:solidFill>
                  <a:schemeClr val="tx1"/>
                </a:solidFill>
                <a:effectLst/>
                <a:cs typeface="+mn-cs"/>
              </a:rPr>
              <a:t>INVITE</a:t>
            </a:r>
            <a:r>
              <a:rPr kumimoji="1" lang="en-US" altLang="ja-JP" sz="1400" b="1" baseline="0" dirty="0">
                <a:solidFill>
                  <a:schemeClr val="tx1"/>
                </a:solidFill>
                <a:effectLst/>
                <a:cs typeface="+mn-cs"/>
              </a:rPr>
              <a:t> </a:t>
            </a:r>
            <a:r>
              <a:rPr kumimoji="1" lang="en-US" altLang="ja-JP" sz="1400" b="1" baseline="0" dirty="0" err="1">
                <a:solidFill>
                  <a:schemeClr val="tx1"/>
                </a:solidFill>
                <a:effectLst/>
                <a:cs typeface="+mn-cs"/>
                <a:hlinkClick r:id="rId2"/>
              </a:rPr>
              <a:t>sip:kim@hogebar.jp</a:t>
            </a:r>
            <a:r>
              <a:rPr kumimoji="1" lang="en-US" altLang="ja-JP" sz="1400" b="1" baseline="0" dirty="0">
                <a:solidFill>
                  <a:schemeClr val="tx1"/>
                </a:solidFill>
                <a:effectLst/>
                <a:cs typeface="+mn-cs"/>
              </a:rPr>
              <a:t> SIP/2.0</a:t>
            </a:r>
            <a:endParaRPr lang="ja-JP" altLang="ja-JP" sz="1400" dirty="0">
              <a:effectLst/>
            </a:endParaRPr>
          </a:p>
          <a:p>
            <a:pPr lvl="1" rtl="0" fontAlgn="base"/>
            <a:r>
              <a:rPr lang="ja-JP" altLang="en-US" sz="1600" dirty="0">
                <a:effectLst/>
              </a:rPr>
              <a:t>レスポンスの場合</a:t>
            </a:r>
            <a:endParaRPr lang="en-US" altLang="ja-JP" sz="1600" dirty="0">
              <a:effectLst/>
            </a:endParaRP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ja-JP" altLang="ja-JP" sz="1400" b="1" dirty="0">
                <a:solidFill>
                  <a:schemeClr val="tx1"/>
                </a:solidFill>
                <a:effectLst/>
              </a:rPr>
              <a:t>ＳＩＰバージョン、ステータスコード、リーズンフレーズ</a:t>
            </a:r>
            <a:endParaRPr lang="ja-JP" altLang="ja-JP" sz="1400" dirty="0">
              <a:effectLst/>
            </a:endParaRP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ja-JP" altLang="en-US" sz="1400" dirty="0">
                <a:effectLst/>
              </a:rPr>
              <a:t>例） </a:t>
            </a:r>
            <a:r>
              <a:rPr kumimoji="1" lang="en-US" altLang="ja-JP" sz="1400" dirty="0">
                <a:solidFill>
                  <a:schemeClr val="tx1"/>
                </a:solidFill>
                <a:effectLst/>
              </a:rPr>
              <a:t>SIP/2.0  200 OK</a:t>
            </a:r>
          </a:p>
          <a:p>
            <a:pPr marL="3429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ja-JP" altLang="en-US" sz="2000" dirty="0">
                <a:effectLst/>
              </a:rPr>
              <a:t>ヘッダ部</a:t>
            </a:r>
            <a:endParaRPr lang="en-US" altLang="ja-JP" sz="2000" dirty="0">
              <a:effectLst/>
            </a:endParaRPr>
          </a:p>
          <a:p>
            <a:pPr lvl="1" indent="-228600">
              <a:buFontTx/>
              <a:buChar char="•"/>
            </a:pPr>
            <a:r>
              <a:rPr lang="ja-JP" altLang="en-US" sz="1400" b="1" dirty="0">
                <a:solidFill>
                  <a:srgbClr val="000000"/>
                </a:solidFill>
                <a:latin typeface="ＭＳ Ｐゴシック" pitchFamily="50" charset="-128"/>
              </a:rPr>
              <a:t>メッセージ処理に必要な様々な情報を含む．</a:t>
            </a:r>
            <a:endParaRPr lang="en-US" altLang="ja-JP" sz="1400" dirty="0">
              <a:solidFill>
                <a:srgbClr val="000000"/>
              </a:solidFill>
              <a:latin typeface="Arial" pitchFamily="34" charset="0"/>
            </a:endParaRPr>
          </a:p>
          <a:p>
            <a:pPr lvl="1" indent="-228600">
              <a:buFontTx/>
              <a:buChar char="•"/>
            </a:pPr>
            <a:r>
              <a:rPr lang="ja-JP" altLang="en-US" sz="1400" b="1" dirty="0">
                <a:solidFill>
                  <a:srgbClr val="000000"/>
                </a:solidFill>
                <a:latin typeface="ＭＳ Ｐゴシック" pitchFamily="50" charset="-128"/>
              </a:rPr>
              <a:t>複数のヘッダ行が記述される</a:t>
            </a:r>
            <a:endParaRPr lang="en-US" altLang="ja-JP" sz="1400" b="1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lvl="1" indent="-228600">
              <a:buFontTx/>
              <a:buChar char="•"/>
            </a:pPr>
            <a:r>
              <a:rPr lang="ja-JP" altLang="en-US" sz="1400" dirty="0"/>
              <a:t>例） </a:t>
            </a:r>
            <a:r>
              <a:rPr lang="en-US" altLang="ja-JP" sz="1400" dirty="0">
                <a:solidFill>
                  <a:srgbClr val="000000"/>
                </a:solidFill>
                <a:latin typeface="Arial" pitchFamily="34" charset="0"/>
              </a:rPr>
              <a:t>To, From, Contact, </a:t>
            </a:r>
            <a:r>
              <a:rPr lang="en-US" altLang="ja-JP" sz="1400" dirty="0" err="1">
                <a:solidFill>
                  <a:srgbClr val="000000"/>
                </a:solidFill>
                <a:latin typeface="Arial" pitchFamily="34" charset="0"/>
              </a:rPr>
              <a:t>Cseq</a:t>
            </a:r>
            <a:r>
              <a:rPr lang="ja-JP" altLang="en-US" sz="1400" dirty="0">
                <a:solidFill>
                  <a:srgbClr val="000000"/>
                </a:solidFill>
                <a:latin typeface="Arial" pitchFamily="34" charset="0"/>
              </a:rPr>
              <a:t>，</a:t>
            </a:r>
            <a:r>
              <a:rPr lang="en-US" altLang="ja-JP" sz="1400" dirty="0">
                <a:solidFill>
                  <a:srgbClr val="000000"/>
                </a:solidFill>
                <a:latin typeface="Arial" pitchFamily="34" charset="0"/>
              </a:rPr>
              <a:t> Call-ID</a:t>
            </a:r>
            <a:endParaRPr lang="ja-JP" altLang="en-US" sz="1600" dirty="0">
              <a:effectLst/>
            </a:endParaRPr>
          </a:p>
          <a:p>
            <a:pPr indent="-228600"/>
            <a:r>
              <a:rPr lang="ja-JP" altLang="en-US" sz="2000" dirty="0">
                <a:effectLst/>
              </a:rPr>
              <a:t>空行</a:t>
            </a:r>
            <a:endParaRPr lang="en-US" altLang="ja-JP" sz="2000" dirty="0"/>
          </a:p>
          <a:p>
            <a:pPr lvl="1" indent="-228600"/>
            <a:r>
              <a:rPr lang="ja-JP" altLang="en-US" sz="1800" b="1" dirty="0">
                <a:solidFill>
                  <a:srgbClr val="000000"/>
                </a:solidFill>
                <a:latin typeface="ＭＳ Ｐゴシック" pitchFamily="50" charset="-128"/>
              </a:rPr>
              <a:t>ボディの有無にかかわらず必要</a:t>
            </a:r>
            <a:endParaRPr lang="en-US" altLang="ja-JP" sz="1800" dirty="0">
              <a:effectLst/>
            </a:endParaRPr>
          </a:p>
          <a:p>
            <a:pPr marL="3429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ja-JP" altLang="en-US" sz="2000" dirty="0">
                <a:effectLst/>
              </a:rPr>
              <a:t>ボディ部</a:t>
            </a:r>
            <a:endParaRPr lang="en-US" altLang="ja-JP" sz="2000" dirty="0">
              <a:effectLst/>
            </a:endParaRPr>
          </a:p>
          <a:p>
            <a:pPr lvl="1" indent="-228600">
              <a:buFontTx/>
              <a:buChar char="•"/>
            </a:pPr>
            <a:r>
              <a:rPr lang="ja-JP" altLang="en-US" sz="1600" dirty="0"/>
              <a:t>セッションの情報とメディア情報（例：ＩＰアドレス、コーデック）を含む．</a:t>
            </a:r>
          </a:p>
          <a:p>
            <a:pPr lvl="1" indent="-228600">
              <a:buFontTx/>
              <a:buChar char="•"/>
            </a:pPr>
            <a:r>
              <a:rPr lang="en-US" altLang="ja-JP" sz="1600" dirty="0"/>
              <a:t>SDP(Session Description Protocol) </a:t>
            </a:r>
            <a:r>
              <a:rPr lang="ja-JP" altLang="en-US" sz="1600" dirty="0"/>
              <a:t>で記述されるが，メッセージに含まれない場合もある</a:t>
            </a:r>
            <a:endParaRPr lang="en-US" altLang="ja-JP" sz="1600" dirty="0">
              <a:effectLst/>
            </a:endParaRPr>
          </a:p>
          <a:p>
            <a:pPr marL="742950" marR="0" lvl="1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ja-JP" altLang="ja-JP" sz="1600" dirty="0">
              <a:effectLst/>
            </a:endParaRPr>
          </a:p>
          <a:p>
            <a:pPr marL="0" indent="0">
              <a:buNone/>
            </a:pP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99055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5DC0D2-2152-A9D2-B53A-359DBE1A2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A6023C-48F1-C653-D5CD-50FB8D0F5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864096"/>
          </a:xfrm>
        </p:spPr>
        <p:txBody>
          <a:bodyPr/>
          <a:lstStyle/>
          <a:p>
            <a:r>
              <a:rPr kumimoji="1" lang="ja-JP" altLang="ja-JP" sz="44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主な</a:t>
            </a:r>
            <a:r>
              <a:rPr kumimoji="1" lang="en-US" altLang="ja-JP" sz="44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SIP</a:t>
            </a:r>
            <a:r>
              <a:rPr kumimoji="1" lang="ja-JP" altLang="ja-JP" sz="44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メソッド</a:t>
            </a:r>
            <a:r>
              <a:rPr lang="ja-JP" altLang="en-US" sz="4000" b="1" dirty="0">
                <a:solidFill>
                  <a:srgbClr val="990000"/>
                </a:solidFill>
                <a:latin typeface="ＭＳ Ｐゴシック" pitchFamily="50" charset="-128"/>
              </a:rPr>
              <a:t>　</a:t>
            </a:r>
            <a:r>
              <a:rPr lang="ja-JP" altLang="en-US" sz="4000" dirty="0"/>
              <a:t>　</a:t>
            </a:r>
            <a:endParaRPr kumimoji="1"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46FB38-AFD9-345D-85E2-E039A0244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196752"/>
            <a:ext cx="7772400" cy="5184576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2800" b="1" dirty="0">
                <a:solidFill>
                  <a:schemeClr val="tx1"/>
                </a:solidFill>
                <a:effectLst/>
              </a:rPr>
              <a:t>メソッド（制御機能）の種類と内容</a:t>
            </a:r>
            <a:endParaRPr lang="en-US" altLang="ja-JP" sz="2800" dirty="0"/>
          </a:p>
          <a:p>
            <a:pPr marL="0" indent="0">
              <a:buNone/>
            </a:pPr>
            <a:r>
              <a:rPr lang="en-US" altLang="ja-JP" sz="2400" dirty="0"/>
              <a:t>INVITE</a:t>
            </a:r>
            <a:r>
              <a:rPr lang="ja-JP" altLang="en-US" sz="2400" dirty="0"/>
              <a:t>：</a:t>
            </a:r>
            <a:r>
              <a:rPr lang="en-US" altLang="ja-JP" sz="2400" dirty="0"/>
              <a:t>UA</a:t>
            </a:r>
            <a:r>
              <a:rPr lang="ja-JP" altLang="en-US" sz="2400" dirty="0"/>
              <a:t>間のセッションを確立する</a:t>
            </a:r>
          </a:p>
          <a:p>
            <a:pPr marL="0" indent="0">
              <a:buNone/>
            </a:pPr>
            <a:r>
              <a:rPr lang="en-US" altLang="ja-JP" sz="2400" dirty="0"/>
              <a:t>ACK</a:t>
            </a:r>
            <a:r>
              <a:rPr lang="ja-JP" altLang="en-US" sz="2400" dirty="0"/>
              <a:t>：</a:t>
            </a:r>
            <a:r>
              <a:rPr lang="en-US" altLang="ja-JP" sz="2400" dirty="0"/>
              <a:t>INVITE</a:t>
            </a:r>
            <a:r>
              <a:rPr lang="ja-JP" altLang="en-US" sz="2400" dirty="0"/>
              <a:t>の最終応答の受信を確認する</a:t>
            </a:r>
          </a:p>
          <a:p>
            <a:pPr marL="0" indent="0">
              <a:buNone/>
            </a:pPr>
            <a:r>
              <a:rPr lang="en-US" altLang="ja-JP" sz="2400" dirty="0"/>
              <a:t>BYE</a:t>
            </a:r>
            <a:r>
              <a:rPr lang="ja-JP" altLang="en-US" sz="2400" dirty="0"/>
              <a:t>：セッションを終了する</a:t>
            </a:r>
          </a:p>
          <a:p>
            <a:pPr marL="0" indent="0">
              <a:buNone/>
            </a:pPr>
            <a:r>
              <a:rPr lang="en-US" altLang="ja-JP" sz="2400" dirty="0"/>
              <a:t>CANCEL</a:t>
            </a:r>
            <a:r>
              <a:rPr lang="ja-JP" altLang="en-US" sz="2400" dirty="0"/>
              <a:t>：セッションの確立途中の</a:t>
            </a:r>
            <a:r>
              <a:rPr lang="en-US" altLang="ja-JP" sz="2400" dirty="0"/>
              <a:t>INVITE</a:t>
            </a:r>
            <a:r>
              <a:rPr lang="ja-JP" altLang="en-US" sz="2400" dirty="0"/>
              <a:t>を終了させる</a:t>
            </a:r>
          </a:p>
          <a:p>
            <a:pPr marL="0" indent="0">
              <a:buNone/>
            </a:pPr>
            <a:r>
              <a:rPr lang="en-US" altLang="ja-JP" sz="2400" dirty="0"/>
              <a:t>OPTIONS</a:t>
            </a:r>
            <a:r>
              <a:rPr lang="ja-JP" altLang="en-US" sz="2400" dirty="0"/>
              <a:t>：</a:t>
            </a:r>
            <a:r>
              <a:rPr lang="en-US" altLang="ja-JP" sz="2400" dirty="0"/>
              <a:t>UA</a:t>
            </a:r>
            <a:r>
              <a:rPr lang="ja-JP" altLang="en-US" sz="2400" dirty="0"/>
              <a:t>が他の</a:t>
            </a:r>
            <a:r>
              <a:rPr lang="en-US" altLang="ja-JP" sz="2400" dirty="0"/>
              <a:t>UA</a:t>
            </a:r>
            <a:r>
              <a:rPr lang="ja-JP" altLang="en-US" sz="2400" dirty="0"/>
              <a:t>やプロキシ・サーバーの能力を問い合わせる</a:t>
            </a:r>
          </a:p>
          <a:p>
            <a:pPr marL="0" indent="0">
              <a:buNone/>
            </a:pPr>
            <a:r>
              <a:rPr lang="en-US" altLang="ja-JP" sz="2400" dirty="0"/>
              <a:t>REGISTER</a:t>
            </a:r>
            <a:r>
              <a:rPr lang="ja-JP" altLang="en-US" sz="2400" dirty="0"/>
              <a:t>：</a:t>
            </a:r>
            <a:r>
              <a:rPr lang="en-US" altLang="ja-JP" sz="2400" dirty="0"/>
              <a:t>UA</a:t>
            </a:r>
            <a:r>
              <a:rPr lang="ja-JP" altLang="en-US" sz="2400" dirty="0"/>
              <a:t>が現在の位置情報を登録サーバーに登録する</a:t>
            </a:r>
          </a:p>
          <a:p>
            <a:pPr marL="0" indent="0">
              <a:buNone/>
            </a:pPr>
            <a:endParaRPr lang="ja-JP" altLang="en-US" sz="2400" dirty="0"/>
          </a:p>
          <a:p>
            <a:pPr marL="0" indent="0">
              <a:buNone/>
            </a:pPr>
            <a:r>
              <a:rPr lang="ja-JP" altLang="en-US" sz="2400" dirty="0"/>
              <a:t>上記は，</a:t>
            </a:r>
            <a:r>
              <a:rPr lang="en-US" altLang="ja-JP" sz="2400" dirty="0"/>
              <a:t>RFC3261</a:t>
            </a:r>
            <a:r>
              <a:rPr lang="ja-JP" altLang="en-US" sz="2400" dirty="0"/>
              <a:t>で規定されているものであり，他の</a:t>
            </a:r>
            <a:r>
              <a:rPr lang="en-US" altLang="ja-JP" sz="2400" dirty="0"/>
              <a:t>RFC</a:t>
            </a:r>
            <a:r>
              <a:rPr lang="ja-JP" altLang="en-US" sz="2400" dirty="0"/>
              <a:t>で規定されているものがある．　</a:t>
            </a:r>
          </a:p>
          <a:p>
            <a:pPr marL="0" indent="0">
              <a:buNone/>
            </a:pPr>
            <a:r>
              <a:rPr lang="ja-JP" altLang="en-US" sz="2400" dirty="0"/>
              <a:t>（例：</a:t>
            </a:r>
            <a:r>
              <a:rPr lang="en-US" altLang="ja-JP" sz="2400" dirty="0"/>
              <a:t>INFO, SUBSCRIBE, NOTIFY</a:t>
            </a:r>
          </a:p>
          <a:p>
            <a:pPr marL="0" indent="0">
              <a:buNone/>
            </a:pP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53360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7F9BA1-11CE-B6A0-957F-DAFC0B2787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CAEA5A-2586-B0BB-8851-14C49073B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864096"/>
          </a:xfrm>
        </p:spPr>
        <p:txBody>
          <a:bodyPr/>
          <a:lstStyle/>
          <a:p>
            <a:r>
              <a:rPr kumimoji="1" lang="en-US" altLang="ja-JP" sz="44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1" lang="ja-JP" altLang="ja-JP" sz="4000" dirty="0">
                <a:solidFill>
                  <a:schemeClr val="tx2"/>
                </a:solidFill>
                <a:effectLst/>
              </a:rPr>
              <a:t>ＩＮＶＩＴＥリクエストメッセージの例</a:t>
            </a:r>
            <a:endParaRPr kumimoji="1"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A93712-F730-DD5C-4E65-804F35654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124744"/>
            <a:ext cx="7772400" cy="5733256"/>
          </a:xfrm>
        </p:spPr>
        <p:txBody>
          <a:bodyPr/>
          <a:lstStyle/>
          <a:p>
            <a:pPr marL="0" indent="0" rtl="0" fontAlgn="base">
              <a:buNone/>
            </a:pP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INVITE </a:t>
            </a:r>
            <a:r>
              <a:rPr kumimoji="1" lang="ja-JP" altLang="ja-JP" sz="1800" dirty="0">
                <a:solidFill>
                  <a:schemeClr val="tx1"/>
                </a:solidFill>
                <a:effectLst/>
              </a:rPr>
              <a:t>　</a:t>
            </a:r>
            <a:r>
              <a:rPr kumimoji="1" lang="en-US" altLang="ja-JP" sz="1800" dirty="0" err="1">
                <a:solidFill>
                  <a:schemeClr val="tx1"/>
                </a:solidFill>
                <a:effectLst/>
              </a:rPr>
              <a:t>SIP:UserJ@east.net</a:t>
            </a: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  </a:t>
            </a:r>
            <a:r>
              <a:rPr kumimoji="1" lang="ja-JP" altLang="ja-JP" sz="1800" dirty="0">
                <a:solidFill>
                  <a:schemeClr val="tx1"/>
                </a:solidFill>
                <a:effectLst/>
              </a:rPr>
              <a:t>　</a:t>
            </a: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SIP/2.0                          </a:t>
            </a:r>
            <a:r>
              <a:rPr kumimoji="1" lang="en-US" altLang="ja-JP" sz="1800" b="1" dirty="0">
                <a:solidFill>
                  <a:schemeClr val="tx1"/>
                </a:solidFill>
                <a:effectLst/>
              </a:rPr>
              <a:t> </a:t>
            </a:r>
            <a:r>
              <a:rPr kumimoji="1" lang="ja-JP" altLang="ja-JP" sz="1800" b="1" dirty="0">
                <a:solidFill>
                  <a:schemeClr val="tx1"/>
                </a:solidFill>
                <a:effectLst/>
              </a:rPr>
              <a:t>＜スタートライン＞   </a:t>
            </a:r>
            <a:r>
              <a:rPr kumimoji="1" lang="ja-JP" altLang="ja-JP" sz="1800" dirty="0">
                <a:solidFill>
                  <a:schemeClr val="tx1"/>
                </a:solidFill>
                <a:effectLst/>
              </a:rPr>
              <a:t> </a:t>
            </a:r>
            <a:endParaRPr lang="ja-JP" altLang="ja-JP" sz="1800" dirty="0">
              <a:effectLst/>
            </a:endParaRPr>
          </a:p>
          <a:p>
            <a:pPr marL="0" indent="0" rtl="0" fontAlgn="base">
              <a:buNone/>
            </a:pP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Via: SIP/2.0/UDP  west.net:5060; branch=z9hG4bK776as3 </a:t>
            </a:r>
            <a:endParaRPr lang="ja-JP" altLang="ja-JP" sz="1800" dirty="0">
              <a:effectLst/>
            </a:endParaRPr>
          </a:p>
          <a:p>
            <a:pPr marL="0" indent="0" rtl="0" fontAlgn="base">
              <a:buNone/>
            </a:pP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Max-Forwards: 70</a:t>
            </a:r>
            <a:endParaRPr lang="ja-JP" altLang="ja-JP" sz="1800" dirty="0">
              <a:effectLst/>
            </a:endParaRPr>
          </a:p>
          <a:p>
            <a:pPr marL="0" indent="0" rtl="0" fontAlgn="base">
              <a:buNone/>
            </a:pP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From: Bob&lt;</a:t>
            </a:r>
            <a:r>
              <a:rPr kumimoji="1" lang="en-US" altLang="ja-JP" sz="1800" dirty="0" err="1">
                <a:solidFill>
                  <a:schemeClr val="tx1"/>
                </a:solidFill>
                <a:effectLst/>
              </a:rPr>
              <a:t>sip:UserB@west.net</a:t>
            </a: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&gt;; tag=r18f061962</a:t>
            </a:r>
            <a:endParaRPr lang="ja-JP" altLang="ja-JP" sz="1800" dirty="0">
              <a:effectLst/>
            </a:endParaRPr>
          </a:p>
          <a:p>
            <a:pPr marL="0" indent="0" rtl="0" fontAlgn="base">
              <a:buNone/>
            </a:pP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To: Jane &lt;</a:t>
            </a:r>
            <a:r>
              <a:rPr kumimoji="1" lang="en-US" altLang="ja-JP" sz="1800" dirty="0" err="1">
                <a:solidFill>
                  <a:schemeClr val="tx1"/>
                </a:solidFill>
                <a:effectLst/>
              </a:rPr>
              <a:t>sip:UserJ@east.net</a:t>
            </a: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&gt;</a:t>
            </a:r>
            <a:r>
              <a:rPr kumimoji="1" lang="ja-JP" altLang="ja-JP" sz="1800" dirty="0">
                <a:solidFill>
                  <a:schemeClr val="tx1"/>
                </a:solidFill>
                <a:effectLst/>
              </a:rPr>
              <a:t>　　　　　　　　　　　　　　　＜</a:t>
            </a:r>
            <a:r>
              <a:rPr kumimoji="1" lang="ja-JP" altLang="ja-JP" sz="1800" b="1" dirty="0">
                <a:solidFill>
                  <a:schemeClr val="tx1"/>
                </a:solidFill>
                <a:effectLst/>
              </a:rPr>
              <a:t>ヘッダフィールド＞</a:t>
            </a:r>
            <a:endParaRPr lang="ja-JP" altLang="ja-JP" sz="1800" dirty="0">
              <a:effectLst/>
            </a:endParaRPr>
          </a:p>
          <a:p>
            <a:pPr marL="0" indent="0" rtl="0" fontAlgn="base">
              <a:buNone/>
            </a:pP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Call-ID: 12670087@west.net</a:t>
            </a:r>
            <a:endParaRPr lang="ja-JP" altLang="ja-JP" sz="1800" dirty="0">
              <a:effectLst/>
            </a:endParaRPr>
          </a:p>
          <a:p>
            <a:pPr marL="0" indent="0" rtl="0" fontAlgn="base">
              <a:buNone/>
            </a:pP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CSeq:1 INVITE</a:t>
            </a:r>
            <a:endParaRPr lang="ja-JP" altLang="ja-JP" sz="1800" dirty="0">
              <a:effectLst/>
            </a:endParaRPr>
          </a:p>
          <a:p>
            <a:pPr marL="0" indent="0" rtl="0" fontAlgn="base">
              <a:buNone/>
            </a:pP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Contact: &lt;sip:UserB@10.11.12.13&gt;</a:t>
            </a:r>
            <a:endParaRPr lang="ja-JP" altLang="ja-JP" sz="1800" dirty="0">
              <a:effectLst/>
            </a:endParaRPr>
          </a:p>
          <a:p>
            <a:pPr marL="0" indent="0" rtl="0" fontAlgn="base">
              <a:buNone/>
            </a:pP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Content-Type: application/</a:t>
            </a:r>
            <a:r>
              <a:rPr kumimoji="1" lang="en-US" altLang="ja-JP" sz="1800" dirty="0" err="1">
                <a:solidFill>
                  <a:schemeClr val="tx1"/>
                </a:solidFill>
                <a:effectLst/>
              </a:rPr>
              <a:t>sdp</a:t>
            </a:r>
            <a:endParaRPr lang="ja-JP" altLang="ja-JP" sz="1800" dirty="0">
              <a:effectLst/>
            </a:endParaRPr>
          </a:p>
          <a:p>
            <a:pPr marL="0" indent="0" rtl="0" fontAlgn="base">
              <a:buNone/>
            </a:pP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Content-Length: 138</a:t>
            </a:r>
            <a:endParaRPr lang="ja-JP" altLang="ja-JP" sz="1800" dirty="0">
              <a:effectLst/>
            </a:endParaRPr>
          </a:p>
          <a:p>
            <a:pPr marL="0" indent="0" rtl="0" fontAlgn="base">
              <a:buNone/>
            </a:pPr>
            <a:r>
              <a:rPr kumimoji="1" lang="ja-JP" altLang="ja-JP" sz="1800" dirty="0">
                <a:solidFill>
                  <a:schemeClr val="tx1"/>
                </a:solidFill>
                <a:effectLst/>
              </a:rPr>
              <a:t>　　　　　　　　　　　　　　　　　　　　　　　　　　               </a:t>
            </a:r>
            <a:r>
              <a:rPr kumimoji="1" lang="ja-JP" altLang="en-US" sz="1800" dirty="0">
                <a:solidFill>
                  <a:schemeClr val="tx1"/>
                </a:solidFill>
                <a:effectLst/>
              </a:rPr>
              <a:t>　　　</a:t>
            </a:r>
            <a:r>
              <a:rPr kumimoji="1" lang="ja-JP" altLang="ja-JP" sz="1800" dirty="0">
                <a:solidFill>
                  <a:schemeClr val="tx1"/>
                </a:solidFill>
                <a:effectLst/>
              </a:rPr>
              <a:t>＜</a:t>
            </a:r>
            <a:r>
              <a:rPr kumimoji="1" lang="ja-JP" altLang="ja-JP" sz="1800" b="1" dirty="0">
                <a:solidFill>
                  <a:schemeClr val="tx1"/>
                </a:solidFill>
                <a:effectLst/>
              </a:rPr>
              <a:t>空白行＞</a:t>
            </a:r>
            <a:endParaRPr lang="ja-JP" altLang="ja-JP" sz="1800" dirty="0">
              <a:effectLst/>
            </a:endParaRPr>
          </a:p>
          <a:p>
            <a:pPr marL="0" indent="0" rtl="0" fontAlgn="base">
              <a:buNone/>
            </a:pP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v=0</a:t>
            </a:r>
            <a:endParaRPr lang="ja-JP" altLang="ja-JP" sz="1800" dirty="0">
              <a:effectLst/>
            </a:endParaRPr>
          </a:p>
          <a:p>
            <a:pPr marL="0" indent="0" rtl="0" fontAlgn="base">
              <a:buNone/>
            </a:pP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o(</a:t>
            </a:r>
            <a:r>
              <a:rPr kumimoji="1" lang="ja-JP" altLang="ja-JP" sz="1800" dirty="0">
                <a:solidFill>
                  <a:schemeClr val="tx1"/>
                </a:solidFill>
                <a:effectLst/>
              </a:rPr>
              <a:t>ｵｰ</a:t>
            </a: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)=</a:t>
            </a:r>
            <a:r>
              <a:rPr kumimoji="1" lang="en-US" altLang="ja-JP" sz="1800" dirty="0" err="1">
                <a:solidFill>
                  <a:schemeClr val="tx1"/>
                </a:solidFill>
                <a:effectLst/>
              </a:rPr>
              <a:t>UserB</a:t>
            </a: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   2890842807  2890842807 IN lP4  west.net  </a:t>
            </a:r>
            <a:endParaRPr lang="ja-JP" altLang="ja-JP" sz="1800" dirty="0">
              <a:effectLst/>
            </a:endParaRPr>
          </a:p>
          <a:p>
            <a:pPr marL="0" indent="0" rtl="0" fontAlgn="base">
              <a:buNone/>
            </a:pP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s=Voice Session                                                                   </a:t>
            </a:r>
            <a:r>
              <a:rPr kumimoji="1" lang="ja-JP" altLang="ja-JP" sz="1800" b="1" dirty="0">
                <a:solidFill>
                  <a:schemeClr val="tx1"/>
                </a:solidFill>
                <a:effectLst/>
              </a:rPr>
              <a:t>＜ボディ＞</a:t>
            </a:r>
            <a:endParaRPr lang="ja-JP" altLang="ja-JP" sz="1800" dirty="0">
              <a:effectLst/>
            </a:endParaRPr>
          </a:p>
          <a:p>
            <a:pPr marL="0" indent="0" rtl="0" fontAlgn="base">
              <a:buNone/>
            </a:pP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c= IN  IP4  10.11.12.13 </a:t>
            </a:r>
            <a:r>
              <a:rPr kumimoji="1" lang="ja-JP" altLang="ja-JP" sz="1800" dirty="0">
                <a:solidFill>
                  <a:schemeClr val="tx1"/>
                </a:solidFill>
                <a:effectLst/>
              </a:rPr>
              <a:t>　　　　　</a:t>
            </a:r>
            <a:endParaRPr lang="ja-JP" altLang="ja-JP" sz="1800" dirty="0">
              <a:effectLst/>
            </a:endParaRPr>
          </a:p>
          <a:p>
            <a:pPr marL="0" indent="0" rtl="0" fontAlgn="base">
              <a:buNone/>
            </a:pP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m=audio 50000 RTP/AVP </a:t>
            </a:r>
            <a:r>
              <a:rPr kumimoji="1" lang="ja-JP" altLang="ja-JP" sz="1800" dirty="0">
                <a:solidFill>
                  <a:schemeClr val="tx1"/>
                </a:solidFill>
                <a:effectLst/>
              </a:rPr>
              <a:t>　</a:t>
            </a: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0</a:t>
            </a:r>
            <a:endParaRPr lang="ja-JP" altLang="ja-JP" sz="1800" dirty="0">
              <a:effectLst/>
            </a:endParaRPr>
          </a:p>
          <a:p>
            <a:pPr marL="0" indent="0">
              <a:buNone/>
            </a:pPr>
            <a:r>
              <a:rPr kumimoji="1" lang="en-US" altLang="ja-JP" sz="1800" dirty="0">
                <a:solidFill>
                  <a:schemeClr val="tx1"/>
                </a:solidFill>
                <a:effectLst/>
              </a:rPr>
              <a:t>a=rtpmap:0 PCMU/8000</a:t>
            </a:r>
            <a:endParaRPr lang="en-US" altLang="ja-JP" sz="1800" dirty="0"/>
          </a:p>
          <a:p>
            <a:pPr marL="0" indent="0">
              <a:buNone/>
            </a:pP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913847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US" altLang="ja-JP" sz="4000" dirty="0"/>
              <a:t>HTTP</a:t>
            </a:r>
            <a:r>
              <a:rPr lang="ja-JP" altLang="en-US" sz="4000" dirty="0"/>
              <a:t>のリクエストメッセージ例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106" y="1556792"/>
            <a:ext cx="9181430" cy="4751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　</a:t>
            </a:r>
            <a:r>
              <a:rPr lang="en-US" altLang="ja-JP" sz="2400" dirty="0"/>
              <a:t>GET   /index.html  HTTP/1.1</a:t>
            </a:r>
            <a:r>
              <a:rPr lang="ja-JP" altLang="en-US" sz="2400" dirty="0"/>
              <a:t>　　　　　　</a:t>
            </a:r>
            <a:r>
              <a:rPr lang="ja-JP" altLang="en-US" sz="2400" i="1" dirty="0">
                <a:solidFill>
                  <a:srgbClr val="FF0066"/>
                </a:solidFill>
              </a:rPr>
              <a:t>パス名，プロトコルバージョン</a:t>
            </a:r>
            <a:endParaRPr lang="en-US" altLang="ja-JP" sz="2400" i="1" dirty="0">
              <a:solidFill>
                <a:srgbClr val="FF006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User-Agent</a:t>
            </a:r>
            <a:r>
              <a:rPr lang="ja-JP" altLang="en-US" sz="2400" dirty="0"/>
              <a:t>　</a:t>
            </a:r>
            <a:r>
              <a:rPr lang="en-US" altLang="ja-JP" sz="2400" dirty="0"/>
              <a:t>:</a:t>
            </a:r>
            <a:r>
              <a:rPr lang="ja-JP" altLang="en-US" sz="2400" dirty="0"/>
              <a:t>　</a:t>
            </a:r>
            <a:r>
              <a:rPr lang="en-US" altLang="ja-JP" sz="2400" dirty="0"/>
              <a:t>Mozilla/4.0</a:t>
            </a:r>
            <a:r>
              <a:rPr lang="ja-JP" altLang="en-US" sz="2400" dirty="0"/>
              <a:t>　　　　　　　 </a:t>
            </a:r>
            <a:r>
              <a:rPr lang="ja-JP" altLang="en-US" sz="2400" i="1" dirty="0">
                <a:solidFill>
                  <a:srgbClr val="FF0066"/>
                </a:solidFill>
              </a:rPr>
              <a:t>ブラウザの種類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If-Modified-Since</a:t>
            </a:r>
            <a:r>
              <a:rPr lang="ja-JP" altLang="en-US" sz="2400" dirty="0"/>
              <a:t>　</a:t>
            </a:r>
            <a:r>
              <a:rPr lang="en-US" altLang="ja-JP" sz="2400" dirty="0"/>
              <a:t>:</a:t>
            </a:r>
            <a:r>
              <a:rPr lang="ja-JP" altLang="en-US" sz="2400" dirty="0"/>
              <a:t>　</a:t>
            </a:r>
            <a:r>
              <a:rPr lang="en-US" altLang="ja-JP" sz="2400" dirty="0"/>
              <a:t>Mon,29</a:t>
            </a:r>
            <a:r>
              <a:rPr lang="ja-JP" altLang="en-US" sz="2400" dirty="0"/>
              <a:t> </a:t>
            </a:r>
            <a:r>
              <a:rPr lang="en-US" altLang="ja-JP" sz="2400" dirty="0"/>
              <a:t>Sep 2020</a:t>
            </a:r>
            <a:r>
              <a:rPr lang="ja-JP" altLang="en-US" sz="2400" dirty="0"/>
              <a:t> </a:t>
            </a:r>
            <a:r>
              <a:rPr lang="en-US" altLang="ja-JP" sz="2400" dirty="0"/>
              <a:t>10:15:20 GMT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　　　　　　　</a:t>
            </a:r>
            <a:r>
              <a:rPr lang="ja-JP" altLang="en-US" sz="2400" i="1" dirty="0">
                <a:solidFill>
                  <a:srgbClr val="FF0066"/>
                </a:solidFill>
              </a:rPr>
              <a:t>更新を確認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i="1" dirty="0">
                <a:solidFill>
                  <a:srgbClr val="FF0066"/>
                </a:solidFill>
              </a:rPr>
              <a:t>　　　　　　　　　</a:t>
            </a:r>
            <a:r>
              <a:rPr lang="ja-JP" altLang="en-US" sz="2400" i="1" dirty="0" err="1">
                <a:solidFill>
                  <a:srgbClr val="FF0066"/>
                </a:solidFill>
              </a:rPr>
              <a:t>ｰ</a:t>
            </a:r>
            <a:r>
              <a:rPr lang="ja-JP" altLang="en-US" sz="2400" i="1" dirty="0">
                <a:solidFill>
                  <a:srgbClr val="FF0066"/>
                </a:solidFill>
              </a:rPr>
              <a:t>　更新された場合：２００，リソースをボディとして転送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i="1" dirty="0">
                <a:solidFill>
                  <a:srgbClr val="FF0066"/>
                </a:solidFill>
              </a:rPr>
              <a:t>　　　　　　　　　</a:t>
            </a:r>
            <a:r>
              <a:rPr lang="ja-JP" altLang="en-US" sz="2400" i="1" dirty="0" err="1">
                <a:solidFill>
                  <a:srgbClr val="FF0066"/>
                </a:solidFill>
              </a:rPr>
              <a:t>ｰ</a:t>
            </a:r>
            <a:r>
              <a:rPr lang="ja-JP" altLang="en-US" sz="2400" i="1" dirty="0">
                <a:solidFill>
                  <a:srgbClr val="FF0066"/>
                </a:solidFill>
              </a:rPr>
              <a:t>　更新がない場合：３０４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400" dirty="0">
              <a:solidFill>
                <a:srgbClr val="FF006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Host</a:t>
            </a:r>
            <a:r>
              <a:rPr lang="ja-JP" altLang="en-US" sz="2400" dirty="0"/>
              <a:t>　</a:t>
            </a:r>
            <a:r>
              <a:rPr lang="en-US" altLang="ja-JP" sz="2400" dirty="0"/>
              <a:t>:</a:t>
            </a:r>
            <a:r>
              <a:rPr lang="ja-JP" altLang="en-US" sz="2400" dirty="0"/>
              <a:t>　</a:t>
            </a:r>
            <a:r>
              <a:rPr lang="en-US" altLang="ja-JP" sz="2400" dirty="0"/>
              <a:t>rsch.tuis.ac.jp</a:t>
            </a:r>
            <a:r>
              <a:rPr lang="ja-JP" altLang="en-US" sz="2400" dirty="0"/>
              <a:t>　　　　　　　　　　</a:t>
            </a:r>
            <a:r>
              <a:rPr lang="ja-JP" altLang="en-US" sz="2400" i="1" dirty="0"/>
              <a:t> </a:t>
            </a:r>
            <a:r>
              <a:rPr lang="ja-JP" altLang="en-US" sz="2400" i="1" dirty="0">
                <a:solidFill>
                  <a:srgbClr val="FF0066"/>
                </a:solidFill>
              </a:rPr>
              <a:t>六エストしたホスト名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400" dirty="0">
              <a:solidFill>
                <a:srgbClr val="FF006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>
                <a:solidFill>
                  <a:srgbClr val="FF0066"/>
                </a:solidFill>
              </a:rPr>
              <a:t>　　　</a:t>
            </a:r>
            <a:r>
              <a:rPr lang="ja-JP" altLang="en-US" sz="2400" i="1" dirty="0">
                <a:solidFill>
                  <a:srgbClr val="FF0066"/>
                </a:solidFill>
              </a:rPr>
              <a:t>　　　＜ボディ部はない＞</a:t>
            </a:r>
            <a:endParaRPr lang="ja-JP" alt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744155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リアルタイムアプリケーション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3568" y="2743200"/>
            <a:ext cx="7772400" cy="2990056"/>
          </a:xfrm>
        </p:spPr>
        <p:txBody>
          <a:bodyPr/>
          <a:lstStyle/>
          <a:p>
            <a:r>
              <a:rPr kumimoji="1" lang="ja-JP" altLang="en-US" b="1" dirty="0"/>
              <a:t>ストリーミング（映像配信）</a:t>
            </a:r>
            <a:endParaRPr kumimoji="1" lang="en-US" altLang="ja-JP" b="1" dirty="0"/>
          </a:p>
          <a:p>
            <a:endParaRPr lang="en-US" altLang="ja-JP" dirty="0"/>
          </a:p>
          <a:p>
            <a:r>
              <a:rPr kumimoji="1" lang="en-US" altLang="ja-JP" b="1" dirty="0">
                <a:solidFill>
                  <a:srgbClr val="FF0000"/>
                </a:solidFill>
              </a:rPr>
              <a:t>IP</a:t>
            </a:r>
            <a:r>
              <a:rPr kumimoji="1" lang="ja-JP" altLang="en-US" b="1" dirty="0">
                <a:solidFill>
                  <a:srgbClr val="FF0000"/>
                </a:solidFill>
              </a:rPr>
              <a:t>電話</a:t>
            </a:r>
          </a:p>
        </p:txBody>
      </p:sp>
    </p:spTree>
    <p:extLst>
      <p:ext uri="{BB962C8B-B14F-4D97-AF65-F5344CB8AC3E}">
        <p14:creationId xmlns:p14="http://schemas.microsoft.com/office/powerpoint/2010/main" val="2270804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BADA9C-56FB-D8D6-EFDA-BA5C2B050E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1B5C26-D422-5752-150A-F74C3B544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0"/>
            <a:ext cx="7772400" cy="1628800"/>
          </a:xfrm>
        </p:spPr>
        <p:txBody>
          <a:bodyPr/>
          <a:lstStyle/>
          <a:p>
            <a:r>
              <a:rPr kumimoji="1" lang="ja-JP" altLang="ja-JP" sz="40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レスポンス</a:t>
            </a:r>
            <a:r>
              <a:rPr kumimoji="1" lang="ja-JP" altLang="ja-JP" sz="4000" b="1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の種類と内容</a:t>
            </a:r>
            <a:br>
              <a:rPr kumimoji="1" lang="en-US" altLang="ja-JP" sz="4000" b="1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</a:br>
            <a:r>
              <a:rPr kumimoji="1" lang="ja-JP" altLang="ja-JP" sz="4000" b="1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－</a:t>
            </a:r>
            <a:r>
              <a:rPr kumimoji="1" lang="ja-JP" altLang="ja-JP" sz="3200" b="1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ステータ</a:t>
            </a:r>
            <a:r>
              <a:rPr kumimoji="1" lang="ja-JP" altLang="en-US" sz="3200" b="1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ー</a:t>
            </a:r>
            <a:r>
              <a:rPr kumimoji="1" lang="ja-JP" altLang="ja-JP" sz="3200" b="1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スコードの種類と役割－</a:t>
            </a:r>
            <a:r>
              <a:rPr lang="ja-JP" altLang="en-US" sz="4000" dirty="0"/>
              <a:t>　</a:t>
            </a:r>
            <a:endParaRPr kumimoji="1"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0EC4DB3-E691-FE34-75B9-DF5ACA4B8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651224"/>
            <a:ext cx="7772400" cy="5184576"/>
          </a:xfrm>
        </p:spPr>
        <p:txBody>
          <a:bodyPr/>
          <a:lstStyle/>
          <a:p>
            <a:r>
              <a:rPr kumimoji="1" lang="en-US" altLang="ja-JP" sz="1800" b="1" dirty="0">
                <a:solidFill>
                  <a:schemeClr val="tx1"/>
                </a:solidFill>
                <a:effectLst/>
              </a:rPr>
              <a:t>HTTP</a:t>
            </a:r>
            <a:r>
              <a:rPr kumimoji="1" lang="ja-JP" altLang="ja-JP" sz="1800" b="1" dirty="0">
                <a:solidFill>
                  <a:schemeClr val="tx1"/>
                </a:solidFill>
                <a:effectLst/>
              </a:rPr>
              <a:t>のレスポンスを拡張．６</a:t>
            </a:r>
            <a:r>
              <a:rPr kumimoji="1" lang="en-US" altLang="ja-JP" sz="1800" b="1" dirty="0">
                <a:solidFill>
                  <a:schemeClr val="tx1"/>
                </a:solidFill>
                <a:effectLst/>
              </a:rPr>
              <a:t>××</a:t>
            </a:r>
            <a:r>
              <a:rPr kumimoji="1" lang="ja-JP" altLang="ja-JP" sz="1800" b="1" dirty="0">
                <a:solidFill>
                  <a:schemeClr val="tx1"/>
                </a:solidFill>
                <a:effectLst/>
              </a:rPr>
              <a:t>を追加</a:t>
            </a:r>
            <a:br>
              <a:rPr kumimoji="1" lang="en-US" altLang="ja-JP" sz="1800" b="1" dirty="0">
                <a:solidFill>
                  <a:schemeClr val="tx1"/>
                </a:solidFill>
                <a:effectLst/>
              </a:rPr>
            </a:br>
            <a:endParaRPr lang="en-US" altLang="ja-JP" sz="1800" dirty="0"/>
          </a:p>
          <a:p>
            <a:pPr marL="0" indent="0">
              <a:buNone/>
            </a:pPr>
            <a:r>
              <a:rPr lang="ja-JP" altLang="en-US" sz="1600" dirty="0"/>
              <a:t>１</a:t>
            </a:r>
            <a:r>
              <a:rPr lang="en-US" altLang="ja-JP" sz="1600" dirty="0"/>
              <a:t>×× </a:t>
            </a:r>
            <a:r>
              <a:rPr lang="ja-JP" altLang="en-US" sz="1600" dirty="0"/>
              <a:t>暫定（通知応答） </a:t>
            </a:r>
            <a:endParaRPr lang="en-US" altLang="ja-JP" sz="1600" dirty="0"/>
          </a:p>
          <a:p>
            <a:pPr marL="0" indent="0">
              <a:buNone/>
            </a:pPr>
            <a:r>
              <a:rPr lang="en-US" altLang="ja-JP" sz="1600" dirty="0"/>
              <a:t> </a:t>
            </a:r>
            <a:r>
              <a:rPr lang="ja-JP" altLang="en-US" sz="1600" dirty="0"/>
              <a:t>　リクエストが受信され，そのリクエストの処理を継続中</a:t>
            </a:r>
          </a:p>
          <a:p>
            <a:pPr marL="0" indent="0">
              <a:buNone/>
            </a:pPr>
            <a:r>
              <a:rPr lang="ja-JP" altLang="en-US" sz="1600" dirty="0"/>
              <a:t>　（例：</a:t>
            </a:r>
            <a:r>
              <a:rPr lang="en-US" altLang="ja-JP" sz="1600" dirty="0"/>
              <a:t>100 Trying</a:t>
            </a:r>
            <a:r>
              <a:rPr lang="ja-JP" altLang="en-US" sz="1600" dirty="0"/>
              <a:t>，</a:t>
            </a:r>
            <a:r>
              <a:rPr lang="en-US" altLang="ja-JP" sz="1600" dirty="0"/>
              <a:t>180 Ringing</a:t>
            </a:r>
            <a:r>
              <a:rPr lang="ja-JP" altLang="en-US" sz="1600" dirty="0"/>
              <a:t>）</a:t>
            </a:r>
          </a:p>
          <a:p>
            <a:pPr marL="0" indent="0">
              <a:buNone/>
            </a:pPr>
            <a:r>
              <a:rPr lang="ja-JP" altLang="en-US" sz="1600" dirty="0"/>
              <a:t>２</a:t>
            </a:r>
            <a:r>
              <a:rPr lang="en-US" altLang="ja-JP" sz="1600" dirty="0"/>
              <a:t>×× </a:t>
            </a:r>
            <a:r>
              <a:rPr lang="ja-JP" altLang="en-US" sz="1600" dirty="0"/>
              <a:t>成功 リクエストが成功　　（例：</a:t>
            </a:r>
            <a:r>
              <a:rPr lang="en-US" altLang="ja-JP" sz="1600" dirty="0"/>
              <a:t>200 OK</a:t>
            </a:r>
            <a:r>
              <a:rPr lang="ja-JP" altLang="en-US" sz="1600" dirty="0"/>
              <a:t>）</a:t>
            </a:r>
          </a:p>
          <a:p>
            <a:pPr marL="0" indent="0">
              <a:buNone/>
            </a:pPr>
            <a:r>
              <a:rPr lang="ja-JP" altLang="en-US" sz="1600" dirty="0"/>
              <a:t>３</a:t>
            </a:r>
            <a:r>
              <a:rPr lang="en-US" altLang="ja-JP" sz="1600" dirty="0"/>
              <a:t>×× </a:t>
            </a:r>
            <a:r>
              <a:rPr lang="ja-JP" altLang="en-US" sz="1600" dirty="0"/>
              <a:t>リダイレクト</a:t>
            </a:r>
          </a:p>
          <a:p>
            <a:pPr marL="0" indent="0">
              <a:buNone/>
            </a:pPr>
            <a:r>
              <a:rPr lang="ja-JP" altLang="en-US" sz="1600" dirty="0"/>
              <a:t> 　ユーザの新たな場所の情報，代わりのサービスに関する情報を与える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（例：</a:t>
            </a:r>
            <a:r>
              <a:rPr lang="en-US" altLang="ja-JP" sz="1600" dirty="0"/>
              <a:t>300 Multiple Choices</a:t>
            </a:r>
            <a:r>
              <a:rPr lang="ja-JP" altLang="en-US" sz="1600" dirty="0"/>
              <a:t>）</a:t>
            </a:r>
          </a:p>
          <a:p>
            <a:pPr marL="0" indent="0">
              <a:buNone/>
            </a:pPr>
            <a:r>
              <a:rPr lang="ja-JP" altLang="en-US" sz="1600" dirty="0"/>
              <a:t>４</a:t>
            </a:r>
            <a:r>
              <a:rPr lang="en-US" altLang="ja-JP" sz="1600" dirty="0"/>
              <a:t>××  </a:t>
            </a:r>
            <a:r>
              <a:rPr lang="ja-JP" altLang="en-US" sz="1600" dirty="0"/>
              <a:t>クライアントエラー   </a:t>
            </a:r>
          </a:p>
          <a:p>
            <a:pPr marL="0" indent="0">
              <a:buNone/>
            </a:pPr>
            <a:r>
              <a:rPr lang="ja-JP" altLang="en-US" sz="1600" dirty="0"/>
              <a:t> 　リクエストに誤りが含まれているか，指定したサーバではこのリクエストを実行できない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　（例：</a:t>
            </a:r>
            <a:r>
              <a:rPr lang="en-US" altLang="ja-JP" sz="1600" dirty="0"/>
              <a:t>400 Bad Request </a:t>
            </a:r>
            <a:r>
              <a:rPr lang="ja-JP" altLang="en-US" sz="1600" dirty="0"/>
              <a:t>）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５</a:t>
            </a:r>
            <a:r>
              <a:rPr lang="en-US" altLang="ja-JP" sz="1600" dirty="0"/>
              <a:t>×× </a:t>
            </a:r>
            <a:r>
              <a:rPr lang="ja-JP" altLang="en-US" sz="1600" dirty="0"/>
              <a:t>サーバエラー</a:t>
            </a:r>
          </a:p>
          <a:p>
            <a:pPr marL="0" indent="0">
              <a:buNone/>
            </a:pPr>
            <a:r>
              <a:rPr lang="ja-JP" altLang="en-US" sz="1600" dirty="0"/>
              <a:t>　サーバが実行に失敗　（例：</a:t>
            </a:r>
            <a:r>
              <a:rPr lang="en-US" altLang="ja-JP" sz="1600" dirty="0"/>
              <a:t>500 Server Internal Error</a:t>
            </a:r>
            <a:r>
              <a:rPr lang="ja-JP" altLang="en-US" sz="1600" dirty="0"/>
              <a:t>）</a:t>
            </a:r>
          </a:p>
          <a:p>
            <a:pPr marL="0" indent="0">
              <a:buNone/>
            </a:pPr>
            <a:r>
              <a:rPr lang="ja-JP" altLang="en-US" sz="1600" dirty="0"/>
              <a:t>６</a:t>
            </a:r>
            <a:r>
              <a:rPr lang="en-US" altLang="ja-JP" sz="1600" dirty="0"/>
              <a:t>××  </a:t>
            </a:r>
            <a:r>
              <a:rPr lang="ja-JP" altLang="en-US" sz="1600" dirty="0"/>
              <a:t>グローバルエラー</a:t>
            </a:r>
          </a:p>
          <a:p>
            <a:pPr marL="0" indent="0">
              <a:buNone/>
            </a:pPr>
            <a:r>
              <a:rPr lang="ja-JP" altLang="en-US" sz="1600" dirty="0"/>
              <a:t>　どのサーバでも実行不可　（例：</a:t>
            </a:r>
            <a:r>
              <a:rPr lang="en-US" altLang="ja-JP" sz="1600" dirty="0"/>
              <a:t>600 Busy Everywhere)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7627346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1E68C8-0DB1-8E0F-AE16-6EEDC76C6D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9EDBB8-16BC-B2BB-7D72-4F1E4056C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864096"/>
          </a:xfrm>
        </p:spPr>
        <p:txBody>
          <a:bodyPr/>
          <a:lstStyle/>
          <a:p>
            <a:r>
              <a:rPr kumimoji="1" lang="en-US" altLang="ja-JP" sz="3600" dirty="0">
                <a:solidFill>
                  <a:schemeClr val="tx2"/>
                </a:solidFill>
                <a:effectLst/>
              </a:rPr>
              <a:t>180 Ringing </a:t>
            </a:r>
            <a:r>
              <a:rPr kumimoji="1" lang="ja-JP" altLang="ja-JP" sz="3600" dirty="0">
                <a:solidFill>
                  <a:schemeClr val="tx2"/>
                </a:solidFill>
                <a:effectLst/>
              </a:rPr>
              <a:t>レスポンスメッセージの例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70F43E-C6AC-0F96-5F7D-F6B892448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124744"/>
            <a:ext cx="7772400" cy="5184576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sz="1600" b="1" dirty="0">
                <a:solidFill>
                  <a:schemeClr val="tx1"/>
                </a:solidFill>
                <a:effectLst/>
              </a:rPr>
              <a:t>SIP/2.0</a:t>
            </a:r>
            <a:r>
              <a:rPr kumimoji="1" lang="ja-JP" altLang="ja-JP" sz="1600" b="1" dirty="0">
                <a:solidFill>
                  <a:schemeClr val="tx1"/>
                </a:solidFill>
                <a:effectLst/>
              </a:rPr>
              <a:t>　　</a:t>
            </a:r>
            <a:r>
              <a:rPr kumimoji="1" lang="en-US" altLang="ja-JP" sz="1600" b="1" dirty="0">
                <a:solidFill>
                  <a:schemeClr val="tx1"/>
                </a:solidFill>
                <a:effectLst/>
              </a:rPr>
              <a:t>180  </a:t>
            </a:r>
            <a:r>
              <a:rPr kumimoji="1" lang="ja-JP" altLang="ja-JP" sz="1600" b="1" dirty="0">
                <a:solidFill>
                  <a:schemeClr val="tx1"/>
                </a:solidFill>
                <a:effectLst/>
              </a:rPr>
              <a:t>　</a:t>
            </a:r>
            <a:r>
              <a:rPr kumimoji="1" lang="en-US" altLang="ja-JP" sz="1600" b="1" dirty="0">
                <a:solidFill>
                  <a:schemeClr val="tx1"/>
                </a:solidFill>
                <a:effectLst/>
              </a:rPr>
              <a:t>Ringing                       </a:t>
            </a:r>
            <a:r>
              <a:rPr kumimoji="1" lang="ja-JP" altLang="ja-JP" sz="1600" b="1" dirty="0">
                <a:solidFill>
                  <a:schemeClr val="tx1"/>
                </a:solidFill>
                <a:effectLst/>
              </a:rPr>
              <a:t>　　　　　　　　　　　　　　　スタートライン</a:t>
            </a:r>
            <a:endParaRPr lang="ja-JP" altLang="ja-JP" sz="1600" dirty="0">
              <a:effectLst/>
            </a:endParaRPr>
          </a:p>
          <a:p>
            <a:pPr marL="0" indent="0" rtl="0" fontAlgn="base">
              <a:buNone/>
            </a:pPr>
            <a:r>
              <a:rPr kumimoji="1" lang="en-US" altLang="ja-JP" sz="1600" b="1" dirty="0">
                <a:solidFill>
                  <a:schemeClr val="tx1"/>
                </a:solidFill>
                <a:effectLst/>
              </a:rPr>
              <a:t>Via:  </a:t>
            </a:r>
            <a:r>
              <a:rPr kumimoji="1" lang="ja-JP" altLang="ja-JP" sz="1600" b="1" dirty="0">
                <a:solidFill>
                  <a:schemeClr val="tx1"/>
                </a:solidFill>
                <a:effectLst/>
              </a:rPr>
              <a:t>　</a:t>
            </a:r>
            <a:r>
              <a:rPr kumimoji="1" lang="en-US" altLang="ja-JP" sz="1600" b="1" dirty="0">
                <a:solidFill>
                  <a:schemeClr val="tx1"/>
                </a:solidFill>
                <a:effectLst/>
              </a:rPr>
              <a:t>SIP/2.0/UDP</a:t>
            </a:r>
            <a:r>
              <a:rPr kumimoji="1" lang="ja-JP" altLang="ja-JP" sz="1600" b="1" dirty="0">
                <a:solidFill>
                  <a:schemeClr val="tx1"/>
                </a:solidFill>
                <a:effectLst/>
              </a:rPr>
              <a:t>　</a:t>
            </a:r>
            <a:r>
              <a:rPr kumimoji="1" lang="en-US" altLang="ja-JP" sz="1600" b="1" dirty="0">
                <a:solidFill>
                  <a:schemeClr val="tx1"/>
                </a:solidFill>
                <a:effectLst/>
              </a:rPr>
              <a:t>west.net</a:t>
            </a:r>
            <a:r>
              <a:rPr kumimoji="1" lang="ja-JP" altLang="ja-JP" sz="1600" b="1" dirty="0">
                <a:solidFill>
                  <a:schemeClr val="tx1"/>
                </a:solidFill>
                <a:effectLst/>
              </a:rPr>
              <a:t>：</a:t>
            </a:r>
            <a:r>
              <a:rPr kumimoji="1" lang="en-US" altLang="ja-JP" sz="1600" b="1" dirty="0">
                <a:solidFill>
                  <a:schemeClr val="tx1"/>
                </a:solidFill>
                <a:effectLst/>
              </a:rPr>
              <a:t>5060</a:t>
            </a:r>
            <a:r>
              <a:rPr kumimoji="1" lang="ja-JP" altLang="ja-JP" sz="1600" b="1" dirty="0">
                <a:solidFill>
                  <a:schemeClr val="tx1"/>
                </a:solidFill>
                <a:effectLst/>
              </a:rPr>
              <a:t>；</a:t>
            </a:r>
            <a:r>
              <a:rPr kumimoji="1" lang="en-US" altLang="ja-JP" sz="1600" b="1" dirty="0">
                <a:solidFill>
                  <a:schemeClr val="tx1"/>
                </a:solidFill>
                <a:effectLst/>
              </a:rPr>
              <a:t>branch</a:t>
            </a:r>
            <a:r>
              <a:rPr kumimoji="1" lang="ja-JP" altLang="ja-JP" sz="1600" b="1" dirty="0">
                <a:solidFill>
                  <a:schemeClr val="tx1"/>
                </a:solidFill>
                <a:effectLst/>
              </a:rPr>
              <a:t>＝</a:t>
            </a:r>
            <a:r>
              <a:rPr kumimoji="1" lang="en-US" altLang="ja-JP" sz="1600" b="1" dirty="0">
                <a:solidFill>
                  <a:schemeClr val="tx1"/>
                </a:solidFill>
                <a:effectLst/>
              </a:rPr>
              <a:t>z9hG4bK776as3</a:t>
            </a:r>
            <a:endParaRPr lang="ja-JP" altLang="ja-JP" sz="1600" dirty="0">
              <a:effectLst/>
            </a:endParaRPr>
          </a:p>
          <a:p>
            <a:pPr marL="0" indent="0" rtl="0" fontAlgn="base">
              <a:buNone/>
            </a:pPr>
            <a:r>
              <a:rPr kumimoji="1" lang="en-US" altLang="ja-JP" sz="1600" b="1" dirty="0">
                <a:solidFill>
                  <a:schemeClr val="tx1"/>
                </a:solidFill>
                <a:effectLst/>
              </a:rPr>
              <a:t>From: Bob &lt;</a:t>
            </a:r>
            <a:r>
              <a:rPr kumimoji="1" lang="en-US" altLang="ja-JP" sz="1600" b="1" dirty="0" err="1">
                <a:solidFill>
                  <a:schemeClr val="tx1"/>
                </a:solidFill>
                <a:effectLst/>
              </a:rPr>
              <a:t>sip:UserB</a:t>
            </a:r>
            <a:r>
              <a:rPr kumimoji="1" lang="ja-JP" altLang="ja-JP" sz="1600" b="1" dirty="0">
                <a:solidFill>
                  <a:schemeClr val="tx1"/>
                </a:solidFill>
                <a:effectLst/>
              </a:rPr>
              <a:t>＠</a:t>
            </a:r>
            <a:r>
              <a:rPr kumimoji="1" lang="en-US" altLang="ja-JP" sz="1600" b="1" dirty="0">
                <a:solidFill>
                  <a:schemeClr val="tx1"/>
                </a:solidFill>
                <a:effectLst/>
              </a:rPr>
              <a:t>west.net&gt;</a:t>
            </a:r>
            <a:r>
              <a:rPr kumimoji="1" lang="ja-JP" altLang="ja-JP" sz="1600" b="1" dirty="0">
                <a:solidFill>
                  <a:schemeClr val="tx1"/>
                </a:solidFill>
                <a:effectLst/>
              </a:rPr>
              <a:t>； </a:t>
            </a:r>
            <a:r>
              <a:rPr kumimoji="1" lang="en-US" altLang="ja-JP" sz="1600" b="1" dirty="0">
                <a:solidFill>
                  <a:schemeClr val="tx1"/>
                </a:solidFill>
                <a:effectLst/>
              </a:rPr>
              <a:t>tag=r18f061962</a:t>
            </a:r>
            <a:endParaRPr lang="ja-JP" altLang="ja-JP" sz="1600" dirty="0">
              <a:effectLst/>
            </a:endParaRPr>
          </a:p>
          <a:p>
            <a:pPr marL="0" indent="0" rtl="0" fontAlgn="base">
              <a:buNone/>
            </a:pPr>
            <a:r>
              <a:rPr kumimoji="1" lang="en-US" altLang="ja-JP" sz="1600" b="1" dirty="0">
                <a:solidFill>
                  <a:schemeClr val="tx1"/>
                </a:solidFill>
                <a:effectLst/>
              </a:rPr>
              <a:t>To: Jane &lt;</a:t>
            </a:r>
            <a:r>
              <a:rPr kumimoji="1" lang="en-US" altLang="ja-JP" sz="1600" b="1" dirty="0" err="1">
                <a:solidFill>
                  <a:schemeClr val="tx1"/>
                </a:solidFill>
                <a:effectLst/>
              </a:rPr>
              <a:t>sip:UserJ</a:t>
            </a:r>
            <a:r>
              <a:rPr kumimoji="1" lang="ja-JP" altLang="ja-JP" sz="1600" b="1" dirty="0">
                <a:solidFill>
                  <a:schemeClr val="tx1"/>
                </a:solidFill>
                <a:effectLst/>
              </a:rPr>
              <a:t>＠</a:t>
            </a:r>
            <a:r>
              <a:rPr kumimoji="1" lang="en-US" altLang="ja-JP" sz="1600" b="1" dirty="0">
                <a:solidFill>
                  <a:schemeClr val="tx1"/>
                </a:solidFill>
                <a:effectLst/>
              </a:rPr>
              <a:t>east.net&gt;;</a:t>
            </a:r>
            <a:r>
              <a:rPr kumimoji="1" lang="ja-JP" altLang="ja-JP" sz="1600" b="1" dirty="0">
                <a:solidFill>
                  <a:schemeClr val="tx1"/>
                </a:solidFill>
                <a:effectLst/>
              </a:rPr>
              <a:t>　</a:t>
            </a:r>
            <a:r>
              <a:rPr kumimoji="1" lang="en-US" altLang="ja-JP" sz="1600" b="1" dirty="0">
                <a:solidFill>
                  <a:schemeClr val="tx1"/>
                </a:solidFill>
                <a:effectLst/>
              </a:rPr>
              <a:t>tag=C3810061</a:t>
            </a:r>
            <a:r>
              <a:rPr kumimoji="1" lang="ja-JP" altLang="ja-JP" sz="1600" b="1" dirty="0">
                <a:solidFill>
                  <a:schemeClr val="tx1"/>
                </a:solidFill>
                <a:effectLst/>
              </a:rPr>
              <a:t>　　追加</a:t>
            </a:r>
            <a:endParaRPr lang="ja-JP" altLang="ja-JP" sz="1600" dirty="0">
              <a:effectLst/>
            </a:endParaRPr>
          </a:p>
          <a:p>
            <a:pPr marL="0" indent="0" rtl="0" fontAlgn="base">
              <a:buNone/>
            </a:pPr>
            <a:r>
              <a:rPr kumimoji="1" lang="en-US" altLang="ja-JP" sz="1600" b="1" dirty="0">
                <a:solidFill>
                  <a:schemeClr val="tx1"/>
                </a:solidFill>
                <a:effectLst/>
              </a:rPr>
              <a:t>Call-ID: 30017891</a:t>
            </a:r>
            <a:r>
              <a:rPr kumimoji="1" lang="ja-JP" altLang="ja-JP" sz="1600" b="1" dirty="0">
                <a:solidFill>
                  <a:schemeClr val="tx1"/>
                </a:solidFill>
                <a:effectLst/>
              </a:rPr>
              <a:t>＠</a:t>
            </a:r>
            <a:r>
              <a:rPr kumimoji="1" lang="en-US" altLang="ja-JP" sz="1600" b="1" dirty="0">
                <a:solidFill>
                  <a:schemeClr val="tx1"/>
                </a:solidFill>
                <a:effectLst/>
              </a:rPr>
              <a:t>west.net</a:t>
            </a:r>
            <a:r>
              <a:rPr kumimoji="1" lang="ja-JP" altLang="ja-JP" sz="1600" b="1" dirty="0">
                <a:solidFill>
                  <a:schemeClr val="tx1"/>
                </a:solidFill>
                <a:effectLst/>
              </a:rPr>
              <a:t>　　　　　　　　　　　　　　　　　　　　　ヘッダフィールド</a:t>
            </a:r>
            <a:endParaRPr lang="ja-JP" altLang="ja-JP" sz="1600" dirty="0">
              <a:effectLst/>
            </a:endParaRPr>
          </a:p>
          <a:p>
            <a:pPr marL="0" indent="0" rtl="0" fontAlgn="base">
              <a:buNone/>
            </a:pPr>
            <a:r>
              <a:rPr kumimoji="1" lang="en-US" altLang="ja-JP" sz="1600" b="1" dirty="0" err="1">
                <a:solidFill>
                  <a:schemeClr val="tx1"/>
                </a:solidFill>
                <a:effectLst/>
              </a:rPr>
              <a:t>CSeq</a:t>
            </a:r>
            <a:r>
              <a:rPr kumimoji="1" lang="en-US" altLang="ja-JP" sz="1600" b="1" dirty="0">
                <a:solidFill>
                  <a:schemeClr val="tx1"/>
                </a:solidFill>
                <a:effectLst/>
              </a:rPr>
              <a:t>: 1 INVITE</a:t>
            </a:r>
            <a:endParaRPr lang="ja-JP" altLang="ja-JP" sz="1600" dirty="0">
              <a:effectLst/>
            </a:endParaRPr>
          </a:p>
          <a:p>
            <a:pPr marL="0" indent="0" rtl="0" fontAlgn="base">
              <a:buNone/>
            </a:pPr>
            <a:r>
              <a:rPr kumimoji="1" lang="en-US" altLang="ja-JP" sz="1600" b="1" dirty="0">
                <a:solidFill>
                  <a:schemeClr val="tx1"/>
                </a:solidFill>
                <a:effectLst/>
              </a:rPr>
              <a:t>contact: &lt;</a:t>
            </a:r>
            <a:r>
              <a:rPr kumimoji="1" lang="en-US" altLang="ja-JP" sz="1600" b="1" dirty="0" err="1">
                <a:solidFill>
                  <a:schemeClr val="tx1"/>
                </a:solidFill>
                <a:effectLst/>
              </a:rPr>
              <a:t>sip:UserJ</a:t>
            </a:r>
            <a:r>
              <a:rPr kumimoji="1" lang="ja-JP" altLang="ja-JP" sz="1600" b="1" dirty="0">
                <a:solidFill>
                  <a:schemeClr val="tx1"/>
                </a:solidFill>
                <a:effectLst/>
              </a:rPr>
              <a:t>＠</a:t>
            </a:r>
            <a:r>
              <a:rPr kumimoji="1" lang="en-US" altLang="ja-JP" sz="1600" b="1" dirty="0">
                <a:solidFill>
                  <a:schemeClr val="tx1"/>
                </a:solidFill>
                <a:effectLst/>
              </a:rPr>
              <a:t>20.21.22.23&gt;</a:t>
            </a:r>
            <a:endParaRPr lang="ja-JP" altLang="ja-JP" sz="1600" dirty="0">
              <a:effectLst/>
            </a:endParaRPr>
          </a:p>
          <a:p>
            <a:pPr marL="0" indent="0" rtl="0" fontAlgn="base">
              <a:buNone/>
            </a:pPr>
            <a:r>
              <a:rPr kumimoji="1" lang="en-US" altLang="ja-JP" sz="1600" b="1" dirty="0">
                <a:solidFill>
                  <a:schemeClr val="tx1"/>
                </a:solidFill>
                <a:effectLst/>
              </a:rPr>
              <a:t>content-Len</a:t>
            </a:r>
            <a:r>
              <a:rPr kumimoji="1" lang="ja-JP" altLang="ja-JP" sz="1600" b="1" dirty="0">
                <a:solidFill>
                  <a:schemeClr val="tx1"/>
                </a:solidFill>
                <a:effectLst/>
              </a:rPr>
              <a:t>ｇ</a:t>
            </a:r>
            <a:r>
              <a:rPr kumimoji="1" lang="en-US" altLang="ja-JP" sz="1600" b="1" dirty="0" err="1">
                <a:solidFill>
                  <a:schemeClr val="tx1"/>
                </a:solidFill>
                <a:effectLst/>
              </a:rPr>
              <a:t>th</a:t>
            </a:r>
            <a:r>
              <a:rPr kumimoji="1" lang="en-US" altLang="ja-JP" sz="1600" b="1" dirty="0">
                <a:solidFill>
                  <a:schemeClr val="tx1"/>
                </a:solidFill>
                <a:effectLst/>
              </a:rPr>
              <a:t>: 0</a:t>
            </a:r>
            <a:endParaRPr lang="ja-JP" altLang="ja-JP" sz="1600" dirty="0">
              <a:effectLst/>
            </a:endParaRPr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1600" b="1" dirty="0">
                <a:solidFill>
                  <a:schemeClr val="accent2"/>
                </a:solidFill>
                <a:latin typeface="+mj-ea"/>
              </a:rPr>
              <a:t>スタートライン</a:t>
            </a:r>
            <a:endParaRPr lang="en-US" altLang="ja-JP" sz="1600" b="1" dirty="0">
              <a:solidFill>
                <a:schemeClr val="accent2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ja-JP" sz="1600" b="1" dirty="0"/>
              <a:t>SIP/2.0</a:t>
            </a:r>
            <a:r>
              <a:rPr lang="ja-JP" altLang="en-US" sz="1600" b="1" dirty="0"/>
              <a:t>　　　　</a:t>
            </a:r>
            <a:r>
              <a:rPr lang="en-US" altLang="ja-JP" sz="1600" b="1" dirty="0"/>
              <a:t>180</a:t>
            </a:r>
            <a:r>
              <a:rPr lang="ja-JP" altLang="en-US" sz="1600" b="1" dirty="0"/>
              <a:t>　　　　</a:t>
            </a:r>
            <a:r>
              <a:rPr lang="en-US" altLang="ja-JP" sz="1600" b="1" dirty="0"/>
              <a:t>Ringing</a:t>
            </a:r>
          </a:p>
          <a:p>
            <a:pPr marL="0" indent="0">
              <a:buNone/>
            </a:pPr>
            <a:r>
              <a:rPr lang="ja-JP" altLang="en-US" sz="1600" b="1" dirty="0"/>
              <a:t>①　　　　　　　②　　　　　③</a:t>
            </a:r>
            <a:endParaRPr lang="en-US" altLang="ja-JP" sz="1600" b="1" dirty="0"/>
          </a:p>
          <a:p>
            <a:pPr marL="0" indent="0">
              <a:buNone/>
            </a:pPr>
            <a:endParaRPr lang="ja-JP" altLang="en-US" sz="1600" b="1" dirty="0"/>
          </a:p>
          <a:p>
            <a:pPr marL="0" indent="0">
              <a:buNone/>
            </a:pPr>
            <a:r>
              <a:rPr lang="ja-JP" altLang="en-US" sz="1600" b="1" dirty="0"/>
              <a:t>①</a:t>
            </a:r>
            <a:r>
              <a:rPr lang="en-US" altLang="ja-JP" sz="1600" b="1" dirty="0"/>
              <a:t>SIP</a:t>
            </a:r>
            <a:r>
              <a:rPr lang="ja-JP" altLang="en-US" sz="1600" b="1" dirty="0"/>
              <a:t>のバージョン　　　②ステータスコード　　　③ステータス・コードを表す理由フレーズ </a:t>
            </a:r>
          </a:p>
          <a:p>
            <a:pPr marL="0" indent="0">
              <a:buNone/>
            </a:pPr>
            <a:endParaRPr lang="ja-JP" altLang="en-US" sz="1600" b="1" dirty="0"/>
          </a:p>
          <a:p>
            <a:pPr marL="0" indent="0">
              <a:buNone/>
            </a:pPr>
            <a:r>
              <a:rPr lang="ja-JP" altLang="en-US" sz="1600" b="1" dirty="0">
                <a:solidFill>
                  <a:schemeClr val="accent2"/>
                </a:solidFill>
              </a:rPr>
              <a:t>　ヘッダフィールド</a:t>
            </a:r>
          </a:p>
          <a:p>
            <a:pPr marL="0" indent="0">
              <a:buNone/>
            </a:pPr>
            <a:r>
              <a:rPr lang="ja-JP" altLang="en-US" sz="1600" dirty="0"/>
              <a:t>　　</a:t>
            </a:r>
            <a:r>
              <a:rPr lang="ja-JP" altLang="en-US" sz="1600" b="1" dirty="0"/>
              <a:t>ほとんどの場合，</a:t>
            </a:r>
            <a:r>
              <a:rPr lang="en-US" altLang="ja-JP" sz="1600" b="1" dirty="0"/>
              <a:t>INVITE</a:t>
            </a:r>
            <a:r>
              <a:rPr lang="ja-JP" altLang="en-US" sz="1600" b="1" dirty="0"/>
              <a:t>リクエストメッセージのヘッダフィールドからのコピー 　　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451652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D1928C-4942-C2FB-436B-50AE3B16B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F55C36-3B95-D65D-8321-CB6B19053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864096"/>
          </a:xfrm>
        </p:spPr>
        <p:txBody>
          <a:bodyPr/>
          <a:lstStyle/>
          <a:p>
            <a:r>
              <a:rPr lang="ja-JP" altLang="en-US" sz="4000" dirty="0"/>
              <a:t>ＩＰ電話ｼｽﾃﾑの基本構成　　</a:t>
            </a:r>
            <a:endParaRPr kumimoji="1"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D48497-BE3C-F277-8D21-8377C41EB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518457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400" dirty="0"/>
              <a:t>発信端末（</a:t>
            </a:r>
            <a:r>
              <a:rPr kumimoji="1" lang="en-US" altLang="ja-JP" sz="2400" dirty="0"/>
              <a:t>IP</a:t>
            </a:r>
            <a:r>
              <a:rPr kumimoji="1" lang="ja-JP" altLang="en-US" sz="2400" dirty="0"/>
              <a:t>電話機）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コーデック（エンコード・暗号化・パケット化）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↓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VoIP</a:t>
            </a:r>
            <a:r>
              <a:rPr lang="ja-JP" altLang="en-US" sz="2400" dirty="0"/>
              <a:t>（</a:t>
            </a:r>
            <a:r>
              <a:rPr lang="en-US" altLang="ja-JP" sz="2400" dirty="0"/>
              <a:t>Voice over IP</a:t>
            </a:r>
            <a:r>
              <a:rPr lang="ja-JP" altLang="en-US" sz="2400" dirty="0"/>
              <a:t>）サーバ</a:t>
            </a:r>
            <a:endParaRPr kumimoji="1"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↓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発信端末（</a:t>
            </a:r>
            <a:r>
              <a:rPr lang="en-US" altLang="ja-JP" sz="2400" dirty="0"/>
              <a:t>IP</a:t>
            </a:r>
            <a:r>
              <a:rPr lang="ja-JP" altLang="en-US" sz="2400" dirty="0"/>
              <a:t>電話機）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コーデック（アンパケット化・復号・デコード）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・シグナリング処理</a:t>
            </a:r>
            <a:r>
              <a:rPr lang="en-US" altLang="ja-JP" sz="2400" dirty="0"/>
              <a:t>(SIP)</a:t>
            </a:r>
            <a:endParaRPr lang="ja-JP" altLang="en-US" sz="2400" dirty="0"/>
          </a:p>
          <a:p>
            <a:pPr marL="0" indent="0">
              <a:buNone/>
            </a:pPr>
            <a:r>
              <a:rPr lang="ja-JP" altLang="en-US" sz="2400" dirty="0"/>
              <a:t>・</a:t>
            </a:r>
            <a:r>
              <a:rPr lang="ja-JP" altLang="en-US" sz="2400" b="1" dirty="0">
                <a:solidFill>
                  <a:srgbClr val="FF0000"/>
                </a:solidFill>
              </a:rPr>
              <a:t>リアルタイム通信</a:t>
            </a:r>
            <a:r>
              <a:rPr lang="en-US" altLang="ja-JP" sz="2400" b="1" dirty="0">
                <a:solidFill>
                  <a:srgbClr val="FF0000"/>
                </a:solidFill>
              </a:rPr>
              <a:t>(RTP)</a:t>
            </a:r>
          </a:p>
          <a:p>
            <a:pPr marL="0" indent="0">
              <a:buNone/>
            </a:pPr>
            <a:r>
              <a:rPr lang="ja-JP" altLang="en-US" sz="2400" dirty="0"/>
              <a:t>・優先制御</a:t>
            </a:r>
            <a:r>
              <a:rPr lang="en-US" altLang="ja-JP" sz="2400" dirty="0"/>
              <a:t>(</a:t>
            </a:r>
            <a:r>
              <a:rPr lang="ja-JP" altLang="en-US" sz="2400" dirty="0"/>
              <a:t>品質実現</a:t>
            </a:r>
            <a:r>
              <a:rPr lang="en-US" altLang="ja-JP" sz="2400" dirty="0"/>
              <a:t>)</a:t>
            </a:r>
            <a:endParaRPr lang="ja-JP" altLang="en-US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68295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496944" cy="720080"/>
          </a:xfrm>
        </p:spPr>
        <p:txBody>
          <a:bodyPr/>
          <a:lstStyle/>
          <a:p>
            <a:pPr eaLnBrk="1" hangingPunct="1"/>
            <a:r>
              <a:rPr lang="ja-JP" altLang="en-US" sz="3600" dirty="0"/>
              <a:t>リアルタイム通信の特徴と実現方式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568754" cy="5112568"/>
          </a:xfrm>
        </p:spPr>
        <p:txBody>
          <a:bodyPr/>
          <a:lstStyle/>
          <a:p>
            <a:pPr eaLnBrk="1" hangingPunct="1"/>
            <a:r>
              <a:rPr lang="ja-JP" altLang="en-US" sz="2800" b="1" dirty="0">
                <a:latin typeface="+mn-ea"/>
              </a:rPr>
              <a:t>音声，映像は一部が欠けても再生が可能であるが，</a:t>
            </a:r>
            <a:r>
              <a:rPr lang="ja-JP" altLang="en-US" sz="2800" b="1" dirty="0">
                <a:solidFill>
                  <a:srgbClr val="FF0000"/>
                </a:solidFill>
                <a:latin typeface="+mn-ea"/>
              </a:rPr>
              <a:t>パケットの到着時間に対しては高い要求</a:t>
            </a:r>
            <a:r>
              <a:rPr lang="ja-JP" altLang="en-US" sz="2800" b="1" dirty="0">
                <a:latin typeface="+mn-ea"/>
              </a:rPr>
              <a:t>がある．遅れると正しく再生が出来ない</a:t>
            </a:r>
            <a:endParaRPr lang="en-US" altLang="ja-JP" sz="2800" b="1" dirty="0">
              <a:latin typeface="+mn-ea"/>
            </a:endParaRPr>
          </a:p>
          <a:p>
            <a:pPr eaLnBrk="1" hangingPunct="1"/>
            <a:r>
              <a:rPr lang="ja-JP" altLang="en-US" sz="2800" b="1" dirty="0">
                <a:latin typeface="+mn-ea"/>
              </a:rPr>
              <a:t>また，パケットは送信した順番通りには到着しない</a:t>
            </a:r>
            <a:endParaRPr lang="en-US" altLang="ja-JP" sz="2800" b="1" dirty="0">
              <a:latin typeface="+mn-ea"/>
            </a:endParaRPr>
          </a:p>
          <a:p>
            <a:pPr eaLnBrk="1" hangingPunct="1"/>
            <a:endParaRPr lang="ja-JP" altLang="en-US" sz="2800" b="1" dirty="0">
              <a:latin typeface="+mn-ea"/>
            </a:endParaRPr>
          </a:p>
          <a:p>
            <a:pPr eaLnBrk="1" hangingPunct="1"/>
            <a:r>
              <a:rPr lang="ja-JP" altLang="en-US" sz="2800" b="1" dirty="0">
                <a:latin typeface="+mn-ea"/>
              </a:rPr>
              <a:t>従って受信側では先ず，受信したパケットを順番通りに並べ替える　（シーケンス制御）とともに，時間内に到着しないパケットを検出する（パケット損失の検出）</a:t>
            </a:r>
            <a:endParaRPr lang="en-US" altLang="ja-JP" sz="2800" b="1" dirty="0">
              <a:latin typeface="+mn-ea"/>
            </a:endParaRPr>
          </a:p>
          <a:p>
            <a:pPr eaLnBrk="1" hangingPunct="1"/>
            <a:r>
              <a:rPr lang="ja-JP" altLang="en-US" sz="2800" b="1" dirty="0">
                <a:latin typeface="+mn-ea"/>
              </a:rPr>
              <a:t>次に欠けたり，遅れたパケットは無視して，</a:t>
            </a:r>
            <a:r>
              <a:rPr lang="ja-JP" altLang="en-US" sz="2800" b="1" dirty="0">
                <a:solidFill>
                  <a:srgbClr val="FF0000"/>
                </a:solidFill>
                <a:latin typeface="+mn-ea"/>
              </a:rPr>
              <a:t>時間内に到着したパケットだけ</a:t>
            </a:r>
            <a:r>
              <a:rPr lang="ja-JP" altLang="en-US" sz="2800" b="1" dirty="0">
                <a:latin typeface="+mn-ea"/>
              </a:rPr>
              <a:t>を利用して再生を行う．（ジッタの処理）</a:t>
            </a:r>
            <a:endParaRPr lang="en-US" altLang="ja-JP" sz="2800" b="1" dirty="0">
              <a:latin typeface="+mn-ea"/>
            </a:endParaRPr>
          </a:p>
          <a:p>
            <a:pPr eaLnBrk="1" hangingPunct="1"/>
            <a:endParaRPr lang="ja-JP" altLang="en-US" sz="2800" b="1" dirty="0">
              <a:latin typeface="+mn-ea"/>
            </a:endParaRPr>
          </a:p>
          <a:p>
            <a:pPr eaLnBrk="1" hangingPunct="1"/>
            <a:endParaRPr lang="en-US" altLang="ja-JP" sz="28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0299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AF050F-6A55-370C-BBF3-F69EFCBC31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56C02BA-4ED8-D0C9-CE3F-61D41C0AD2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496944" cy="720080"/>
          </a:xfrm>
        </p:spPr>
        <p:txBody>
          <a:bodyPr/>
          <a:lstStyle/>
          <a:p>
            <a:pPr lvl="0" algn="ctr">
              <a:defRPr/>
            </a:pPr>
            <a:r>
              <a:rPr kumimoji="1" lang="ja-JP" alt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到着パケットの処理方式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FD8E3EF-09A2-01C4-41EE-8D2907881D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568754" cy="511256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1800" dirty="0"/>
              <a:t>・順番通り到着しない</a:t>
            </a:r>
            <a:endParaRPr kumimoji="1"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・一定時間内に到着しない</a:t>
            </a:r>
            <a:endParaRPr lang="en-US" altLang="ja-JP" sz="1800" dirty="0"/>
          </a:p>
          <a:p>
            <a:pPr marL="0" indent="0">
              <a:buNone/>
            </a:pPr>
            <a:endParaRPr kumimoji="1"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kumimoji="1"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kumimoji="1"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1800" dirty="0"/>
              <a:t>・パケットの順序を入れ替える （シーケンス処理）</a:t>
            </a:r>
            <a:endParaRPr kumimoji="1"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・時間内に到着したパケットのみで再生 </a:t>
            </a:r>
            <a:r>
              <a:rPr kumimoji="1" lang="ja-JP" altLang="en-US" sz="1800" dirty="0"/>
              <a:t>（例：パケット</a:t>
            </a:r>
            <a:r>
              <a:rPr kumimoji="1" lang="en-US" altLang="ja-JP" sz="1800" dirty="0"/>
              <a:t>2</a:t>
            </a:r>
            <a:r>
              <a:rPr kumimoji="1" lang="ja-JP" altLang="en-US" sz="1800" dirty="0"/>
              <a:t>の代わりにパケット１を使う</a:t>
            </a:r>
          </a:p>
          <a:p>
            <a:pPr marL="0" indent="0">
              <a:buNone/>
            </a:pPr>
            <a:endParaRPr kumimoji="1" lang="ja-JP" altLang="en-US" sz="2000" dirty="0"/>
          </a:p>
          <a:p>
            <a:pPr eaLnBrk="1" hangingPunct="1"/>
            <a:endParaRPr lang="en-US" altLang="ja-JP" sz="2800" b="1" dirty="0">
              <a:latin typeface="+mn-ea"/>
            </a:endParaRPr>
          </a:p>
        </p:txBody>
      </p:sp>
      <p:pic>
        <p:nvPicPr>
          <p:cNvPr id="2" name="Picture 5" descr="softcloud">
            <a:extLst>
              <a:ext uri="{FF2B5EF4-FFF2-40B4-BE49-F238E27FC236}">
                <a16:creationId xmlns:a16="http://schemas.microsoft.com/office/drawing/2014/main" id="{84598470-9401-6FCB-85B2-37116061A2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2492896"/>
            <a:ext cx="1629328" cy="2815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Line 23">
            <a:extLst>
              <a:ext uri="{FF2B5EF4-FFF2-40B4-BE49-F238E27FC236}">
                <a16:creationId xmlns:a16="http://schemas.microsoft.com/office/drawing/2014/main" id="{3EB2BBF9-7790-0FB9-968A-DDEEE8E337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1068" y="3484062"/>
            <a:ext cx="2528012" cy="2495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4" name="Line 25">
            <a:extLst>
              <a:ext uri="{FF2B5EF4-FFF2-40B4-BE49-F238E27FC236}">
                <a16:creationId xmlns:a16="http://schemas.microsoft.com/office/drawing/2014/main" id="{B6D1BC8B-EB67-CCC8-9F22-206FD87A6D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7219" y="3484062"/>
            <a:ext cx="2274269" cy="249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" name="Text Box 29">
            <a:extLst>
              <a:ext uri="{FF2B5EF4-FFF2-40B4-BE49-F238E27FC236}">
                <a16:creationId xmlns:a16="http://schemas.microsoft.com/office/drawing/2014/main" id="{729781BD-1D68-DEB6-A71B-E0307868B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2348880"/>
            <a:ext cx="10178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ja-JP" altLang="en-US" sz="2000" dirty="0"/>
              <a:t>配信</a:t>
            </a:r>
            <a:endParaRPr lang="en-US" altLang="ja-JP" sz="2000" dirty="0"/>
          </a:p>
          <a:p>
            <a:r>
              <a:rPr lang="ja-JP" altLang="en-US" sz="2000" dirty="0"/>
              <a:t>サーバ</a:t>
            </a:r>
          </a:p>
        </p:txBody>
      </p:sp>
      <p:sp>
        <p:nvSpPr>
          <p:cNvPr id="6" name="Text Box 34">
            <a:extLst>
              <a:ext uri="{FF2B5EF4-FFF2-40B4-BE49-F238E27FC236}">
                <a16:creationId xmlns:a16="http://schemas.microsoft.com/office/drawing/2014/main" id="{F1B9565A-5C58-0CF3-3B6B-AC3B75813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5239" y="3339146"/>
            <a:ext cx="208582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2800" dirty="0"/>
              <a:t>配信</a:t>
            </a:r>
            <a:endParaRPr lang="en-US" altLang="ja-JP" sz="2800" dirty="0"/>
          </a:p>
          <a:p>
            <a:r>
              <a:rPr lang="ja-JP" altLang="en-US" sz="2800" dirty="0"/>
              <a:t>ネットワーク</a:t>
            </a:r>
          </a:p>
        </p:txBody>
      </p:sp>
      <p:sp>
        <p:nvSpPr>
          <p:cNvPr id="7" name="Text Box 32">
            <a:extLst>
              <a:ext uri="{FF2B5EF4-FFF2-40B4-BE49-F238E27FC236}">
                <a16:creationId xmlns:a16="http://schemas.microsoft.com/office/drawing/2014/main" id="{0AD453D3-955F-A08B-9C7E-E44E6F44C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328" y="2564904"/>
            <a:ext cx="14835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ja-JP" altLang="en-US" sz="2000" dirty="0"/>
              <a:t>クライアント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3FDAE2DB-741C-CE25-46F7-3BBB760CBE8A}"/>
              </a:ext>
            </a:extLst>
          </p:cNvPr>
          <p:cNvGrpSpPr/>
          <p:nvPr/>
        </p:nvGrpSpPr>
        <p:grpSpPr>
          <a:xfrm>
            <a:off x="6239972" y="2800752"/>
            <a:ext cx="1053411" cy="509264"/>
            <a:chOff x="1259633" y="5345759"/>
            <a:chExt cx="1053411" cy="509264"/>
          </a:xfrm>
        </p:grpSpPr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C011446B-AE6B-1A86-788C-041F9F4678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E06BB1BD-9C7B-0963-79D7-C4440D4BA41E}"/>
                </a:ext>
              </a:extLst>
            </p:cNvPr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94DAA5B6-D1D5-35EC-3469-267B3DBC5534}"/>
                </a:ext>
              </a:extLst>
            </p:cNvPr>
            <p:cNvSpPr txBox="1"/>
            <p:nvPr/>
          </p:nvSpPr>
          <p:spPr>
            <a:xfrm>
              <a:off x="1289888" y="5345759"/>
              <a:ext cx="10231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/>
                <a:t>     </a:t>
              </a:r>
              <a:r>
                <a:rPr lang="en-US" altLang="ja-JP" dirty="0"/>
                <a:t> </a:t>
              </a:r>
              <a:r>
                <a:rPr kumimoji="1" lang="en-US" altLang="ja-JP" dirty="0"/>
                <a:t>3</a:t>
              </a:r>
              <a:endParaRPr kumimoji="1" lang="ja-JP" altLang="en-US" dirty="0"/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3ECE2CCA-7F94-B168-1F53-C691FA15EEA5}"/>
              </a:ext>
            </a:extLst>
          </p:cNvPr>
          <p:cNvGrpSpPr/>
          <p:nvPr/>
        </p:nvGrpSpPr>
        <p:grpSpPr>
          <a:xfrm>
            <a:off x="2529298" y="2783717"/>
            <a:ext cx="737619" cy="509264"/>
            <a:chOff x="1259633" y="5345759"/>
            <a:chExt cx="737619" cy="509264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9E1AFA70-6509-5FE2-7F33-8931C9CC85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01D3BBE6-1C0D-B815-7E71-4B650FA70DAC}"/>
                </a:ext>
              </a:extLst>
            </p:cNvPr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F25F615B-F916-D7F2-5CC7-093E169EC976}"/>
                </a:ext>
              </a:extLst>
            </p:cNvPr>
            <p:cNvSpPr txBox="1"/>
            <p:nvPr/>
          </p:nvSpPr>
          <p:spPr>
            <a:xfrm>
              <a:off x="1259633" y="5345759"/>
              <a:ext cx="7376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/>
                <a:t>　</a:t>
              </a:r>
              <a:r>
                <a:rPr lang="en-US" altLang="ja-JP" sz="1600" dirty="0"/>
                <a:t> </a:t>
              </a:r>
              <a:r>
                <a:rPr lang="en-US" altLang="ja-JP" dirty="0"/>
                <a:t>  </a:t>
              </a:r>
              <a:r>
                <a:rPr kumimoji="1" lang="en-US" altLang="ja-JP" dirty="0"/>
                <a:t>2</a:t>
              </a:r>
              <a:endParaRPr kumimoji="1" lang="ja-JP" altLang="en-US" dirty="0"/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47F13407-04A0-159C-7F1A-36F908AEC8F1}"/>
              </a:ext>
            </a:extLst>
          </p:cNvPr>
          <p:cNvGrpSpPr/>
          <p:nvPr/>
        </p:nvGrpSpPr>
        <p:grpSpPr>
          <a:xfrm>
            <a:off x="3393016" y="2788241"/>
            <a:ext cx="737619" cy="495215"/>
            <a:chOff x="1259633" y="5359808"/>
            <a:chExt cx="737619" cy="495215"/>
          </a:xfrm>
        </p:grpSpPr>
        <p:pic>
          <p:nvPicPr>
            <p:cNvPr id="17" name="Picture 2">
              <a:extLst>
                <a:ext uri="{FF2B5EF4-FFF2-40B4-BE49-F238E27FC236}">
                  <a16:creationId xmlns:a16="http://schemas.microsoft.com/office/drawing/2014/main" id="{DDDE9376-4CCC-7C47-8E90-B66A1BB92E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EA26E28B-E04E-725E-216D-3E24F7924278}"/>
                </a:ext>
              </a:extLst>
            </p:cNvPr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BE2E797C-4E77-B4F3-6D94-3C4FD87D1944}"/>
                </a:ext>
              </a:extLst>
            </p:cNvPr>
            <p:cNvSpPr txBox="1"/>
            <p:nvPr/>
          </p:nvSpPr>
          <p:spPr>
            <a:xfrm>
              <a:off x="1259633" y="5359808"/>
              <a:ext cx="7376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/>
                <a:t>　</a:t>
              </a:r>
              <a:r>
                <a:rPr kumimoji="1" lang="en-US" altLang="ja-JP" sz="1600" dirty="0"/>
                <a:t>    </a:t>
              </a:r>
              <a:r>
                <a:rPr kumimoji="1" lang="en-US" altLang="ja-JP" dirty="0"/>
                <a:t>1</a:t>
              </a:r>
              <a:endParaRPr kumimoji="1" lang="ja-JP" altLang="en-US" dirty="0"/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CF020DAD-9077-D568-E892-E4C2B119FA92}"/>
              </a:ext>
            </a:extLst>
          </p:cNvPr>
          <p:cNvGrpSpPr/>
          <p:nvPr/>
        </p:nvGrpSpPr>
        <p:grpSpPr>
          <a:xfrm>
            <a:off x="1702243" y="2764189"/>
            <a:ext cx="737619" cy="509264"/>
            <a:chOff x="1259633" y="5345759"/>
            <a:chExt cx="737619" cy="509264"/>
          </a:xfrm>
        </p:grpSpPr>
        <p:pic>
          <p:nvPicPr>
            <p:cNvPr id="21" name="Picture 2">
              <a:extLst>
                <a:ext uri="{FF2B5EF4-FFF2-40B4-BE49-F238E27FC236}">
                  <a16:creationId xmlns:a16="http://schemas.microsoft.com/office/drawing/2014/main" id="{F7940558-76C3-41DE-D3A8-6470201FEF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B0A50459-D5D4-548F-96AF-8C29390268AB}"/>
                </a:ext>
              </a:extLst>
            </p:cNvPr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1F53C653-F0EA-C923-8337-A00CD6321FE6}"/>
                </a:ext>
              </a:extLst>
            </p:cNvPr>
            <p:cNvSpPr txBox="1"/>
            <p:nvPr/>
          </p:nvSpPr>
          <p:spPr>
            <a:xfrm>
              <a:off x="1259633" y="5345759"/>
              <a:ext cx="7376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　</a:t>
              </a:r>
              <a:r>
                <a:rPr kumimoji="1" lang="en-US" altLang="ja-JP" dirty="0"/>
                <a:t>  3</a:t>
              </a:r>
              <a:endParaRPr kumimoji="1" lang="ja-JP" altLang="en-US" dirty="0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5F17DE4D-5A23-9F7D-5B92-6386658A5E52}"/>
              </a:ext>
            </a:extLst>
          </p:cNvPr>
          <p:cNvGrpSpPr/>
          <p:nvPr/>
        </p:nvGrpSpPr>
        <p:grpSpPr>
          <a:xfrm>
            <a:off x="5425043" y="2810060"/>
            <a:ext cx="737619" cy="509264"/>
            <a:chOff x="1259633" y="5345759"/>
            <a:chExt cx="737619" cy="509264"/>
          </a:xfrm>
        </p:grpSpPr>
        <p:pic>
          <p:nvPicPr>
            <p:cNvPr id="25" name="Picture 2">
              <a:extLst>
                <a:ext uri="{FF2B5EF4-FFF2-40B4-BE49-F238E27FC236}">
                  <a16:creationId xmlns:a16="http://schemas.microsoft.com/office/drawing/2014/main" id="{AEC05EB5-AB21-1D7F-F950-CB07C9122F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3D234679-2E0A-46DA-F9A2-227F95B3BB03}"/>
                </a:ext>
              </a:extLst>
            </p:cNvPr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2B58619B-F1C7-1064-BE11-260D79A231EA}"/>
                </a:ext>
              </a:extLst>
            </p:cNvPr>
            <p:cNvSpPr txBox="1"/>
            <p:nvPr/>
          </p:nvSpPr>
          <p:spPr>
            <a:xfrm>
              <a:off x="1259633" y="5345759"/>
              <a:ext cx="7376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/>
                <a:t>      </a:t>
              </a:r>
              <a:r>
                <a:rPr kumimoji="1" lang="en-US" altLang="ja-JP" dirty="0"/>
                <a:t> 1</a:t>
              </a:r>
              <a:endParaRPr kumimoji="1" lang="ja-JP" altLang="en-US" dirty="0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0E805B4F-B1D9-8652-50FF-578A8B161A6C}"/>
              </a:ext>
            </a:extLst>
          </p:cNvPr>
          <p:cNvGrpSpPr/>
          <p:nvPr/>
        </p:nvGrpSpPr>
        <p:grpSpPr>
          <a:xfrm>
            <a:off x="6881733" y="4840674"/>
            <a:ext cx="737619" cy="509264"/>
            <a:chOff x="1259633" y="5345759"/>
            <a:chExt cx="737619" cy="509264"/>
          </a:xfrm>
        </p:grpSpPr>
        <p:pic>
          <p:nvPicPr>
            <p:cNvPr id="29" name="Picture 2">
              <a:extLst>
                <a:ext uri="{FF2B5EF4-FFF2-40B4-BE49-F238E27FC236}">
                  <a16:creationId xmlns:a16="http://schemas.microsoft.com/office/drawing/2014/main" id="{54F416F1-8B0E-B75C-B9E6-C37FA3CDF1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385EDB4B-13BA-5FD7-83B7-6971EE475B70}"/>
                </a:ext>
              </a:extLst>
            </p:cNvPr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A837A93A-FFBE-1639-ABAA-16D5853BF5CC}"/>
                </a:ext>
              </a:extLst>
            </p:cNvPr>
            <p:cNvSpPr txBox="1"/>
            <p:nvPr/>
          </p:nvSpPr>
          <p:spPr>
            <a:xfrm>
              <a:off x="1658698" y="5345759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1</a:t>
              </a:r>
              <a:endParaRPr kumimoji="1" lang="ja-JP" altLang="en-US" dirty="0"/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46190765-C2AE-F85F-E76B-24A93B420F2C}"/>
              </a:ext>
            </a:extLst>
          </p:cNvPr>
          <p:cNvGrpSpPr/>
          <p:nvPr/>
        </p:nvGrpSpPr>
        <p:grpSpPr>
          <a:xfrm>
            <a:off x="6009051" y="4826945"/>
            <a:ext cx="737619" cy="509264"/>
            <a:chOff x="1259633" y="5345759"/>
            <a:chExt cx="737619" cy="509264"/>
          </a:xfrm>
        </p:grpSpPr>
        <p:pic>
          <p:nvPicPr>
            <p:cNvPr id="33" name="Picture 2">
              <a:extLst>
                <a:ext uri="{FF2B5EF4-FFF2-40B4-BE49-F238E27FC236}">
                  <a16:creationId xmlns:a16="http://schemas.microsoft.com/office/drawing/2014/main" id="{4D569F9D-9AB0-E66D-1420-8D9B004658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D49B87EF-CB2F-EA4F-27B6-871BF53897D1}"/>
                </a:ext>
              </a:extLst>
            </p:cNvPr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43260C59-E4B7-D543-42C9-C9D6BE75CAC2}"/>
                </a:ext>
              </a:extLst>
            </p:cNvPr>
            <p:cNvSpPr txBox="1"/>
            <p:nvPr/>
          </p:nvSpPr>
          <p:spPr>
            <a:xfrm>
              <a:off x="1658698" y="5345759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1</a:t>
              </a:r>
              <a:endParaRPr kumimoji="1" lang="ja-JP" altLang="en-US" dirty="0"/>
            </a:p>
          </p:txBody>
        </p: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AE2F34F1-B779-BB39-6249-20F30925414D}"/>
              </a:ext>
            </a:extLst>
          </p:cNvPr>
          <p:cNvGrpSpPr/>
          <p:nvPr/>
        </p:nvGrpSpPr>
        <p:grpSpPr>
          <a:xfrm>
            <a:off x="5082611" y="4840674"/>
            <a:ext cx="737619" cy="509264"/>
            <a:chOff x="1259633" y="5345759"/>
            <a:chExt cx="737619" cy="509264"/>
          </a:xfrm>
        </p:grpSpPr>
        <p:pic>
          <p:nvPicPr>
            <p:cNvPr id="37" name="Picture 2">
              <a:extLst>
                <a:ext uri="{FF2B5EF4-FFF2-40B4-BE49-F238E27FC236}">
                  <a16:creationId xmlns:a16="http://schemas.microsoft.com/office/drawing/2014/main" id="{6194234B-F8E0-4AC8-1FF2-8C61FFAFF9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3" y="5373217"/>
              <a:ext cx="720079" cy="481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E8959348-31D2-5484-F746-568C0D377296}"/>
                </a:ext>
              </a:extLst>
            </p:cNvPr>
            <p:cNvCxnSpPr/>
            <p:nvPr/>
          </p:nvCxnSpPr>
          <p:spPr>
            <a:xfrm>
              <a:off x="1651967" y="5373217"/>
              <a:ext cx="0" cy="48180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826796A8-152A-2705-EFDC-C80662E2E2BA}"/>
                </a:ext>
              </a:extLst>
            </p:cNvPr>
            <p:cNvSpPr txBox="1"/>
            <p:nvPr/>
          </p:nvSpPr>
          <p:spPr>
            <a:xfrm>
              <a:off x="1658698" y="5345759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3</a:t>
              </a:r>
              <a:endParaRPr kumimoji="1" lang="ja-JP" altLang="en-US" dirty="0"/>
            </a:p>
          </p:txBody>
        </p:sp>
      </p:grpSp>
      <p:cxnSp>
        <p:nvCxnSpPr>
          <p:cNvPr id="40" name="カギ線コネクタ 8">
            <a:extLst>
              <a:ext uri="{FF2B5EF4-FFF2-40B4-BE49-F238E27FC236}">
                <a16:creationId xmlns:a16="http://schemas.microsoft.com/office/drawing/2014/main" id="{74758350-0D68-8E79-6774-56D94AA6F5BA}"/>
              </a:ext>
            </a:extLst>
          </p:cNvPr>
          <p:cNvCxnSpPr/>
          <p:nvPr/>
        </p:nvCxnSpPr>
        <p:spPr>
          <a:xfrm rot="5400000">
            <a:off x="6211561" y="3361905"/>
            <a:ext cx="1224140" cy="638556"/>
          </a:xfrm>
          <a:prstGeom prst="bentConnector3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38">
            <a:extLst>
              <a:ext uri="{FF2B5EF4-FFF2-40B4-BE49-F238E27FC236}">
                <a16:creationId xmlns:a16="http://schemas.microsoft.com/office/drawing/2014/main" id="{3590010B-EA67-7150-6931-0C1A0DC5933D}"/>
              </a:ext>
            </a:extLst>
          </p:cNvPr>
          <p:cNvGrpSpPr>
            <a:grpSpLocks/>
          </p:cNvGrpSpPr>
          <p:nvPr/>
        </p:nvGrpSpPr>
        <p:grpSpPr bwMode="auto">
          <a:xfrm>
            <a:off x="251520" y="3140968"/>
            <a:ext cx="1152128" cy="837194"/>
            <a:chOff x="2264" y="3057"/>
            <a:chExt cx="1037" cy="753"/>
          </a:xfrm>
        </p:grpSpPr>
        <p:grpSp>
          <p:nvGrpSpPr>
            <p:cNvPr id="42" name="Group 39">
              <a:extLst>
                <a:ext uri="{FF2B5EF4-FFF2-40B4-BE49-F238E27FC236}">
                  <a16:creationId xmlns:a16="http://schemas.microsoft.com/office/drawing/2014/main" id="{1F358A19-0AE2-43AC-2D3A-56417C6D7B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</p:grpSpPr>
          <p:sp>
            <p:nvSpPr>
              <p:cNvPr id="59" name="Rectangle 40">
                <a:extLst>
                  <a:ext uri="{FF2B5EF4-FFF2-40B4-BE49-F238E27FC236}">
                    <a16:creationId xmlns:a16="http://schemas.microsoft.com/office/drawing/2014/main" id="{C021947D-78EF-7632-D417-A5E8A42E8C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60" name="Rectangle 41">
                <a:extLst>
                  <a:ext uri="{FF2B5EF4-FFF2-40B4-BE49-F238E27FC236}">
                    <a16:creationId xmlns:a16="http://schemas.microsoft.com/office/drawing/2014/main" id="{BFB83373-87C6-563D-8A42-F6BC1BDDE8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61" name="Rectangle 42">
                <a:extLst>
                  <a:ext uri="{FF2B5EF4-FFF2-40B4-BE49-F238E27FC236}">
                    <a16:creationId xmlns:a16="http://schemas.microsoft.com/office/drawing/2014/main" id="{D2A3973A-C3EB-340C-D4D8-8C4E01623C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62" name="Rectangle 43">
                <a:extLst>
                  <a:ext uri="{FF2B5EF4-FFF2-40B4-BE49-F238E27FC236}">
                    <a16:creationId xmlns:a16="http://schemas.microsoft.com/office/drawing/2014/main" id="{61BE71F6-DF6A-CEAA-99AD-12DC718A72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63" name="Oval 44">
                <a:extLst>
                  <a:ext uri="{FF2B5EF4-FFF2-40B4-BE49-F238E27FC236}">
                    <a16:creationId xmlns:a16="http://schemas.microsoft.com/office/drawing/2014/main" id="{EF3A2591-A3B9-CDC1-C7E2-C51BF9E7E2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1744" name="Oval 45">
                <a:extLst>
                  <a:ext uri="{FF2B5EF4-FFF2-40B4-BE49-F238E27FC236}">
                    <a16:creationId xmlns:a16="http://schemas.microsoft.com/office/drawing/2014/main" id="{C8292692-7563-CA30-67DD-4F0E07FA87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1745" name="Oval 46">
                <a:extLst>
                  <a:ext uri="{FF2B5EF4-FFF2-40B4-BE49-F238E27FC236}">
                    <a16:creationId xmlns:a16="http://schemas.microsoft.com/office/drawing/2014/main" id="{4CF1F8E5-7478-C55C-9D30-006D9E847F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1748" name="Rectangle 47">
                <a:extLst>
                  <a:ext uri="{FF2B5EF4-FFF2-40B4-BE49-F238E27FC236}">
                    <a16:creationId xmlns:a16="http://schemas.microsoft.com/office/drawing/2014/main" id="{160AB09D-4F83-957C-E525-6B279C870C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3" name="Group 48">
              <a:extLst>
                <a:ext uri="{FF2B5EF4-FFF2-40B4-BE49-F238E27FC236}">
                  <a16:creationId xmlns:a16="http://schemas.microsoft.com/office/drawing/2014/main" id="{0E15DFF3-5929-8C1E-806C-07D2064379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</p:grpSpPr>
          <p:sp>
            <p:nvSpPr>
              <p:cNvPr id="56" name="AutoShape 49">
                <a:extLst>
                  <a:ext uri="{FF2B5EF4-FFF2-40B4-BE49-F238E27FC236}">
                    <a16:creationId xmlns:a16="http://schemas.microsoft.com/office/drawing/2014/main" id="{1AC05B9F-DE25-5EC2-2E5E-826A0205A9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7" name="AutoShape 50">
                <a:extLst>
                  <a:ext uri="{FF2B5EF4-FFF2-40B4-BE49-F238E27FC236}">
                    <a16:creationId xmlns:a16="http://schemas.microsoft.com/office/drawing/2014/main" id="{479B83D7-FC87-2339-2EC6-B967B4E69A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58" name="AutoShape 51">
                <a:extLst>
                  <a:ext uri="{FF2B5EF4-FFF2-40B4-BE49-F238E27FC236}">
                    <a16:creationId xmlns:a16="http://schemas.microsoft.com/office/drawing/2014/main" id="{FF067B98-58F5-BB1B-A2F5-9A1BB66212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4" name="Group 52">
              <a:extLst>
                <a:ext uri="{FF2B5EF4-FFF2-40B4-BE49-F238E27FC236}">
                  <a16:creationId xmlns:a16="http://schemas.microsoft.com/office/drawing/2014/main" id="{6085DFE3-7328-6A6B-F600-0241A26CDB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</p:grpSpPr>
          <p:sp>
            <p:nvSpPr>
              <p:cNvPr id="45" name="AutoShape 53">
                <a:extLst>
                  <a:ext uri="{FF2B5EF4-FFF2-40B4-BE49-F238E27FC236}">
                    <a16:creationId xmlns:a16="http://schemas.microsoft.com/office/drawing/2014/main" id="{8DC5A677-E101-16FB-F07C-292FAF1D41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6" name="Line 54">
                <a:extLst>
                  <a:ext uri="{FF2B5EF4-FFF2-40B4-BE49-F238E27FC236}">
                    <a16:creationId xmlns:a16="http://schemas.microsoft.com/office/drawing/2014/main" id="{AE7F6C26-A21C-8FFC-4AF4-0B7198D2EF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" name="Line 55">
                <a:extLst>
                  <a:ext uri="{FF2B5EF4-FFF2-40B4-BE49-F238E27FC236}">
                    <a16:creationId xmlns:a16="http://schemas.microsoft.com/office/drawing/2014/main" id="{B4AC4786-08AC-5C26-3F8B-01721D8288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" name="Line 56">
                <a:extLst>
                  <a:ext uri="{FF2B5EF4-FFF2-40B4-BE49-F238E27FC236}">
                    <a16:creationId xmlns:a16="http://schemas.microsoft.com/office/drawing/2014/main" id="{87DA7A18-51ED-E104-72FB-75E28EFAF0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" name="Line 57">
                <a:extLst>
                  <a:ext uri="{FF2B5EF4-FFF2-40B4-BE49-F238E27FC236}">
                    <a16:creationId xmlns:a16="http://schemas.microsoft.com/office/drawing/2014/main" id="{6BE90065-09CE-E3DE-3768-D47FBD31E7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0" name="Line 58">
                <a:extLst>
                  <a:ext uri="{FF2B5EF4-FFF2-40B4-BE49-F238E27FC236}">
                    <a16:creationId xmlns:a16="http://schemas.microsoft.com/office/drawing/2014/main" id="{190D8D75-DFBD-0A3F-BFE0-319679C56F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" name="Line 59">
                <a:extLst>
                  <a:ext uri="{FF2B5EF4-FFF2-40B4-BE49-F238E27FC236}">
                    <a16:creationId xmlns:a16="http://schemas.microsoft.com/office/drawing/2014/main" id="{DE464143-F0AF-CDEE-9EE4-377026AC55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" name="Line 60">
                <a:extLst>
                  <a:ext uri="{FF2B5EF4-FFF2-40B4-BE49-F238E27FC236}">
                    <a16:creationId xmlns:a16="http://schemas.microsoft.com/office/drawing/2014/main" id="{65A9A2C0-2C6E-20FF-B737-02F1D49B04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" name="Line 61">
                <a:extLst>
                  <a:ext uri="{FF2B5EF4-FFF2-40B4-BE49-F238E27FC236}">
                    <a16:creationId xmlns:a16="http://schemas.microsoft.com/office/drawing/2014/main" id="{3EC1357A-9E97-8821-DC52-196AADB312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" name="Line 62">
                <a:extLst>
                  <a:ext uri="{FF2B5EF4-FFF2-40B4-BE49-F238E27FC236}">
                    <a16:creationId xmlns:a16="http://schemas.microsoft.com/office/drawing/2014/main" id="{8F80CE81-6409-24C2-7558-FBBF32AE8D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" name="Line 63">
                <a:extLst>
                  <a:ext uri="{FF2B5EF4-FFF2-40B4-BE49-F238E27FC236}">
                    <a16:creationId xmlns:a16="http://schemas.microsoft.com/office/drawing/2014/main" id="{B46D97AB-E8BF-49E5-2D36-1536B880FF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31749" name="Group 224">
            <a:extLst>
              <a:ext uri="{FF2B5EF4-FFF2-40B4-BE49-F238E27FC236}">
                <a16:creationId xmlns:a16="http://schemas.microsoft.com/office/drawing/2014/main" id="{9594B159-ADEA-2E44-BCAE-E6C07836BE43}"/>
              </a:ext>
            </a:extLst>
          </p:cNvPr>
          <p:cNvGrpSpPr>
            <a:grpSpLocks/>
          </p:cNvGrpSpPr>
          <p:nvPr/>
        </p:nvGrpSpPr>
        <p:grpSpPr bwMode="auto">
          <a:xfrm>
            <a:off x="7956376" y="3068960"/>
            <a:ext cx="720080" cy="850214"/>
            <a:chOff x="882" y="2353"/>
            <a:chExt cx="492" cy="580"/>
          </a:xfrm>
          <a:solidFill>
            <a:srgbClr val="FFCCCC"/>
          </a:solidFill>
        </p:grpSpPr>
        <p:sp>
          <p:nvSpPr>
            <p:cNvPr id="31750" name="AutoShape 225">
              <a:extLst>
                <a:ext uri="{FF2B5EF4-FFF2-40B4-BE49-F238E27FC236}">
                  <a16:creationId xmlns:a16="http://schemas.microsoft.com/office/drawing/2014/main" id="{18BF0AAA-3176-EB4C-0B0E-FCB36CEF0B5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003" y="2611"/>
              <a:ext cx="245" cy="8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6 w 21600"/>
                <a:gd name="T13" fmla="*/ 4469 h 21600"/>
                <a:gd name="T14" fmla="*/ 17104 w 21600"/>
                <a:gd name="T15" fmla="*/ 1713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31751" name="Group 226">
              <a:extLst>
                <a:ext uri="{FF2B5EF4-FFF2-40B4-BE49-F238E27FC236}">
                  <a16:creationId xmlns:a16="http://schemas.microsoft.com/office/drawing/2014/main" id="{7877A74B-E6F5-37B7-DBB7-C8390DDF61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353"/>
              <a:ext cx="423" cy="300"/>
              <a:chOff x="698" y="2185"/>
              <a:chExt cx="508" cy="360"/>
            </a:xfrm>
            <a:grpFill/>
          </p:grpSpPr>
          <p:sp>
            <p:nvSpPr>
              <p:cNvPr id="31770" name="AutoShape 227">
                <a:extLst>
                  <a:ext uri="{FF2B5EF4-FFF2-40B4-BE49-F238E27FC236}">
                    <a16:creationId xmlns:a16="http://schemas.microsoft.com/office/drawing/2014/main" id="{2FDDC7EA-4D20-E1ED-55BF-1151A413EA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" y="2185"/>
                <a:ext cx="508" cy="36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31771" name="AutoShape 228">
                <a:extLst>
                  <a:ext uri="{FF2B5EF4-FFF2-40B4-BE49-F238E27FC236}">
                    <a16:creationId xmlns:a16="http://schemas.microsoft.com/office/drawing/2014/main" id="{7AC67205-C09E-F764-A720-60456212C9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" y="2213"/>
                <a:ext cx="460" cy="307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1752" name="Group 229">
              <a:extLst>
                <a:ext uri="{FF2B5EF4-FFF2-40B4-BE49-F238E27FC236}">
                  <a16:creationId xmlns:a16="http://schemas.microsoft.com/office/drawing/2014/main" id="{8CF13092-C2DE-94CF-25C6-EB8BF02231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82" y="2801"/>
              <a:ext cx="492" cy="132"/>
              <a:chOff x="1796" y="3412"/>
              <a:chExt cx="2186" cy="606"/>
            </a:xfrm>
            <a:grpFill/>
          </p:grpSpPr>
          <p:sp>
            <p:nvSpPr>
              <p:cNvPr id="31759" name="AutoShape 230">
                <a:extLst>
                  <a:ext uri="{FF2B5EF4-FFF2-40B4-BE49-F238E27FC236}">
                    <a16:creationId xmlns:a16="http://schemas.microsoft.com/office/drawing/2014/main" id="{3950B519-4273-13F3-EC5C-95CAC36DDD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1760" name="Line 231">
                <a:extLst>
                  <a:ext uri="{FF2B5EF4-FFF2-40B4-BE49-F238E27FC236}">
                    <a16:creationId xmlns:a16="http://schemas.microsoft.com/office/drawing/2014/main" id="{315BBA71-4734-FDC5-71FB-118E18CA0D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61" name="Line 232">
                <a:extLst>
                  <a:ext uri="{FF2B5EF4-FFF2-40B4-BE49-F238E27FC236}">
                    <a16:creationId xmlns:a16="http://schemas.microsoft.com/office/drawing/2014/main" id="{9BBF2634-B350-C477-A66C-AAEF617143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62" name="Line 233">
                <a:extLst>
                  <a:ext uri="{FF2B5EF4-FFF2-40B4-BE49-F238E27FC236}">
                    <a16:creationId xmlns:a16="http://schemas.microsoft.com/office/drawing/2014/main" id="{11F272C0-3C18-AD85-7E23-414F2E668A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63" name="Line 234">
                <a:extLst>
                  <a:ext uri="{FF2B5EF4-FFF2-40B4-BE49-F238E27FC236}">
                    <a16:creationId xmlns:a16="http://schemas.microsoft.com/office/drawing/2014/main" id="{47CBDCC6-0420-5C3A-C6DD-8CB9097E2C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64" name="Line 235">
                <a:extLst>
                  <a:ext uri="{FF2B5EF4-FFF2-40B4-BE49-F238E27FC236}">
                    <a16:creationId xmlns:a16="http://schemas.microsoft.com/office/drawing/2014/main" id="{92FAAA1D-A67E-59EA-8B50-5725BC7D15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65" name="Line 236">
                <a:extLst>
                  <a:ext uri="{FF2B5EF4-FFF2-40B4-BE49-F238E27FC236}">
                    <a16:creationId xmlns:a16="http://schemas.microsoft.com/office/drawing/2014/main" id="{F884572C-5192-06A2-C568-D14906807C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66" name="Line 237">
                <a:extLst>
                  <a:ext uri="{FF2B5EF4-FFF2-40B4-BE49-F238E27FC236}">
                    <a16:creationId xmlns:a16="http://schemas.microsoft.com/office/drawing/2014/main" id="{119F09E1-AACB-607A-4721-851495B3B7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67" name="Line 238">
                <a:extLst>
                  <a:ext uri="{FF2B5EF4-FFF2-40B4-BE49-F238E27FC236}">
                    <a16:creationId xmlns:a16="http://schemas.microsoft.com/office/drawing/2014/main" id="{E60E30A1-46FF-BFC5-CE0F-27F7C4971A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68" name="Line 239">
                <a:extLst>
                  <a:ext uri="{FF2B5EF4-FFF2-40B4-BE49-F238E27FC236}">
                    <a16:creationId xmlns:a16="http://schemas.microsoft.com/office/drawing/2014/main" id="{6DB26AC8-4E13-BEC4-51FD-842F316AAD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769" name="Line 240">
                <a:extLst>
                  <a:ext uri="{FF2B5EF4-FFF2-40B4-BE49-F238E27FC236}">
                    <a16:creationId xmlns:a16="http://schemas.microsoft.com/office/drawing/2014/main" id="{1ABE2B4C-58FB-DD27-A0C3-B7B314B4DA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31753" name="Rectangle 241">
              <a:extLst>
                <a:ext uri="{FF2B5EF4-FFF2-40B4-BE49-F238E27FC236}">
                  <a16:creationId xmlns:a16="http://schemas.microsoft.com/office/drawing/2014/main" id="{3443E233-915D-1995-54DB-9F182C8848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" y="2672"/>
              <a:ext cx="405" cy="108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1754" name="Rectangle 242">
              <a:extLst>
                <a:ext uri="{FF2B5EF4-FFF2-40B4-BE49-F238E27FC236}">
                  <a16:creationId xmlns:a16="http://schemas.microsoft.com/office/drawing/2014/main" id="{E7A7CCE4-DAEF-A17E-EFE2-E7072C67E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7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1755" name="Rectangle 243">
              <a:extLst>
                <a:ext uri="{FF2B5EF4-FFF2-40B4-BE49-F238E27FC236}">
                  <a16:creationId xmlns:a16="http://schemas.microsoft.com/office/drawing/2014/main" id="{D850BBDC-8F09-4AD1-8FC7-C3AB338039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694"/>
              <a:ext cx="122" cy="2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1756" name="Oval 244">
              <a:extLst>
                <a:ext uri="{FF2B5EF4-FFF2-40B4-BE49-F238E27FC236}">
                  <a16:creationId xmlns:a16="http://schemas.microsoft.com/office/drawing/2014/main" id="{DC6EDE9C-B347-12A5-A966-15280C898E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692"/>
              <a:ext cx="27" cy="27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1757" name="Oval 245">
              <a:extLst>
                <a:ext uri="{FF2B5EF4-FFF2-40B4-BE49-F238E27FC236}">
                  <a16:creationId xmlns:a16="http://schemas.microsoft.com/office/drawing/2014/main" id="{18D7D2D6-8CEB-8095-9FD8-0EEE7DDF9C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3" y="2732"/>
              <a:ext cx="20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  <p:sp>
          <p:nvSpPr>
            <p:cNvPr id="31758" name="Oval 246">
              <a:extLst>
                <a:ext uri="{FF2B5EF4-FFF2-40B4-BE49-F238E27FC236}">
                  <a16:creationId xmlns:a16="http://schemas.microsoft.com/office/drawing/2014/main" id="{F73CEAD2-487F-3800-7F98-85F023BE2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" y="2694"/>
              <a:ext cx="21" cy="20"/>
            </a:xfrm>
            <a:prstGeom prst="ellipse">
              <a:avLst/>
            </a:prstGeom>
            <a:grp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kumimoji="0" lang="ja-JP" altLang="ja-JP" sz="18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8529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576064"/>
          </a:xfrm>
        </p:spPr>
        <p:txBody>
          <a:bodyPr/>
          <a:lstStyle/>
          <a:p>
            <a:r>
              <a:rPr lang="en-US" altLang="ja-JP" sz="4000" b="1" dirty="0">
                <a:solidFill>
                  <a:schemeClr val="tx1"/>
                </a:solidFill>
              </a:rPr>
              <a:t>RTP</a:t>
            </a:r>
            <a:r>
              <a:rPr lang="ja-JP" altLang="en-US" sz="4000" b="1" dirty="0">
                <a:solidFill>
                  <a:schemeClr val="tx1"/>
                </a:solidFill>
              </a:rPr>
              <a:t>が必要な理由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980728"/>
            <a:ext cx="8280920" cy="5616624"/>
          </a:xfrm>
        </p:spPr>
        <p:txBody>
          <a:bodyPr/>
          <a:lstStyle/>
          <a:p>
            <a:r>
              <a:rPr kumimoji="1" lang="en-US" altLang="ja-JP" sz="2800" dirty="0"/>
              <a:t>TCP</a:t>
            </a:r>
            <a:r>
              <a:rPr kumimoji="1" lang="ja-JP" altLang="en-US" sz="2800" dirty="0"/>
              <a:t>が使えない理由</a:t>
            </a:r>
            <a:endParaRPr kumimoji="1" lang="en-US" altLang="ja-JP" sz="2800" dirty="0"/>
          </a:p>
          <a:p>
            <a:pPr marL="717550" indent="-452438">
              <a:buNone/>
            </a:pPr>
            <a:r>
              <a:rPr lang="ja-JP" altLang="en-US" sz="2400" dirty="0"/>
              <a:t>－　順序制御は可能　（シーケンス番号）</a:t>
            </a:r>
            <a:endParaRPr lang="en-US" altLang="ja-JP" sz="2400" dirty="0"/>
          </a:p>
          <a:p>
            <a:pPr marL="717550" indent="-452438">
              <a:buNone/>
            </a:pPr>
            <a:r>
              <a:rPr lang="ja-JP" altLang="en-US" sz="2400" dirty="0"/>
              <a:t>－　パケット損失を検出すると再送が行われるので，完全なデータ受信されるが，パケットの到着時間は予測出来ない</a:t>
            </a:r>
            <a:endParaRPr kumimoji="1" lang="en-US" altLang="ja-JP" sz="2400" dirty="0"/>
          </a:p>
          <a:p>
            <a:r>
              <a:rPr lang="en-US" altLang="ja-JP" sz="2800" dirty="0"/>
              <a:t>UDP</a:t>
            </a:r>
            <a:r>
              <a:rPr lang="ja-JP" altLang="en-US" sz="2800" dirty="0"/>
              <a:t>が使えない理由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400" dirty="0"/>
              <a:t>   －　順序制御とパケット損失の検出が出来ない</a:t>
            </a:r>
            <a:endParaRPr lang="en-US" altLang="ja-JP" sz="2400" dirty="0"/>
          </a:p>
          <a:p>
            <a:r>
              <a:rPr kumimoji="1" lang="ja-JP" altLang="en-US" sz="2800" dirty="0"/>
              <a:t>従って，新しい</a:t>
            </a:r>
            <a:r>
              <a:rPr lang="ja-JP" altLang="en-US" sz="2800" dirty="0"/>
              <a:t>プロトコル</a:t>
            </a:r>
            <a:r>
              <a:rPr lang="en-US" altLang="ja-JP" sz="2800" dirty="0"/>
              <a:t>RTP</a:t>
            </a:r>
            <a:r>
              <a:rPr lang="ja-JP" altLang="en-US" sz="2800" dirty="0"/>
              <a:t>（</a:t>
            </a:r>
            <a:r>
              <a:rPr lang="en-US" altLang="ja-JP" sz="2800" dirty="0"/>
              <a:t>Real-Time</a:t>
            </a:r>
            <a:r>
              <a:rPr lang="ja-JP" altLang="en-US" sz="2800" dirty="0"/>
              <a:t>　</a:t>
            </a:r>
            <a:r>
              <a:rPr lang="en-US" altLang="ja-JP" sz="2800" dirty="0"/>
              <a:t>Transport</a:t>
            </a:r>
            <a:r>
              <a:rPr lang="ja-JP" altLang="en-US" sz="2800" dirty="0"/>
              <a:t>　</a:t>
            </a:r>
            <a:r>
              <a:rPr lang="en-US" altLang="ja-JP" sz="2800" dirty="0"/>
              <a:t>Protocol)</a:t>
            </a:r>
            <a:r>
              <a:rPr lang="ja-JP" altLang="en-US" sz="2800" dirty="0"/>
              <a:t>を作る必要がある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  </a:t>
            </a:r>
            <a:r>
              <a:rPr lang="ja-JP" altLang="en-US" sz="2400" dirty="0">
                <a:latin typeface="+mn-ea"/>
              </a:rPr>
              <a:t>－　</a:t>
            </a:r>
            <a:r>
              <a:rPr lang="ja-JP" altLang="en-US" sz="2400" dirty="0"/>
              <a:t>パケット再生時間に関する</a:t>
            </a:r>
            <a:r>
              <a:rPr lang="ja-JP" altLang="en-US" sz="2400" dirty="0">
                <a:latin typeface="+mn-ea"/>
              </a:rPr>
              <a:t>情報を付加する</a:t>
            </a:r>
            <a:endParaRPr lang="en-US" altLang="ja-JP" sz="2400" dirty="0">
              <a:latin typeface="+mn-ea"/>
            </a:endParaRPr>
          </a:p>
          <a:p>
            <a:pPr marL="0" indent="0">
              <a:buNone/>
            </a:pPr>
            <a:r>
              <a:rPr lang="en-US" altLang="ja-JP" sz="2400" dirty="0">
                <a:latin typeface="+mn-ea"/>
              </a:rPr>
              <a:t>  </a:t>
            </a:r>
            <a:r>
              <a:rPr lang="ja-JP" altLang="en-US" sz="2400" dirty="0">
                <a:latin typeface="+mn-ea"/>
              </a:rPr>
              <a:t>－　</a:t>
            </a:r>
            <a:r>
              <a:rPr lang="ja-JP" altLang="en-US" sz="2400" dirty="0"/>
              <a:t>受信側では付加情報から時間関係を把握し，再生する</a:t>
            </a:r>
          </a:p>
          <a:p>
            <a:pPr marL="0" indent="0">
              <a:buNone/>
            </a:pPr>
            <a:endParaRPr lang="en-US" altLang="ja-JP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5453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15DA9C-C2F4-6452-72FB-E92363D97C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8AE96E-BFB8-1A16-75AF-6A0002D0B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576064"/>
          </a:xfrm>
        </p:spPr>
        <p:txBody>
          <a:bodyPr/>
          <a:lstStyle/>
          <a:p>
            <a:r>
              <a:rPr lang="en-US" altLang="ja-JP" sz="4000" dirty="0">
                <a:latin typeface="+mn-ea"/>
              </a:rPr>
              <a:t>RTP</a:t>
            </a:r>
            <a:r>
              <a:rPr lang="ja-JP" altLang="en-US" sz="4000" dirty="0">
                <a:latin typeface="+mn-ea"/>
              </a:rPr>
              <a:t>ヘッダのフォーマット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457CAA-B75D-A05E-31F4-D54004BE7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68760"/>
            <a:ext cx="8280920" cy="5112568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800" dirty="0"/>
              <a:t>IP</a:t>
            </a:r>
            <a:r>
              <a:rPr lang="ja-JP" altLang="en-US" sz="2800" dirty="0"/>
              <a:t>ヘッダ｜</a:t>
            </a:r>
            <a:r>
              <a:rPr lang="en-US" altLang="ja-JP" sz="2800" dirty="0"/>
              <a:t>UDP</a:t>
            </a:r>
            <a:r>
              <a:rPr lang="ja-JP" altLang="en-US" sz="2800" dirty="0"/>
              <a:t>ヘッダ｜</a:t>
            </a:r>
            <a:r>
              <a:rPr lang="en-US" altLang="ja-JP" sz="2800" dirty="0"/>
              <a:t>RTP</a:t>
            </a:r>
            <a:r>
              <a:rPr lang="ja-JP" altLang="en-US" sz="2800" dirty="0"/>
              <a:t>ヘッダ｜音声または映像</a:t>
            </a:r>
            <a:endParaRPr lang="en-US" altLang="ja-JP" sz="2800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 eaLnBrk="1" hangingPunct="1">
              <a:buNone/>
            </a:pPr>
            <a:r>
              <a:rPr lang="en-US" altLang="ja-JP" sz="2800" b="1" dirty="0"/>
              <a:t>V | P </a:t>
            </a:r>
            <a:r>
              <a:rPr lang="en-US" altLang="ja-JP" sz="2800" dirty="0"/>
              <a:t>| </a:t>
            </a:r>
            <a:r>
              <a:rPr lang="en-US" altLang="ja-JP" sz="2800" b="1" dirty="0"/>
              <a:t>X </a:t>
            </a:r>
            <a:r>
              <a:rPr lang="en-US" altLang="ja-JP" sz="2800" dirty="0"/>
              <a:t>| </a:t>
            </a:r>
            <a:r>
              <a:rPr lang="en-US" altLang="ja-JP" sz="2800" b="1" dirty="0"/>
              <a:t>CC |</a:t>
            </a:r>
            <a:r>
              <a:rPr lang="en-US" altLang="ja-JP" sz="2800" dirty="0"/>
              <a:t> </a:t>
            </a:r>
            <a:r>
              <a:rPr lang="en-US" altLang="ja-JP" sz="2800" b="1" dirty="0"/>
              <a:t>M |</a:t>
            </a:r>
            <a:r>
              <a:rPr lang="en-US" altLang="ja-JP" sz="2800" dirty="0"/>
              <a:t> </a:t>
            </a:r>
            <a:r>
              <a:rPr lang="en-US" altLang="ja-JP" sz="2800" b="1" dirty="0"/>
              <a:t>PT |</a:t>
            </a:r>
            <a:r>
              <a:rPr lang="en-US" altLang="ja-JP" sz="2800" dirty="0"/>
              <a:t> </a:t>
            </a:r>
            <a:r>
              <a:rPr lang="ja-JP" altLang="en-US" sz="2800" dirty="0"/>
              <a:t>シーケンス</a:t>
            </a:r>
            <a:r>
              <a:rPr lang="ja-JP" altLang="ja-JP" sz="2800" b="1" dirty="0"/>
              <a:t>番号</a:t>
            </a:r>
            <a:r>
              <a:rPr lang="ja-JP" altLang="en-US" sz="2800" b="1" dirty="0"/>
              <a:t> </a:t>
            </a:r>
            <a:endParaRPr lang="ja-JP" altLang="ja-JP" sz="2800" dirty="0"/>
          </a:p>
          <a:p>
            <a:pPr marL="0" indent="0" eaLnBrk="1" hangingPunct="1">
              <a:buNone/>
            </a:pPr>
            <a:r>
              <a:rPr lang="ja-JP" altLang="ja-JP" sz="2800" b="1" dirty="0"/>
              <a:t>タイムスタンプ</a:t>
            </a:r>
            <a:r>
              <a:rPr lang="en-US" altLang="ja-JP" sz="2800" b="1" dirty="0"/>
              <a:t>                     </a:t>
            </a:r>
            <a:endParaRPr lang="ja-JP" altLang="ja-JP" sz="2800" dirty="0"/>
          </a:p>
          <a:p>
            <a:pPr marL="0" indent="0" eaLnBrk="1" hangingPunct="1">
              <a:buNone/>
            </a:pPr>
            <a:r>
              <a:rPr lang="ja-JP" altLang="ja-JP" sz="2800" b="1" dirty="0"/>
              <a:t>同期送信元識別子（</a:t>
            </a:r>
            <a:r>
              <a:rPr lang="en-US" altLang="ja-JP" sz="2800" b="1" dirty="0"/>
              <a:t>SSRC</a:t>
            </a:r>
            <a:r>
              <a:rPr lang="ja-JP" altLang="ja-JP" sz="2800" b="1" dirty="0"/>
              <a:t>識別子）</a:t>
            </a:r>
            <a:endParaRPr lang="ja-JP" altLang="ja-JP" sz="2800" dirty="0"/>
          </a:p>
          <a:p>
            <a:pPr marL="0" indent="0" eaLnBrk="1" hangingPunct="1">
              <a:buNone/>
            </a:pPr>
            <a:r>
              <a:rPr lang="ja-JP" altLang="ja-JP" sz="2800" b="1" dirty="0"/>
              <a:t>寄与送信元識別子（</a:t>
            </a:r>
            <a:r>
              <a:rPr lang="en-US" altLang="ja-JP" sz="2800" b="1" dirty="0"/>
              <a:t>CSRC</a:t>
            </a:r>
            <a:r>
              <a:rPr lang="ja-JP" altLang="ja-JP" sz="2800" b="1" dirty="0"/>
              <a:t>識別子）</a:t>
            </a:r>
            <a:endParaRPr lang="ja-JP" altLang="ja-JP" sz="2800" dirty="0"/>
          </a:p>
          <a:p>
            <a:pPr marL="0" indent="0" eaLnBrk="1" hangingPunct="1">
              <a:buNone/>
            </a:pPr>
            <a:r>
              <a:rPr lang="ja-JP" altLang="ja-JP" sz="2800" b="1" dirty="0"/>
              <a:t>拡張ヘッダ</a:t>
            </a:r>
            <a:endParaRPr lang="ja-JP" altLang="ja-JP" sz="2800" dirty="0"/>
          </a:p>
          <a:p>
            <a:pPr marL="0" indent="0">
              <a:buNone/>
            </a:pPr>
            <a:r>
              <a:rPr lang="ja-JP" altLang="en-US" sz="2800" dirty="0"/>
              <a:t> 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シーケンス番号： </a:t>
            </a:r>
            <a:r>
              <a:rPr lang="ja-JP" altLang="en-US" sz="2400" b="1" dirty="0"/>
              <a:t>順序制御とパケット損失検出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ja-JP" sz="2400" b="1" dirty="0"/>
              <a:t>タイムスタンプ</a:t>
            </a:r>
            <a:r>
              <a:rPr lang="ja-JP" altLang="en-US" sz="2400" b="1" dirty="0"/>
              <a:t>： 再生タイミングを検出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BC72279-0368-3E98-89F0-8B05B0368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7462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7772400" cy="927100"/>
          </a:xfrm>
        </p:spPr>
        <p:txBody>
          <a:bodyPr/>
          <a:lstStyle/>
          <a:p>
            <a:pPr eaLnBrk="1" hangingPunct="1"/>
            <a:r>
              <a:rPr lang="en-US" altLang="ja-JP" sz="4000" dirty="0"/>
              <a:t>IP</a:t>
            </a:r>
            <a:r>
              <a:rPr lang="ja-JP" altLang="en-US" sz="4000" dirty="0"/>
              <a:t>電話の音声品質　　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424862" cy="4895850"/>
          </a:xfrm>
        </p:spPr>
        <p:txBody>
          <a:bodyPr/>
          <a:lstStyle/>
          <a:p>
            <a:pPr eaLnBrk="1" hangingPunct="1"/>
            <a:r>
              <a:rPr lang="ja-JP" altLang="en-US" b="1" dirty="0"/>
              <a:t>音声品質劣化の主な要因</a:t>
            </a:r>
          </a:p>
          <a:p>
            <a:pPr eaLnBrk="1" hangingPunct="1">
              <a:buFontTx/>
              <a:buNone/>
            </a:pPr>
            <a:endParaRPr lang="ja-JP" altLang="en-US" sz="2400" b="1" dirty="0"/>
          </a:p>
          <a:p>
            <a:pPr marL="1079500" indent="-889000" eaLnBrk="1" hangingPunct="1">
              <a:buFontTx/>
              <a:buNone/>
            </a:pPr>
            <a:r>
              <a:rPr lang="ja-JP" altLang="en-US" sz="2800" b="1" dirty="0"/>
              <a:t>－　</a:t>
            </a:r>
            <a:r>
              <a:rPr lang="ja-JP" altLang="en-US" sz="2800" b="1" dirty="0">
                <a:solidFill>
                  <a:srgbClr val="FF0000"/>
                </a:solidFill>
              </a:rPr>
              <a:t>遅延</a:t>
            </a:r>
            <a:r>
              <a:rPr lang="ja-JP" altLang="en-US" sz="2800" b="1" dirty="0"/>
              <a:t>：返事が遅くなる．</a:t>
            </a:r>
          </a:p>
          <a:p>
            <a:pPr marL="1079500" indent="-355600" eaLnBrk="1" hangingPunct="1">
              <a:buFontTx/>
              <a:buNone/>
            </a:pPr>
            <a:r>
              <a:rPr lang="ja-JP" altLang="en-US" sz="2800" b="1" dirty="0"/>
              <a:t>　圧縮遅延，パケット化遅延，伝送遅延，揺らぎ（ジッタ）吸収遅延など　</a:t>
            </a:r>
          </a:p>
          <a:p>
            <a:pPr marL="1079500" indent="-889000" eaLnBrk="1" hangingPunct="1">
              <a:buFontTx/>
              <a:buNone/>
            </a:pPr>
            <a:endParaRPr lang="ja-JP" altLang="en-US" sz="2800" b="1" dirty="0"/>
          </a:p>
          <a:p>
            <a:pPr marL="1079500" indent="-889000" eaLnBrk="1" hangingPunct="1">
              <a:buFontTx/>
              <a:buNone/>
            </a:pPr>
            <a:r>
              <a:rPr lang="ja-JP" altLang="en-US" sz="2800" b="1" dirty="0"/>
              <a:t>－　</a:t>
            </a:r>
            <a:r>
              <a:rPr lang="ja-JP" altLang="en-US" sz="2800" b="1" dirty="0">
                <a:solidFill>
                  <a:srgbClr val="FF0000"/>
                </a:solidFill>
              </a:rPr>
              <a:t>パケットロス（損失）</a:t>
            </a:r>
            <a:r>
              <a:rPr lang="ja-JP" altLang="en-US" sz="2800" b="1" dirty="0"/>
              <a:t>：音声が途切れる</a:t>
            </a:r>
            <a:endParaRPr lang="en-US" altLang="ja-JP" sz="2800" b="1" dirty="0"/>
          </a:p>
          <a:p>
            <a:pPr marL="1079500" indent="-889000" eaLnBrk="1" hangingPunct="1">
              <a:buFontTx/>
              <a:buNone/>
            </a:pPr>
            <a:endParaRPr lang="en-US" altLang="ja-JP" sz="2800" b="1" dirty="0"/>
          </a:p>
          <a:p>
            <a:pPr marL="1079500" indent="-889000" eaLnBrk="1" hangingPunct="1">
              <a:buFontTx/>
              <a:buNone/>
            </a:pPr>
            <a:r>
              <a:rPr lang="ja-JP" altLang="en-US" sz="2800" b="1" dirty="0"/>
              <a:t>－　</a:t>
            </a:r>
            <a:r>
              <a:rPr lang="ja-JP" altLang="en-US" sz="2800" b="1" dirty="0">
                <a:solidFill>
                  <a:srgbClr val="FF0000"/>
                </a:solidFill>
              </a:rPr>
              <a:t>揺らぎ（ジッタ：遅延のばらつき）</a:t>
            </a:r>
            <a:r>
              <a:rPr lang="ja-JP" altLang="en-US" sz="2800" b="1" dirty="0"/>
              <a:t>：音声のゆがみ，音とび</a:t>
            </a:r>
          </a:p>
        </p:txBody>
      </p:sp>
    </p:spTree>
    <p:extLst>
      <p:ext uri="{BB962C8B-B14F-4D97-AF65-F5344CB8AC3E}">
        <p14:creationId xmlns:p14="http://schemas.microsoft.com/office/powerpoint/2010/main" val="1501356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5E55F3-C3EA-ED49-66D2-4ACC9C0CC4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D9B4FD3-440D-8347-BB30-B28B511F2B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7772400" cy="927100"/>
          </a:xfrm>
        </p:spPr>
        <p:txBody>
          <a:bodyPr/>
          <a:lstStyle/>
          <a:p>
            <a:pPr eaLnBrk="1" hangingPunct="1"/>
            <a:r>
              <a:rPr lang="en-US" altLang="ja-JP" sz="4000" dirty="0"/>
              <a:t>ITU-T</a:t>
            </a:r>
            <a:r>
              <a:rPr lang="ja-JP" altLang="en-US" sz="4000" dirty="0"/>
              <a:t>の遅延に関する規定（</a:t>
            </a:r>
            <a:r>
              <a:rPr lang="en-US" altLang="ja-JP" sz="4000" dirty="0"/>
              <a:t>G.114</a:t>
            </a:r>
            <a:r>
              <a:rPr lang="ja-JP" altLang="en-US" sz="4000" dirty="0"/>
              <a:t>） 　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3CC0022-AF87-EA40-60C7-1EA76AA994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1" y="1340768"/>
            <a:ext cx="8892480" cy="4895850"/>
          </a:xfrm>
        </p:spPr>
        <p:txBody>
          <a:bodyPr/>
          <a:lstStyle/>
          <a:p>
            <a:pPr eaLnBrk="1" hangingPunct="1"/>
            <a:endParaRPr lang="ja-JP" altLang="ja-JP" dirty="0"/>
          </a:p>
          <a:p>
            <a:pPr eaLnBrk="1" hangingPunct="1"/>
            <a:r>
              <a:rPr lang="ja-JP" altLang="ja-JP" b="1" dirty="0"/>
              <a:t>遅延</a:t>
            </a:r>
            <a:r>
              <a:rPr lang="en-US" altLang="ja-JP" b="1" dirty="0"/>
              <a:t>(</a:t>
            </a:r>
            <a:r>
              <a:rPr lang="ja-JP" altLang="ja-JP" b="1" dirty="0"/>
              <a:t>片方向</a:t>
            </a:r>
            <a:r>
              <a:rPr lang="en-US" altLang="ja-JP" b="1" dirty="0"/>
              <a:t>) </a:t>
            </a:r>
            <a:r>
              <a:rPr lang="ja-JP" altLang="en-US" dirty="0"/>
              <a:t>： </a:t>
            </a:r>
            <a:r>
              <a:rPr lang="ja-JP" altLang="ja-JP" b="1" dirty="0"/>
              <a:t>規定</a:t>
            </a:r>
            <a:endParaRPr lang="ja-JP" altLang="ja-JP" dirty="0"/>
          </a:p>
          <a:p>
            <a:pPr eaLnBrk="1" hangingPunct="1"/>
            <a:r>
              <a:rPr lang="en-US" altLang="ja-JP" b="1" dirty="0"/>
              <a:t>0</a:t>
            </a:r>
            <a:r>
              <a:rPr lang="ja-JP" altLang="ja-JP" b="1" dirty="0"/>
              <a:t>から</a:t>
            </a:r>
            <a:r>
              <a:rPr lang="en-US" altLang="ja-JP" b="1" dirty="0"/>
              <a:t>150ms</a:t>
            </a:r>
            <a:r>
              <a:rPr lang="en-US" altLang="ja-JP" dirty="0"/>
              <a:t> : </a:t>
            </a:r>
            <a:r>
              <a:rPr lang="ja-JP" altLang="ja-JP" b="1" dirty="0"/>
              <a:t>大部分のユーザで受け入れ可能</a:t>
            </a:r>
            <a:endParaRPr lang="ja-JP" altLang="ja-JP" dirty="0"/>
          </a:p>
          <a:p>
            <a:pPr eaLnBrk="1" hangingPunct="1"/>
            <a:r>
              <a:rPr lang="en-US" altLang="ja-JP" b="1" dirty="0"/>
              <a:t>150</a:t>
            </a:r>
            <a:r>
              <a:rPr lang="ja-JP" altLang="ja-JP" b="1" dirty="0"/>
              <a:t>から</a:t>
            </a:r>
            <a:r>
              <a:rPr lang="en-US" altLang="ja-JP" b="1" dirty="0"/>
              <a:t>400ms</a:t>
            </a:r>
            <a:r>
              <a:rPr lang="en-US" altLang="ja-JP" dirty="0"/>
              <a:t>: </a:t>
            </a:r>
            <a:r>
              <a:rPr lang="ja-JP" altLang="ja-JP" b="1" dirty="0"/>
              <a:t>ネッとワークの管理者が，品質に対する遅延の影響を把握している場合に限って，受け入れ可能</a:t>
            </a:r>
            <a:endParaRPr lang="ja-JP" altLang="ja-JP" dirty="0"/>
          </a:p>
          <a:p>
            <a:pPr eaLnBrk="1" hangingPunct="1"/>
            <a:r>
              <a:rPr lang="en-US" altLang="ja-JP" b="1" dirty="0"/>
              <a:t>400ms</a:t>
            </a:r>
            <a:r>
              <a:rPr lang="ja-JP" altLang="ja-JP" b="1" dirty="0"/>
              <a:t>以上</a:t>
            </a:r>
            <a:r>
              <a:rPr lang="en-US" altLang="ja-JP" dirty="0"/>
              <a:t>: </a:t>
            </a:r>
            <a:r>
              <a:rPr lang="ja-JP" altLang="ja-JP" b="1" dirty="0"/>
              <a:t>例外を除き，受け入れは不可能</a:t>
            </a:r>
            <a:endParaRPr lang="ja-JP" altLang="ja-JP" dirty="0"/>
          </a:p>
          <a:p>
            <a:pPr eaLnBrk="1" hangingPunct="1"/>
            <a:endParaRPr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67773705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8185</TotalTime>
  <Words>1611</Words>
  <Application>Microsoft Office PowerPoint</Application>
  <PresentationFormat>画面に合わせる (4:3)</PresentationFormat>
  <Paragraphs>236</Paragraphs>
  <Slides>21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6" baseType="lpstr">
      <vt:lpstr>ＭＳ Ｐゴシック</vt:lpstr>
      <vt:lpstr>Arial</vt:lpstr>
      <vt:lpstr>Calibri</vt:lpstr>
      <vt:lpstr>Times New Roman</vt:lpstr>
      <vt:lpstr>標準デザイン</vt:lpstr>
      <vt:lpstr>情報通信システム論b</vt:lpstr>
      <vt:lpstr>リアルタイムアプリケーション</vt:lpstr>
      <vt:lpstr>ＩＰ電話ｼｽﾃﾑの基本構成　　</vt:lpstr>
      <vt:lpstr>リアルタイム通信の特徴と実現方式</vt:lpstr>
      <vt:lpstr>到着パケットの処理方式</vt:lpstr>
      <vt:lpstr>RTPが必要な理由</vt:lpstr>
      <vt:lpstr>RTPヘッダのフォーマット</vt:lpstr>
      <vt:lpstr>IP電話の音声品質　　</vt:lpstr>
      <vt:lpstr>ITU-Tの遅延に関する規定（G.114） 　</vt:lpstr>
      <vt:lpstr>ＩＰ電話ｼｽﾃﾑの基本構成　　</vt:lpstr>
      <vt:lpstr>SIPとは　　　</vt:lpstr>
      <vt:lpstr>RTPとRTP</vt:lpstr>
      <vt:lpstr>SIPを用いたIP電話の基本シーケンス　　</vt:lpstr>
      <vt:lpstr>SIPを用いた汎用的呼制御</vt:lpstr>
      <vt:lpstr>SIPの特徴（サーバクライアントモデル）　　</vt:lpstr>
      <vt:lpstr>SIPメッセージ　</vt:lpstr>
      <vt:lpstr>主なSIPメソッド　　</vt:lpstr>
      <vt:lpstr> ＩＮＶＩＴＥリクエストメッセージの例</vt:lpstr>
      <vt:lpstr>HTTPのリクエストメッセージ例</vt:lpstr>
      <vt:lpstr>レスポンスの種類と内容 －ステータースコードの種類と役割－　</vt:lpstr>
      <vt:lpstr>180 Ringing レスポンスメッセージの例</vt:lpstr>
    </vt:vector>
  </TitlesOfParts>
  <Company>kim-family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情報通信システム論Ⅱ</dc:title>
  <dc:creator>kim-family</dc:creator>
  <cp:lastModifiedBy>井関　文一</cp:lastModifiedBy>
  <cp:revision>160</cp:revision>
  <cp:lastPrinted>2018-12-05T07:07:53Z</cp:lastPrinted>
  <dcterms:created xsi:type="dcterms:W3CDTF">2005-10-22T12:37:32Z</dcterms:created>
  <dcterms:modified xsi:type="dcterms:W3CDTF">2024-11-06T07:53:21Z</dcterms:modified>
</cp:coreProperties>
</file>