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17" r:id="rId2"/>
    <p:sldId id="349" r:id="rId3"/>
    <p:sldId id="425" r:id="rId4"/>
    <p:sldId id="426" r:id="rId5"/>
    <p:sldId id="417" r:id="rId6"/>
    <p:sldId id="418" r:id="rId7"/>
    <p:sldId id="421" r:id="rId8"/>
    <p:sldId id="422" r:id="rId9"/>
    <p:sldId id="369" r:id="rId10"/>
    <p:sldId id="368" r:id="rId11"/>
    <p:sldId id="427" r:id="rId12"/>
    <p:sldId id="334" r:id="rId13"/>
    <p:sldId id="423" r:id="rId14"/>
    <p:sldId id="335" r:id="rId15"/>
    <p:sldId id="336" r:id="rId16"/>
    <p:sldId id="338" r:id="rId17"/>
    <p:sldId id="339" r:id="rId18"/>
    <p:sldId id="428" r:id="rId19"/>
    <p:sldId id="419" r:id="rId20"/>
    <p:sldId id="420" r:id="rId21"/>
    <p:sldId id="370" r:id="rId22"/>
    <p:sldId id="371" r:id="rId23"/>
    <p:sldId id="429" r:id="rId24"/>
    <p:sldId id="408" r:id="rId25"/>
    <p:sldId id="430" r:id="rId26"/>
    <p:sldId id="431" r:id="rId27"/>
    <p:sldId id="340" r:id="rId28"/>
  </p:sldIdLst>
  <p:sldSz cx="9144000" cy="6858000" type="screen4x3"/>
  <p:notesSz cx="6888163" cy="100218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90" autoAdjust="0"/>
    <p:restoredTop sz="95559" autoAdjust="0"/>
  </p:normalViewPr>
  <p:slideViewPr>
    <p:cSldViewPr>
      <p:cViewPr>
        <p:scale>
          <a:sx n="66" d="100"/>
          <a:sy n="66" d="100"/>
        </p:scale>
        <p:origin x="1686" y="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4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pPr>
              <a:defRPr/>
            </a:pPr>
            <a:fld id="{108776D1-AE86-4283-97D6-696D66DC6A91}" type="datetimeFigureOut">
              <a:rPr lang="ja-JP" altLang="en-US"/>
              <a:pPr>
                <a:defRPr/>
              </a:pPr>
              <a:t>2024/11/6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173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817" y="4760397"/>
            <a:ext cx="5510530" cy="4509850"/>
          </a:xfrm>
          <a:prstGeom prst="rect">
            <a:avLst/>
          </a:prstGeom>
        </p:spPr>
        <p:txBody>
          <a:bodyPr vert="horz" lIns="96625" tIns="48312" rIns="96625" bIns="4831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698" y="9519054"/>
            <a:ext cx="2984871" cy="501094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pPr>
              <a:defRPr/>
            </a:pPr>
            <a:fld id="{34E48AD2-5326-4131-83D7-77FB5BA100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2929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409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A91E43-AE7C-4E05-9A2D-8E93E3611D1F}" type="slidenum">
              <a:rPr lang="ja-JP" altLang="en-US" smtClean="0">
                <a:ea typeface="ＭＳ Ｐゴシック" charset="-128"/>
              </a:rPr>
              <a:pPr/>
              <a:t>1</a:t>
            </a:fld>
            <a:endParaRPr lang="ja-JP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70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D232B-A424-F324-3E7E-A35C4E53E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>
            <a:extLst>
              <a:ext uri="{FF2B5EF4-FFF2-40B4-BE49-F238E27FC236}">
                <a16:creationId xmlns:a16="http://schemas.microsoft.com/office/drawing/2014/main" id="{C3F116E5-7259-02A4-D61D-093F8D9802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>
            <a:extLst>
              <a:ext uri="{FF2B5EF4-FFF2-40B4-BE49-F238E27FC236}">
                <a16:creationId xmlns:a16="http://schemas.microsoft.com/office/drawing/2014/main" id="{B091F874-4E4B-EFCE-CB3B-D0EA0BFB7E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>
            <a:extLst>
              <a:ext uri="{FF2B5EF4-FFF2-40B4-BE49-F238E27FC236}">
                <a16:creationId xmlns:a16="http://schemas.microsoft.com/office/drawing/2014/main" id="{A04C5EDF-7F52-C1F3-FEE0-639F35738C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5056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097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E48AD2-5326-4131-83D7-77FB5BA10012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85951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73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F37953-38F3-47F4-BC66-7A7933A884EF}" type="slidenum">
              <a:rPr lang="ja-JP" altLang="en-US" smtClean="0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4069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83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DC6101-91CA-4FFC-8500-4BDC1E72735F}" type="slidenum">
              <a:rPr lang="ja-JP" altLang="en-US" smtClean="0"/>
              <a:pPr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5845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593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067E4F-379A-4566-AF9D-76F55F388DCC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20969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04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5A3985-E5B3-44EE-8E75-EF8C78D5F612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9995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2CA59-C854-EAAD-9591-C4649D6FC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スライド イメージ プレースホルダ 1">
            <a:extLst>
              <a:ext uri="{FF2B5EF4-FFF2-40B4-BE49-F238E27FC236}">
                <a16:creationId xmlns:a16="http://schemas.microsoft.com/office/drawing/2014/main" id="{3B998159-7F4C-68DF-B214-978C2F591C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ノート プレースホルダ 2">
            <a:extLst>
              <a:ext uri="{FF2B5EF4-FFF2-40B4-BE49-F238E27FC236}">
                <a16:creationId xmlns:a16="http://schemas.microsoft.com/office/drawing/2014/main" id="{480F5A06-85B2-37E5-1471-F4A98CEB4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0420" name="スライド番号プレースホルダ 3">
            <a:extLst>
              <a:ext uri="{FF2B5EF4-FFF2-40B4-BE49-F238E27FC236}">
                <a16:creationId xmlns:a16="http://schemas.microsoft.com/office/drawing/2014/main" id="{CC179E4B-46CA-8703-7EFD-E9466AD491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35A3985-E5B3-44EE-8E75-EF8C78D5F612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79406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655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E661FD-3985-4857-A4EC-65B1A9C39720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462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8E71-9A55-429A-B317-2616D60D6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5E6CA-578D-4112-85DF-99CA4D5E1B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D5520-87A6-4A5B-AB41-539FF8573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5FAC2-CADD-4416-B795-E00A53EA2AA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8206F87-7BCF-44BC-BA29-083C8FC907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001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25BDB-389E-4BAF-AADA-66B6180239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59437-F803-4AEB-AEFF-57010FFF7ED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91F07-6A1A-4187-8520-8713F8B6D9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464FF-3B3D-4F09-BB29-7054D60573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0C1C-774F-4613-8824-2234E0B51C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00134-03DC-4156-91C6-3EF95C0BE61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40834-29C1-489F-87EB-3A960CD70A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9E1C-C90E-4E5B-96D9-877BE44426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 altLang="ja-JP"/>
              <a:t>2012/2/2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0C229B-9172-4530-84B7-2027528679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4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70025"/>
          </a:xfrm>
        </p:spPr>
        <p:txBody>
          <a:bodyPr/>
          <a:lstStyle/>
          <a:p>
            <a:pPr eaLnBrk="1" hangingPunct="1"/>
            <a:r>
              <a:rPr lang="ja-JP" altLang="en-US" dirty="0"/>
              <a:t>情報通信システム論</a:t>
            </a:r>
            <a:r>
              <a:rPr lang="en-US" altLang="ja-JP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86342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kumimoji="1" lang="ja-JP" altLang="en-US" dirty="0"/>
              <a:t>データ量の例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328592"/>
          </a:xfrm>
        </p:spPr>
        <p:txBody>
          <a:bodyPr/>
          <a:lstStyle/>
          <a:p>
            <a:r>
              <a:rPr kumimoji="1" lang="ja-JP" altLang="en-US" dirty="0"/>
              <a:t>電話音声</a:t>
            </a:r>
            <a:r>
              <a:rPr kumimoji="1" lang="en-US" altLang="ja-JP" dirty="0"/>
              <a:t>: 8b*8000Hz = 64Kbps</a:t>
            </a:r>
          </a:p>
          <a:p>
            <a:r>
              <a:rPr lang="ja-JP" altLang="en-US" dirty="0"/>
              <a:t>静止画：</a:t>
            </a:r>
            <a:r>
              <a:rPr lang="en-US" altLang="ja-JP" dirty="0"/>
              <a:t>24b(RGB)*1000</a:t>
            </a:r>
            <a:r>
              <a:rPr lang="ja-JP" altLang="en-US" dirty="0"/>
              <a:t>ﾋﾟｸｾﾙ</a:t>
            </a:r>
            <a:r>
              <a:rPr lang="en-US" altLang="ja-JP" dirty="0"/>
              <a:t>*1000</a:t>
            </a:r>
            <a:r>
              <a:rPr lang="ja-JP" altLang="en-US" dirty="0"/>
              <a:t>ﾋﾟｸｾﾙ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lang="en-US" altLang="ja-JP" dirty="0"/>
              <a:t>  = 24Mbps </a:t>
            </a:r>
            <a:endParaRPr kumimoji="1" lang="en-US" altLang="ja-JP" dirty="0"/>
          </a:p>
          <a:p>
            <a:r>
              <a:rPr lang="en-US" altLang="ja-JP" dirty="0"/>
              <a:t>TV: 24b*720</a:t>
            </a:r>
            <a:r>
              <a:rPr lang="ja-JP" altLang="en-US" dirty="0"/>
              <a:t>ﾋﾟｸｾﾙ</a:t>
            </a:r>
            <a:r>
              <a:rPr lang="en-US" altLang="ja-JP" dirty="0"/>
              <a:t>*480</a:t>
            </a:r>
            <a:r>
              <a:rPr lang="ja-JP" altLang="en-US" dirty="0"/>
              <a:t>ﾗｲﾝ</a:t>
            </a:r>
            <a:r>
              <a:rPr lang="en-US" altLang="ja-JP" dirty="0"/>
              <a:t>*29.97</a:t>
            </a:r>
            <a:r>
              <a:rPr lang="ja-JP" altLang="en-US" dirty="0">
                <a:latin typeface="+mn-ea"/>
              </a:rPr>
              <a:t>ﾌﾚｰﾑ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         </a:t>
            </a:r>
            <a:r>
              <a:rPr lang="ja-JP" altLang="en-US" dirty="0"/>
              <a:t>　</a:t>
            </a:r>
            <a:r>
              <a:rPr lang="en-US" altLang="ja-JP" dirty="0"/>
              <a:t> =  </a:t>
            </a:r>
            <a:r>
              <a:rPr lang="ja-JP" altLang="en-US" dirty="0"/>
              <a:t>約</a:t>
            </a:r>
            <a:r>
              <a:rPr lang="en-US" altLang="ja-JP" dirty="0"/>
              <a:t>250Mbps</a:t>
            </a:r>
          </a:p>
          <a:p>
            <a:r>
              <a:rPr kumimoji="1" lang="en-US" altLang="ja-JP" dirty="0"/>
              <a:t>HDTV:24b*1920</a:t>
            </a:r>
            <a:r>
              <a:rPr kumimoji="1" lang="ja-JP" altLang="en-US" dirty="0"/>
              <a:t>ﾋﾟｸｾﾙ</a:t>
            </a:r>
            <a:r>
              <a:rPr kumimoji="1" lang="en-US" altLang="ja-JP" dirty="0"/>
              <a:t>*1080</a:t>
            </a:r>
            <a:r>
              <a:rPr kumimoji="1" lang="ja-JP" altLang="en-US" dirty="0"/>
              <a:t>ﾗｲﾝ</a:t>
            </a:r>
            <a:r>
              <a:rPr kumimoji="1" lang="en-US" altLang="ja-JP" dirty="0"/>
              <a:t>*29.97</a:t>
            </a:r>
            <a:r>
              <a:rPr lang="ja-JP" altLang="en-US" dirty="0">
                <a:latin typeface="+mn-ea"/>
              </a:rPr>
              <a:t>ﾌﾚｰﾑ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　　　　</a:t>
            </a:r>
            <a:r>
              <a:rPr kumimoji="1" lang="en-US" altLang="ja-JP" dirty="0"/>
              <a:t>= </a:t>
            </a:r>
            <a:r>
              <a:rPr kumimoji="1" lang="ja-JP" altLang="en-US" dirty="0"/>
              <a:t>約</a:t>
            </a:r>
            <a:r>
              <a:rPr kumimoji="1" lang="en-US" altLang="ja-JP" dirty="0"/>
              <a:t>1.5Gbps (2K)</a:t>
            </a:r>
            <a:endParaRPr lang="en-US" altLang="ja-JP" dirty="0"/>
          </a:p>
          <a:p>
            <a:r>
              <a:rPr kumimoji="1" lang="ja-JP" altLang="en-US" dirty="0"/>
              <a:t>４</a:t>
            </a:r>
            <a:r>
              <a:rPr kumimoji="1" lang="en-US" altLang="ja-JP" dirty="0"/>
              <a:t>K</a:t>
            </a:r>
            <a:r>
              <a:rPr kumimoji="1" lang="ja-JP" altLang="en-US" dirty="0"/>
              <a:t>： </a:t>
            </a:r>
            <a:r>
              <a:rPr kumimoji="1" lang="en-US" altLang="ja-JP" dirty="0"/>
              <a:t>3840*2160     </a:t>
            </a:r>
            <a:r>
              <a:rPr kumimoji="1" lang="en-US" altLang="ja-JP" sz="2400" dirty="0"/>
              <a:t>2K</a:t>
            </a:r>
            <a:r>
              <a:rPr kumimoji="1" lang="ja-JP" altLang="en-US" sz="2400" dirty="0"/>
              <a:t>の</a:t>
            </a:r>
            <a:r>
              <a:rPr kumimoji="1" lang="en-US" altLang="ja-JP" sz="2400" dirty="0"/>
              <a:t>4</a:t>
            </a:r>
            <a:r>
              <a:rPr kumimoji="1" lang="ja-JP" altLang="en-US" sz="2400" dirty="0"/>
              <a:t>倍</a:t>
            </a:r>
            <a:endParaRPr kumimoji="1" lang="en-US" altLang="ja-JP" sz="2400" dirty="0"/>
          </a:p>
          <a:p>
            <a:r>
              <a:rPr lang="ja-JP" altLang="en-US" dirty="0"/>
              <a:t>８</a:t>
            </a:r>
            <a:r>
              <a:rPr lang="en-US" altLang="ja-JP" dirty="0"/>
              <a:t>K</a:t>
            </a:r>
            <a:r>
              <a:rPr lang="ja-JP" altLang="en-US" dirty="0"/>
              <a:t>： </a:t>
            </a:r>
            <a:r>
              <a:rPr lang="en-US" altLang="ja-JP" dirty="0"/>
              <a:t>7680x4320     </a:t>
            </a:r>
            <a:r>
              <a:rPr lang="en-US" altLang="ja-JP" sz="2400" dirty="0"/>
              <a:t>2K</a:t>
            </a:r>
            <a:r>
              <a:rPr lang="ja-JP" altLang="en-US" sz="2400" dirty="0"/>
              <a:t>の</a:t>
            </a:r>
            <a:r>
              <a:rPr lang="en-US" altLang="ja-JP" sz="2400" dirty="0"/>
              <a:t>16</a:t>
            </a:r>
            <a:r>
              <a:rPr lang="ja-JP" altLang="en-US" sz="2400" dirty="0"/>
              <a:t>倍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dirty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654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0152D-D271-6D89-F322-63C5EC0FFF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815593-96C4-CD32-E86C-46BE2D2E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936104"/>
          </a:xfrm>
        </p:spPr>
        <p:txBody>
          <a:bodyPr/>
          <a:lstStyle/>
          <a:p>
            <a:r>
              <a:rPr lang="ja-JP" altLang="en-US" dirty="0"/>
              <a:t>静止画と動画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087936-726B-EFF4-CB22-8578D742C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32859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静止画：各ピクセルを光の</a:t>
            </a:r>
            <a:r>
              <a:rPr lang="en-US" altLang="ja-JP" dirty="0"/>
              <a:t>3</a:t>
            </a:r>
            <a:r>
              <a:rPr lang="ja-JP" altLang="en-US" dirty="0"/>
              <a:t>原色</a:t>
            </a:r>
            <a:r>
              <a:rPr lang="en-US" altLang="ja-JP" dirty="0"/>
              <a:t>(RGB)</a:t>
            </a:r>
            <a:r>
              <a:rPr lang="ja-JP" altLang="en-US" dirty="0"/>
              <a:t>で表示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動画を構成する静止画をフレームと言う</a:t>
            </a:r>
          </a:p>
          <a:p>
            <a:endParaRPr lang="ja-JP" altLang="en-US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2">
            <a:extLst>
              <a:ext uri="{FF2B5EF4-FFF2-40B4-BE49-F238E27FC236}">
                <a16:creationId xmlns:a16="http://schemas.microsoft.com/office/drawing/2014/main" id="{93B265A8-02A0-5732-2003-DD6C10BF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6F4B0C1C-774F-4613-8824-2234E0B51CEF}" type="slidenum">
              <a:rPr lang="en-US" altLang="ja-JP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577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0181"/>
            <a:ext cx="7772400" cy="792386"/>
          </a:xfrm>
        </p:spPr>
        <p:txBody>
          <a:bodyPr/>
          <a:lstStyle/>
          <a:p>
            <a:pPr eaLnBrk="1" hangingPunct="1"/>
            <a:r>
              <a:rPr lang="ja-JP" altLang="en-US" dirty="0"/>
              <a:t>圧縮技術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lang="ja-JP" alt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52736"/>
            <a:ext cx="8458200" cy="53278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圧縮の限界：情報の冗長性を取る</a:t>
            </a:r>
            <a:r>
              <a:rPr lang="ja-JP" altLang="en-US" sz="2800" b="1" dirty="0"/>
              <a:t>限界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情報の冗長性を取る基本的な技術例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  ①ハフマン符号：発生確率に応じた長さの符号を割当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　</a:t>
            </a:r>
            <a:r>
              <a:rPr lang="ja-JP" altLang="en-US" sz="2800" dirty="0"/>
              <a:t>②ラン・レングス符号：同じ値が続く長さに着目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  ③差分に着目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0   0   0   0   0   0   1   1   1   1   2   2   3   2   2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00  00  00  00  00  00  01  01  01  01  10  10  11  10  10  &lt;30bit&gt;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00 -&gt; 0, 01 -&gt; 10, 10 -&gt; 110, 3 -&gt; 111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   0   0   0   0   0   10  10  10  10  110 110 111 110 110 &lt;29bit&gt;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(0,6)  (1,4)  (2,2)  (3,1)  (2,2)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00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01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100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11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001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10</a:t>
            </a:r>
            <a:r>
              <a:rPr lang="en-US" altLang="ja-JP" sz="16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010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                       &lt;25bit&gt;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  0   +0  +0  +0  +0  +0  +1  +0  +0  +0  +1  +0  +1  -1  +0</a:t>
            </a: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 </a:t>
            </a:r>
            <a:r>
              <a:rPr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00   0   0   0   0   0  10   0   0   0  10   0  10   11  0  &lt;20bit&gt; </a:t>
            </a:r>
          </a:p>
        </p:txBody>
      </p:sp>
    </p:spTree>
    <p:extLst>
      <p:ext uri="{BB962C8B-B14F-4D97-AF65-F5344CB8AC3E}">
        <p14:creationId xmlns:p14="http://schemas.microsoft.com/office/powerpoint/2010/main" val="8767270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ja-JP" altLang="en-US" dirty="0"/>
              <a:t>情報理論 </a:t>
            </a:r>
            <a:r>
              <a:rPr lang="en-US" altLang="ja-JP" dirty="0"/>
              <a:t>/</a:t>
            </a:r>
            <a:r>
              <a:rPr kumimoji="1" lang="ja-JP" altLang="en-US" dirty="0"/>
              <a:t>エントロピー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124744"/>
            <a:ext cx="7846640" cy="2664296"/>
          </a:xfrm>
        </p:spPr>
        <p:txBody>
          <a:bodyPr/>
          <a:lstStyle/>
          <a:p>
            <a:r>
              <a:rPr lang="ja-JP" altLang="en-US" sz="2400" dirty="0"/>
              <a:t>「自己情報量」を定義</a:t>
            </a:r>
            <a:br>
              <a:rPr lang="en-US" altLang="ja-JP" sz="2400" dirty="0"/>
            </a:br>
            <a:r>
              <a:rPr lang="ja-JP" altLang="en-US" sz="2400" dirty="0"/>
              <a:t>情報量 ∝ 情報の珍しさ（希少性）</a:t>
            </a:r>
            <a:br>
              <a:rPr lang="en-US" altLang="ja-JP" sz="2400" dirty="0"/>
            </a:b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例えば，事象</a:t>
            </a:r>
            <a:r>
              <a:rPr lang="en-US" altLang="ja-JP" sz="2400" dirty="0"/>
              <a:t>X</a:t>
            </a:r>
            <a:r>
              <a:rPr lang="ja-JP" altLang="en-US" sz="2400" dirty="0"/>
              <a:t>が起こる確率を</a:t>
            </a:r>
            <a:r>
              <a:rPr lang="en-US" altLang="ja-JP" sz="2400" dirty="0"/>
              <a:t>P</a:t>
            </a:r>
            <a:r>
              <a:rPr lang="ja-JP" altLang="en-US" sz="2400" dirty="0"/>
              <a:t>（</a:t>
            </a:r>
            <a:r>
              <a:rPr lang="en-US" altLang="ja-JP" sz="2400" dirty="0"/>
              <a:t>X</a:t>
            </a:r>
            <a:r>
              <a:rPr lang="ja-JP" altLang="en-US" sz="2400" dirty="0"/>
              <a:t>）とすると，</a:t>
            </a:r>
            <a:r>
              <a:rPr lang="en-US" altLang="ja-JP" sz="2400" dirty="0">
                <a:solidFill>
                  <a:srgbClr val="FF0000"/>
                </a:solidFill>
              </a:rPr>
              <a:t>-</a:t>
            </a:r>
            <a:r>
              <a:rPr lang="en-US" altLang="ja-JP" sz="2400" dirty="0" err="1">
                <a:solidFill>
                  <a:srgbClr val="FF0000"/>
                </a:solidFill>
              </a:rPr>
              <a:t>logP</a:t>
            </a:r>
            <a:r>
              <a:rPr lang="en-US" altLang="ja-JP" sz="2400" dirty="0">
                <a:solidFill>
                  <a:srgbClr val="FF0000"/>
                </a:solidFill>
              </a:rPr>
              <a:t>(X)</a:t>
            </a:r>
            <a:r>
              <a:rPr lang="ja-JP" altLang="en-US" sz="2400" dirty="0">
                <a:solidFill>
                  <a:srgbClr val="FF0000"/>
                </a:solidFill>
              </a:rPr>
              <a:t> </a:t>
            </a:r>
            <a:r>
              <a:rPr lang="ja-JP" altLang="en-US" sz="2400" dirty="0"/>
              <a:t>を</a:t>
            </a:r>
            <a:endParaRPr lang="en-US" altLang="ja-JP" sz="2400" dirty="0"/>
          </a:p>
          <a:p>
            <a:pPr marL="174625" indent="-174625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X</a:t>
            </a:r>
            <a:r>
              <a:rPr lang="ja-JP" altLang="en-US" sz="2400" dirty="0"/>
              <a:t>の「</a:t>
            </a:r>
            <a:r>
              <a:rPr lang="ja-JP" altLang="en-US" sz="2400" dirty="0">
                <a:solidFill>
                  <a:srgbClr val="FF0000"/>
                </a:solidFill>
              </a:rPr>
              <a:t>自己情報量</a:t>
            </a:r>
            <a:r>
              <a:rPr lang="ja-JP" altLang="en-US" sz="2400" dirty="0"/>
              <a:t>（エントロピー）」と</a:t>
            </a:r>
            <a:r>
              <a:rPr lang="ja-JP" altLang="en-US" sz="2400" dirty="0">
                <a:solidFill>
                  <a:srgbClr val="FF0000"/>
                </a:solidFill>
              </a:rPr>
              <a:t>定義</a:t>
            </a:r>
            <a:r>
              <a:rPr lang="ja-JP" altLang="en-US" sz="2400" dirty="0"/>
              <a:t>する．ここで</a:t>
            </a:r>
            <a:r>
              <a:rPr lang="en-US" altLang="ja-JP" sz="2400" dirty="0"/>
              <a:t>log</a:t>
            </a:r>
            <a:r>
              <a:rPr lang="ja-JP" altLang="en-US" sz="2400" dirty="0"/>
              <a:t>の底は</a:t>
            </a:r>
            <a:r>
              <a:rPr lang="en-US" altLang="ja-JP" sz="2400" dirty="0"/>
              <a:t>2</a:t>
            </a:r>
            <a:r>
              <a:rPr lang="ja-JP" altLang="en-US" sz="2400" dirty="0"/>
              <a:t>である。</a:t>
            </a:r>
            <a:endParaRPr lang="en-US" altLang="ja-JP" sz="2400" dirty="0"/>
          </a:p>
          <a:p>
            <a:pPr marL="174625" indent="-174625">
              <a:buNone/>
            </a:pPr>
            <a:endParaRPr lang="en-US" altLang="ja-JP" sz="2400" dirty="0"/>
          </a:p>
          <a:p>
            <a:pPr marL="174625" indent="-174625">
              <a:buNone/>
            </a:pPr>
            <a:r>
              <a:rPr lang="ja-JP" altLang="en-US" sz="2400" dirty="0"/>
              <a:t>　サイコロを振って奇数の文字が出る確率 </a:t>
            </a:r>
            <a:r>
              <a:rPr lang="en-US" altLang="ja-JP" sz="2400" dirty="0"/>
              <a:t>0.5</a:t>
            </a:r>
          </a:p>
          <a:p>
            <a:pPr marL="0" indent="0">
              <a:buNone/>
            </a:pPr>
            <a:r>
              <a:rPr lang="en-US" altLang="ja-JP" sz="2400" dirty="0"/>
              <a:t>   - log</a:t>
            </a:r>
            <a:r>
              <a:rPr lang="en-US" altLang="ja-JP" sz="2000" dirty="0"/>
              <a:t>2</a:t>
            </a:r>
            <a:r>
              <a:rPr lang="en-US" altLang="ja-JP" sz="2800" dirty="0"/>
              <a:t>(2</a:t>
            </a:r>
            <a:r>
              <a:rPr lang="en-US" altLang="ja-JP" sz="2800" baseline="30000" dirty="0"/>
              <a:t>-1</a:t>
            </a:r>
            <a:r>
              <a:rPr lang="en-US" altLang="ja-JP" sz="2800" dirty="0"/>
              <a:t>) = - (-1) = 1</a:t>
            </a:r>
          </a:p>
          <a:p>
            <a:pPr marL="0" indent="0">
              <a:buNone/>
            </a:pPr>
            <a:endParaRPr kumimoji="1" lang="en-US" altLang="ja-JP" sz="2800" dirty="0"/>
          </a:p>
          <a:p>
            <a:pPr marL="0" indent="0">
              <a:buNone/>
            </a:pPr>
            <a:r>
              <a:rPr lang="en-US" altLang="ja-JP" sz="2800" dirty="0"/>
              <a:t>  </a:t>
            </a:r>
            <a:r>
              <a:rPr lang="ja-JP" altLang="en-US" sz="2800" dirty="0"/>
              <a:t>ある</a:t>
            </a:r>
            <a:r>
              <a:rPr lang="en-US" altLang="ja-JP" sz="2800" dirty="0"/>
              <a:t>bit </a:t>
            </a:r>
            <a:r>
              <a:rPr lang="ja-JP" altLang="en-US" sz="2800" dirty="0"/>
              <a:t>が </a:t>
            </a:r>
            <a:r>
              <a:rPr lang="en-US" altLang="ja-JP" sz="2800" dirty="0"/>
              <a:t>0</a:t>
            </a:r>
            <a:r>
              <a:rPr lang="ja-JP" altLang="en-US" sz="2800" dirty="0"/>
              <a:t>か</a:t>
            </a:r>
            <a:r>
              <a:rPr lang="en-US" altLang="ja-JP" sz="2800" dirty="0"/>
              <a:t>1</a:t>
            </a:r>
            <a:r>
              <a:rPr lang="ja-JP" altLang="en-US" sz="2800" dirty="0"/>
              <a:t>かの情報量 </a:t>
            </a:r>
            <a:r>
              <a:rPr lang="en-US" altLang="ja-JP" sz="2800" dirty="0"/>
              <a:t>1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36498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792088"/>
          </a:xfrm>
        </p:spPr>
        <p:txBody>
          <a:bodyPr/>
          <a:lstStyle/>
          <a:p>
            <a:r>
              <a:rPr lang="ja-JP" altLang="en-US" dirty="0"/>
              <a:t>情報理論 </a:t>
            </a:r>
            <a:r>
              <a:rPr lang="en-US" altLang="ja-JP" dirty="0"/>
              <a:t>/</a:t>
            </a:r>
            <a:r>
              <a:rPr kumimoji="1" lang="ja-JP" altLang="en-US" dirty="0"/>
              <a:t>エントロピー 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27584" y="1340768"/>
            <a:ext cx="7846640" cy="5040560"/>
          </a:xfrm>
        </p:spPr>
        <p:txBody>
          <a:bodyPr/>
          <a:lstStyle/>
          <a:p>
            <a:r>
              <a:rPr lang="ja-JP" altLang="en-US" sz="2400" dirty="0"/>
              <a:t>「自己情報量」の平均値を考え，「平均情報量」を定義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例えば </a:t>
            </a:r>
            <a:r>
              <a:rPr lang="en-US" altLang="ja-JP" sz="2400" dirty="0"/>
              <a:t>n</a:t>
            </a:r>
            <a:r>
              <a:rPr lang="ja-JP" altLang="en-US" sz="2400" dirty="0"/>
              <a:t>個の事象から成る確率事象集合を</a:t>
            </a:r>
            <a:r>
              <a:rPr lang="en-US" altLang="ja-JP" sz="2400" dirty="0"/>
              <a:t>A</a:t>
            </a:r>
            <a:r>
              <a:rPr lang="ja-JP" altLang="en-US" sz="2400" dirty="0"/>
              <a:t>（即ち，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A={X1, X2, </a:t>
            </a:r>
            <a:r>
              <a:rPr lang="ja-JP" altLang="en-US" sz="2400" dirty="0"/>
              <a:t>・・ </a:t>
            </a:r>
            <a:r>
              <a:rPr lang="en-US" altLang="ja-JP" sz="2400" dirty="0" err="1"/>
              <a:t>Xn</a:t>
            </a:r>
            <a:r>
              <a:rPr lang="en-US" altLang="ja-JP" sz="2400" dirty="0"/>
              <a:t>}</a:t>
            </a:r>
            <a:r>
              <a:rPr lang="ja-JP" altLang="en-US" sz="2400" dirty="0"/>
              <a:t>）とすると、「平均情報量」</a:t>
            </a:r>
            <a:r>
              <a:rPr lang="en-US" altLang="ja-JP" sz="2400" dirty="0"/>
              <a:t>H(A)</a:t>
            </a:r>
            <a:r>
              <a:rPr lang="ja-JP" altLang="en-US" sz="2400" dirty="0"/>
              <a:t>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次の様に定義する。</a:t>
            </a:r>
          </a:p>
          <a:p>
            <a:pPr marL="0" indent="0">
              <a:buNone/>
            </a:pPr>
            <a:r>
              <a:rPr lang="ja-JP" altLang="en-US" sz="2400" dirty="0"/>
              <a:t>　　　　　</a:t>
            </a:r>
            <a:r>
              <a:rPr lang="en-US" altLang="ja-JP" sz="2800" dirty="0"/>
              <a:t>H(A)=∑ P(</a:t>
            </a:r>
            <a:r>
              <a:rPr lang="en-US" altLang="ja-JP" sz="2800" dirty="0" err="1"/>
              <a:t>X</a:t>
            </a:r>
            <a:r>
              <a:rPr lang="en-US" altLang="ja-JP" sz="2400" dirty="0" err="1"/>
              <a:t>k</a:t>
            </a:r>
            <a:r>
              <a:rPr lang="en-US" altLang="ja-JP" sz="2800" dirty="0"/>
              <a:t>)</a:t>
            </a:r>
            <a:r>
              <a:rPr lang="en-US" altLang="ja-JP" sz="2800" dirty="0" err="1"/>
              <a:t>logP</a:t>
            </a:r>
            <a:r>
              <a:rPr lang="en-US" altLang="ja-JP" sz="2800" dirty="0"/>
              <a:t>(</a:t>
            </a:r>
            <a:r>
              <a:rPr lang="en-US" altLang="ja-JP" sz="2800" dirty="0" err="1"/>
              <a:t>X</a:t>
            </a:r>
            <a:r>
              <a:rPr lang="en-US" altLang="ja-JP" sz="2400" dirty="0" err="1"/>
              <a:t>k</a:t>
            </a:r>
            <a:r>
              <a:rPr lang="en-US" altLang="ja-JP" sz="2800" dirty="0"/>
              <a:t>)</a:t>
            </a:r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この式は熱力学でのエントロピーと同じであり，情報理論においてもエントロピーと呼んでいる．</a:t>
            </a:r>
            <a:br>
              <a:rPr lang="en-US" altLang="ja-JP" sz="2400" dirty="0"/>
            </a:br>
            <a:r>
              <a:rPr lang="en-US" altLang="ja-JP" sz="2400" dirty="0"/>
              <a:t>                     </a:t>
            </a:r>
            <a:endParaRPr lang="ja-JP" altLang="en-US" sz="2400" dirty="0"/>
          </a:p>
          <a:p>
            <a:endParaRPr kumimoji="1" lang="en-US" altLang="ja-JP" sz="2400" dirty="0"/>
          </a:p>
          <a:p>
            <a:r>
              <a:rPr kumimoji="1" lang="ja-JP" altLang="en-US" sz="2400" dirty="0"/>
              <a:t>閉じた系ではエントロピーは必ず増大する　（情報は散逸する）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9964BD-0151-3F47-7C8E-033B73917B4A}"/>
              </a:ext>
            </a:extLst>
          </p:cNvPr>
          <p:cNvSpPr txBox="1"/>
          <p:nvPr/>
        </p:nvSpPr>
        <p:spPr>
          <a:xfrm>
            <a:off x="2913584" y="350100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/>
              <a:t>k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5770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25512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圧縮方式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6752"/>
            <a:ext cx="8136259" cy="5472608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ja-JP" altLang="en-US" sz="2000" dirty="0">
                <a:latin typeface="+mn-ea"/>
              </a:rPr>
              <a:t>　　　　　　　　情報圧縮：情報量を保ったまま冗長度を削る</a:t>
            </a:r>
            <a:endParaRPr lang="en-US" altLang="ja-JP" sz="20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28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>
                <a:latin typeface="+mn-ea"/>
              </a:rPr>
              <a:t>可逆圧縮方式：完全に元の情報に戻す事が可能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ロスレス </a:t>
            </a:r>
            <a:r>
              <a:rPr lang="en-US" altLang="ja-JP" sz="2800" dirty="0">
                <a:latin typeface="+mn-ea"/>
              </a:rPr>
              <a:t>(loss less)</a:t>
            </a:r>
            <a:r>
              <a:rPr lang="ja-JP" altLang="en-US" sz="2800" dirty="0">
                <a:latin typeface="+mn-ea"/>
              </a:rPr>
              <a:t>　データファイルが対象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LZ</a:t>
            </a:r>
            <a:r>
              <a:rPr lang="ja-JP" altLang="en-US" sz="2800" dirty="0">
                <a:latin typeface="+mn-ea"/>
              </a:rPr>
              <a:t>７７： </a:t>
            </a:r>
            <a:r>
              <a:rPr lang="en-US" altLang="ja-JP" sz="2800" dirty="0">
                <a:latin typeface="+mn-ea"/>
              </a:rPr>
              <a:t>1977</a:t>
            </a:r>
            <a:r>
              <a:rPr lang="ja-JP" altLang="en-US" sz="2800" dirty="0">
                <a:latin typeface="+mn-ea"/>
              </a:rPr>
              <a:t>年に</a:t>
            </a:r>
            <a:r>
              <a:rPr lang="en-US" altLang="ja-JP" sz="2800" dirty="0">
                <a:latin typeface="+mn-ea"/>
              </a:rPr>
              <a:t>Lempel</a:t>
            </a:r>
            <a:r>
              <a:rPr lang="ja-JP" altLang="en-US" sz="2800" dirty="0">
                <a:latin typeface="+mn-ea"/>
              </a:rPr>
              <a:t>と </a:t>
            </a:r>
            <a:r>
              <a:rPr lang="en-US" altLang="ja-JP" sz="2800" dirty="0" err="1">
                <a:latin typeface="+mn-ea"/>
              </a:rPr>
              <a:t>Ziv</a:t>
            </a:r>
            <a:r>
              <a:rPr lang="en-US" altLang="ja-JP" sz="2800" dirty="0">
                <a:latin typeface="+mn-ea"/>
              </a:rPr>
              <a:t> </a:t>
            </a:r>
            <a:r>
              <a:rPr lang="ja-JP" altLang="en-US" sz="2800" dirty="0">
                <a:latin typeface="+mn-ea"/>
              </a:rPr>
              <a:t>が発表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繰り返しパターンを見つけて記号に置換える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zip : LZ</a:t>
            </a:r>
            <a:r>
              <a:rPr lang="ja-JP" altLang="en-US" sz="2800" dirty="0">
                <a:latin typeface="+mn-ea"/>
              </a:rPr>
              <a:t>７７の改良技術を使用</a:t>
            </a:r>
            <a:endParaRPr lang="en-US" altLang="ja-JP" sz="2800" dirty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dirty="0">
              <a:latin typeface="+mn-ea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800" dirty="0">
                <a:latin typeface="+mn-ea"/>
              </a:rPr>
              <a:t>非可逆圧縮方式：完全には元の情報に戻せない</a:t>
            </a:r>
          </a:p>
          <a:p>
            <a:pPr marL="1258888" indent="-1258888"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ロッシー</a:t>
            </a:r>
            <a:r>
              <a:rPr lang="en-US" altLang="ja-JP" sz="2800" dirty="0">
                <a:latin typeface="+mn-ea"/>
              </a:rPr>
              <a:t>(lossy)</a:t>
            </a:r>
            <a:r>
              <a:rPr lang="ja-JP" altLang="en-US" sz="2800" dirty="0">
                <a:latin typeface="+mn-ea"/>
              </a:rPr>
              <a:t>　人間が判断する音や画像などが対象（例：</a:t>
            </a:r>
            <a:r>
              <a:rPr lang="en-US" altLang="ja-JP" sz="2800" dirty="0">
                <a:latin typeface="+mn-ea"/>
              </a:rPr>
              <a:t>MPEG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JPEG</a:t>
            </a:r>
            <a:r>
              <a:rPr lang="ja-JP" altLang="en-US" sz="2800" dirty="0">
                <a:latin typeface="+mn-ea"/>
              </a:rPr>
              <a:t>）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人間の視聴覚特性を利用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dirty="0">
                <a:latin typeface="+mn-ea"/>
              </a:rPr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947718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367"/>
            <a:ext cx="7772400" cy="792162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静止画の圧縮</a:t>
            </a:r>
            <a:r>
              <a:rPr lang="en-US" altLang="ja-JP" sz="4000" b="1" dirty="0">
                <a:solidFill>
                  <a:srgbClr val="FF0000"/>
                </a:solidFill>
              </a:rPr>
              <a:t> </a:t>
            </a:r>
            <a:endParaRPr lang="ja-JP" altLang="en-US" sz="40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836712"/>
            <a:ext cx="8353300" cy="5832648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latin typeface="+mn-ea"/>
              </a:rPr>
              <a:t>静止画：人工画像（グラフィックス）と自然画像（写真）</a:t>
            </a:r>
            <a:endParaRPr lang="en-US" altLang="ja-JP" sz="2800" dirty="0">
              <a:latin typeface="+mn-ea"/>
            </a:endParaRPr>
          </a:p>
          <a:p>
            <a:pPr eaLnBrk="1" hangingPunct="1"/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人工画像（ビットマップ）の圧縮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可逆方式が使用される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GIF</a:t>
            </a:r>
            <a:r>
              <a:rPr lang="ja-JP" altLang="en-US" sz="2800" dirty="0">
                <a:latin typeface="+mn-ea"/>
              </a:rPr>
              <a:t>：</a:t>
            </a:r>
            <a:r>
              <a:rPr lang="en-US" altLang="ja-JP" sz="2800" dirty="0">
                <a:latin typeface="+mn-ea"/>
              </a:rPr>
              <a:t>LZ77</a:t>
            </a:r>
            <a:r>
              <a:rPr lang="ja-JP" altLang="en-US" sz="2800" dirty="0">
                <a:latin typeface="+mn-ea"/>
              </a:rPr>
              <a:t>の改良方式を使用</a:t>
            </a:r>
          </a:p>
          <a:p>
            <a:pPr eaLnBrk="1" hangingPunct="1"/>
            <a:r>
              <a:rPr lang="ja-JP" altLang="en-US" sz="2800" dirty="0">
                <a:latin typeface="+mn-ea"/>
              </a:rPr>
              <a:t>自然画像の圧縮　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人間の視覚特性を利用した非可逆方式</a:t>
            </a:r>
            <a:endParaRPr lang="en-US" altLang="ja-JP" sz="2800" dirty="0">
              <a:latin typeface="+mn-ea"/>
            </a:endParaRPr>
          </a:p>
          <a:p>
            <a:pPr eaLnBrk="1" hangingPunct="1">
              <a:buNone/>
            </a:pPr>
            <a:r>
              <a:rPr lang="en-US" altLang="ja-JP" sz="2800" dirty="0">
                <a:latin typeface="+mn-ea"/>
              </a:rPr>
              <a:t>  -   </a:t>
            </a:r>
            <a:r>
              <a:rPr lang="ja-JP" altLang="en-US" sz="2800" dirty="0">
                <a:latin typeface="+mn-ea"/>
              </a:rPr>
              <a:t>空間冗長度を減らす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  画素の変化が緩やかな所は忠実に再現し、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　変化の激しい所は大雑把に丸める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en-US" altLang="ja-JP" sz="2800" dirty="0">
                <a:latin typeface="+mn-ea"/>
              </a:rPr>
              <a:t>-</a:t>
            </a:r>
            <a:r>
              <a:rPr lang="ja-JP" altLang="en-US" sz="2800" dirty="0">
                <a:latin typeface="+mn-ea"/>
              </a:rPr>
              <a:t>　国際標準</a:t>
            </a:r>
            <a:r>
              <a:rPr lang="en-US" altLang="ja-JP" sz="2800" dirty="0">
                <a:latin typeface="+mn-ea"/>
              </a:rPr>
              <a:t>JPEG </a:t>
            </a:r>
            <a:r>
              <a:rPr lang="ja-JP" altLang="en-US" sz="2800" dirty="0">
                <a:latin typeface="+mn-ea"/>
              </a:rPr>
              <a:t>（約</a:t>
            </a:r>
            <a:r>
              <a:rPr lang="en-US" altLang="ja-JP" sz="2800" dirty="0">
                <a:latin typeface="+mn-ea"/>
              </a:rPr>
              <a:t>1/10</a:t>
            </a:r>
            <a:r>
              <a:rPr lang="ja-JP" altLang="en-US" sz="2800" dirty="0">
                <a:latin typeface="+mn-ea"/>
              </a:rPr>
              <a:t>に圧縮）　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53579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99392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動画（映像）の圧縮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856786" cy="5760640"/>
          </a:xfrm>
        </p:spPr>
        <p:txBody>
          <a:bodyPr/>
          <a:lstStyle/>
          <a:p>
            <a:pPr eaLnBrk="1" hangingPunct="1"/>
            <a:r>
              <a:rPr lang="ja-JP" altLang="en-US" sz="2800" dirty="0">
                <a:latin typeface="+mn-ea"/>
              </a:rPr>
              <a:t>動画：静止画を連続的に表示　（例：約</a:t>
            </a:r>
            <a:r>
              <a:rPr lang="en-US" altLang="ja-JP" sz="2800" dirty="0">
                <a:latin typeface="+mn-ea"/>
              </a:rPr>
              <a:t>30</a:t>
            </a:r>
            <a:r>
              <a:rPr lang="ja-JP" altLang="en-US" sz="2800" dirty="0">
                <a:latin typeface="+mn-ea"/>
              </a:rPr>
              <a:t>フレーム</a:t>
            </a:r>
            <a:r>
              <a:rPr lang="en-US" altLang="ja-JP" sz="2800" dirty="0">
                <a:latin typeface="+mn-ea"/>
              </a:rPr>
              <a:t>/</a:t>
            </a:r>
            <a:r>
              <a:rPr lang="ja-JP" altLang="en-US" sz="2800" dirty="0">
                <a:latin typeface="+mn-ea"/>
              </a:rPr>
              <a:t>秒）</a:t>
            </a:r>
            <a:endParaRPr lang="en-US" altLang="ja-JP" sz="2800" dirty="0">
              <a:latin typeface="+mn-ea"/>
            </a:endParaRPr>
          </a:p>
          <a:p>
            <a:pPr eaLnBrk="1" hangingPunct="1"/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空間冗長度と時間冗長度（フレーム間の相関）を減らす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－人間の視覚特性を利用した非可逆方式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－動きがゆっくりした所は細かく再現し、早い所は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　 大雑把に表現する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endParaRPr lang="ja-JP" altLang="en-US" sz="2800" dirty="0">
              <a:latin typeface="+mn-ea"/>
            </a:endParaRPr>
          </a:p>
          <a:p>
            <a:pPr eaLnBrk="1" hangingPunct="1"/>
            <a:r>
              <a:rPr lang="ja-JP" altLang="en-US" sz="2800" dirty="0">
                <a:latin typeface="+mn-ea"/>
              </a:rPr>
              <a:t>代表的な方式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　</a:t>
            </a:r>
            <a:r>
              <a:rPr lang="en-US" altLang="ja-JP" sz="2800" dirty="0">
                <a:latin typeface="+mn-ea"/>
              </a:rPr>
              <a:t>MPEG1:</a:t>
            </a:r>
            <a:r>
              <a:rPr lang="ja-JP" altLang="en-US" sz="2800" dirty="0">
                <a:latin typeface="+mn-ea"/>
              </a:rPr>
              <a:t>　映像（</a:t>
            </a:r>
            <a:r>
              <a:rPr lang="en-US" altLang="ja-JP" sz="2800" dirty="0">
                <a:latin typeface="+mn-ea"/>
              </a:rPr>
              <a:t>1.25M)</a:t>
            </a:r>
            <a:r>
              <a:rPr lang="ja-JP" altLang="en-US" sz="2800" dirty="0">
                <a:latin typeface="+mn-ea"/>
              </a:rPr>
              <a:t>と音声（</a:t>
            </a:r>
            <a:r>
              <a:rPr lang="en-US" altLang="ja-JP" sz="2800" dirty="0">
                <a:latin typeface="+mn-ea"/>
              </a:rPr>
              <a:t>250K)</a:t>
            </a:r>
            <a:r>
              <a:rPr lang="ja-JP" altLang="en-US" sz="2800" dirty="0">
                <a:latin typeface="+mn-ea"/>
              </a:rPr>
              <a:t>を格納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－　</a:t>
            </a:r>
            <a:r>
              <a:rPr lang="en-US" altLang="ja-JP" sz="2800" dirty="0">
                <a:latin typeface="+mn-ea"/>
              </a:rPr>
              <a:t>MPEG2</a:t>
            </a:r>
            <a:r>
              <a:rPr lang="ja-JP" altLang="en-US" sz="2800" dirty="0">
                <a:latin typeface="+mn-ea"/>
              </a:rPr>
              <a:t>： </a:t>
            </a:r>
            <a:r>
              <a:rPr lang="en-US" altLang="ja-JP" sz="2800" dirty="0">
                <a:latin typeface="+mn-ea"/>
              </a:rPr>
              <a:t>MPEG1</a:t>
            </a:r>
            <a:r>
              <a:rPr lang="ja-JP" altLang="en-US" sz="2800" dirty="0">
                <a:latin typeface="+mn-ea"/>
              </a:rPr>
              <a:t>に基づいている </a:t>
            </a:r>
            <a:endParaRPr lang="en-US" altLang="ja-JP" sz="2800" dirty="0">
              <a:latin typeface="+mn-ea"/>
            </a:endParaRPr>
          </a:p>
          <a:p>
            <a:pPr eaLnBrk="1" hangingPunct="1">
              <a:buFontTx/>
              <a:buNone/>
            </a:pPr>
            <a:r>
              <a:rPr lang="en-US" altLang="ja-JP" sz="2800" dirty="0">
                <a:latin typeface="+mn-ea"/>
              </a:rPr>
              <a:t>        </a:t>
            </a:r>
            <a:r>
              <a:rPr lang="ja-JP" altLang="en-US" sz="2800" dirty="0">
                <a:latin typeface="+mn-ea"/>
              </a:rPr>
              <a:t>（約</a:t>
            </a:r>
            <a:r>
              <a:rPr lang="en-US" altLang="ja-JP" sz="2800" dirty="0">
                <a:latin typeface="+mn-ea"/>
              </a:rPr>
              <a:t>1/100</a:t>
            </a:r>
            <a:r>
              <a:rPr lang="ja-JP" altLang="en-US" sz="2800" dirty="0">
                <a:latin typeface="+mn-ea"/>
              </a:rPr>
              <a:t>に圧縮）</a:t>
            </a:r>
          </a:p>
          <a:p>
            <a:pPr eaLnBrk="1" hangingPunct="1">
              <a:buFontTx/>
              <a:buNone/>
            </a:pPr>
            <a:r>
              <a:rPr lang="ja-JP" altLang="en-US" sz="2800" dirty="0">
                <a:latin typeface="+mn-ea"/>
              </a:rPr>
              <a:t>　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22133580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CF8EBD-4C55-0A90-EE3F-9A94E9B25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C090F70-DFD9-FCFF-764A-487CF6C2B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-99392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dirty="0"/>
              <a:t>動画の圧縮方式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0FDBEF9-05D3-E005-338D-BF9241316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908720"/>
            <a:ext cx="8856786" cy="5760640"/>
          </a:xfrm>
        </p:spPr>
        <p:txBody>
          <a:bodyPr/>
          <a:lstStyle/>
          <a:p>
            <a:r>
              <a:rPr lang="ja-JP" altLang="en-US" sz="2800" dirty="0"/>
              <a:t>元の動画を①と②に分解して圧縮する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① 選んだフレームを静止画として圧縮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② 静止画との差分を求める</a:t>
            </a:r>
          </a:p>
          <a:p>
            <a:endParaRPr lang="ja-JP" altLang="en-US" sz="2800" dirty="0"/>
          </a:p>
          <a:p>
            <a:pPr eaLnBrk="1" hangingPunct="1">
              <a:buFontTx/>
              <a:buNone/>
            </a:pP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826057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998538"/>
          </a:xfrm>
        </p:spPr>
        <p:txBody>
          <a:bodyPr/>
          <a:lstStyle/>
          <a:p>
            <a:r>
              <a:rPr lang="en-US" altLang="ja-JP" dirty="0"/>
              <a:t>MPEG</a:t>
            </a:r>
            <a:r>
              <a:rPr lang="ja-JP" altLang="en-US" dirty="0"/>
              <a:t>ファミリー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484312"/>
            <a:ext cx="8280275" cy="4608983"/>
          </a:xfrm>
        </p:spPr>
        <p:txBody>
          <a:bodyPr/>
          <a:lstStyle/>
          <a:p>
            <a:r>
              <a:rPr lang="en-US" altLang="ja-JP" sz="2400" dirty="0"/>
              <a:t>MPEG</a:t>
            </a:r>
            <a:r>
              <a:rPr lang="ja-JP" altLang="en-US" sz="2400" dirty="0"/>
              <a:t>（</a:t>
            </a:r>
            <a:r>
              <a:rPr lang="en-US" altLang="ja-JP" sz="2400" dirty="0"/>
              <a:t>Moving</a:t>
            </a:r>
            <a:r>
              <a:rPr lang="ja-JP" altLang="en-US" sz="2400" dirty="0"/>
              <a:t>　</a:t>
            </a:r>
            <a:r>
              <a:rPr lang="en-US" altLang="ja-JP" sz="2400" dirty="0"/>
              <a:t>Picture</a:t>
            </a:r>
            <a:r>
              <a:rPr lang="ja-JP" altLang="en-US" sz="2400" dirty="0"/>
              <a:t>　</a:t>
            </a:r>
            <a:r>
              <a:rPr lang="en-US" altLang="ja-JP" sz="2400" dirty="0"/>
              <a:t>Experts</a:t>
            </a:r>
            <a:r>
              <a:rPr lang="ja-JP" altLang="en-US" sz="2400" dirty="0"/>
              <a:t>　</a:t>
            </a:r>
            <a:r>
              <a:rPr lang="en-US" altLang="ja-JP" sz="2400" dirty="0"/>
              <a:t>Group</a:t>
            </a:r>
            <a:r>
              <a:rPr lang="ja-JP" altLang="en-US" sz="2400" dirty="0"/>
              <a:t>）：</a:t>
            </a:r>
            <a:r>
              <a:rPr lang="ja-JP" altLang="en-US" sz="2000" dirty="0"/>
              <a:t>標準化委員会の名前がそのまま規格名称になった</a:t>
            </a:r>
            <a:endParaRPr lang="en-US" altLang="ja-JP" sz="2000" dirty="0"/>
          </a:p>
          <a:p>
            <a:endParaRPr lang="ja-JP" altLang="en-US" sz="2000" dirty="0"/>
          </a:p>
          <a:p>
            <a:r>
              <a:rPr lang="en-US" altLang="ja-JP" sz="2400" dirty="0"/>
              <a:t>MPEG1: </a:t>
            </a:r>
            <a:r>
              <a:rPr lang="ja-JP" altLang="en-US" sz="2000" dirty="0"/>
              <a:t>蓄積メディア系、ビデオ</a:t>
            </a:r>
            <a:r>
              <a:rPr lang="en-US" altLang="ja-JP" sz="2000" dirty="0"/>
              <a:t>CD</a:t>
            </a:r>
            <a:r>
              <a:rPr lang="ja-JP" altLang="en-US" sz="2000" dirty="0"/>
              <a:t>等が対象．</a:t>
            </a:r>
            <a:r>
              <a:rPr lang="en-US" altLang="ja-JP" sz="2000" dirty="0"/>
              <a:t>1.5M</a:t>
            </a:r>
            <a:r>
              <a:rPr lang="ja-JP" altLang="en-US" sz="2000" dirty="0"/>
              <a:t>ｂｐｓまで．オーディオではレイヤ</a:t>
            </a:r>
            <a:r>
              <a:rPr lang="en-US" altLang="ja-JP" sz="2000" dirty="0"/>
              <a:t>Ⅰ</a:t>
            </a:r>
            <a:r>
              <a:rPr lang="ja-JP" altLang="en-US" sz="2000" dirty="0"/>
              <a:t>（</a:t>
            </a:r>
            <a:r>
              <a:rPr lang="en-US" altLang="ja-JP" sz="2000" dirty="0"/>
              <a:t>MP1)</a:t>
            </a:r>
            <a:r>
              <a:rPr lang="ja-JP" altLang="en-US" sz="2000" dirty="0"/>
              <a:t>，</a:t>
            </a:r>
            <a:r>
              <a:rPr lang="en-US" altLang="ja-JP" sz="2000" dirty="0"/>
              <a:t>Ⅱ</a:t>
            </a:r>
            <a:r>
              <a:rPr lang="ja-JP" altLang="en-US" sz="2000" dirty="0"/>
              <a:t>（</a:t>
            </a:r>
            <a:r>
              <a:rPr lang="en-US" altLang="ja-JP" sz="2000" dirty="0"/>
              <a:t>MP2)</a:t>
            </a:r>
            <a:r>
              <a:rPr lang="ja-JP" altLang="en-US" sz="2000" dirty="0"/>
              <a:t>，</a:t>
            </a:r>
            <a:r>
              <a:rPr lang="en-US" altLang="ja-JP" sz="2000" dirty="0"/>
              <a:t>Ⅲ</a:t>
            </a:r>
            <a:r>
              <a:rPr lang="ja-JP" altLang="en-US" sz="2000" dirty="0"/>
              <a:t>（</a:t>
            </a:r>
            <a:r>
              <a:rPr lang="en-US" altLang="ja-JP" sz="2000" dirty="0">
                <a:solidFill>
                  <a:srgbClr val="FF0000"/>
                </a:solidFill>
              </a:rPr>
              <a:t>MP3</a:t>
            </a:r>
            <a:r>
              <a:rPr lang="en-US" altLang="ja-JP" sz="2000" dirty="0"/>
              <a:t>)</a:t>
            </a:r>
            <a:r>
              <a:rPr lang="ja-JP" altLang="en-US" sz="2000" dirty="0"/>
              <a:t>：</a:t>
            </a:r>
            <a:r>
              <a:rPr lang="en-US" altLang="ja-JP" sz="2000" dirty="0"/>
              <a:t>CD</a:t>
            </a:r>
            <a:r>
              <a:rPr lang="ja-JP" altLang="en-US" sz="2000" dirty="0"/>
              <a:t>音質並み。</a:t>
            </a:r>
          </a:p>
          <a:p>
            <a:r>
              <a:rPr lang="en-US" altLang="ja-JP" sz="2400" dirty="0"/>
              <a:t>MPEG2:</a:t>
            </a:r>
            <a:r>
              <a:rPr lang="ja-JP" altLang="en-US" sz="2000" dirty="0"/>
              <a:t>放送メディア系，</a:t>
            </a:r>
            <a:r>
              <a:rPr lang="en-US" altLang="ja-JP" sz="2000" dirty="0"/>
              <a:t>DVD,</a:t>
            </a:r>
            <a:r>
              <a:rPr lang="ja-JP" altLang="en-US" sz="2000" dirty="0"/>
              <a:t> デジタル放送．</a:t>
            </a:r>
            <a:r>
              <a:rPr lang="en-US" altLang="ja-JP" sz="2000" dirty="0"/>
              <a:t>4-10Mbps</a:t>
            </a:r>
            <a:r>
              <a:rPr lang="ja-JP" altLang="en-US" sz="2000" dirty="0"/>
              <a:t>程度．</a:t>
            </a:r>
            <a:r>
              <a:rPr lang="en-US" altLang="ja-JP" sz="2000" dirty="0"/>
              <a:t>HDTV</a:t>
            </a:r>
            <a:r>
              <a:rPr lang="ja-JP" altLang="en-US" sz="2000" dirty="0"/>
              <a:t>では数十</a:t>
            </a:r>
            <a:r>
              <a:rPr lang="en-US" altLang="ja-JP" sz="2000" dirty="0"/>
              <a:t>Mbps</a:t>
            </a:r>
          </a:p>
          <a:p>
            <a:r>
              <a:rPr lang="en-US" altLang="ja-JP" sz="2400" dirty="0">
                <a:solidFill>
                  <a:srgbClr val="FF0000"/>
                </a:solidFill>
              </a:rPr>
              <a:t>MPEG4</a:t>
            </a:r>
            <a:r>
              <a:rPr lang="en-US" altLang="ja-JP" sz="2400" dirty="0"/>
              <a:t>:</a:t>
            </a:r>
            <a:r>
              <a:rPr lang="ja-JP" altLang="en-US" sz="2400" dirty="0"/>
              <a:t> モバイル，マルチメディア．</a:t>
            </a:r>
            <a:r>
              <a:rPr lang="ja-JP" altLang="en-US" sz="2000" dirty="0"/>
              <a:t>高圧縮率，低ビットレート</a:t>
            </a:r>
            <a:endParaRPr lang="ja-JP" altLang="en-US" sz="2400" dirty="0"/>
          </a:p>
          <a:p>
            <a:r>
              <a:rPr lang="en-US" altLang="ja-JP" sz="2400" dirty="0"/>
              <a:t>MPEG7:</a:t>
            </a:r>
            <a:r>
              <a:rPr lang="ja-JP" altLang="en-US" sz="2400" dirty="0"/>
              <a:t> マルチメディアコンテンツの</a:t>
            </a:r>
            <a:r>
              <a:rPr lang="ja-JP" altLang="en-US" sz="2000" dirty="0"/>
              <a:t>記述インターフェイス．</a:t>
            </a:r>
          </a:p>
          <a:p>
            <a:r>
              <a:rPr lang="en-US" altLang="ja-JP" sz="2400" dirty="0"/>
              <a:t>MPEG21:</a:t>
            </a:r>
            <a:r>
              <a:rPr lang="ja-JP" altLang="en-US" sz="2400" dirty="0"/>
              <a:t>マルチメディアデータ</a:t>
            </a:r>
            <a:r>
              <a:rPr lang="ja-JP" altLang="en-US" sz="2000" dirty="0"/>
              <a:t>配信と利用の為のフレームワーク．著作権保護</a:t>
            </a:r>
          </a:p>
        </p:txBody>
      </p:sp>
    </p:spTree>
    <p:extLst>
      <p:ext uri="{BB962C8B-B14F-4D97-AF65-F5344CB8AC3E}">
        <p14:creationId xmlns:p14="http://schemas.microsoft.com/office/powerpoint/2010/main" val="98250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 （</a:t>
            </a:r>
            <a:r>
              <a:rPr lang="en-US" altLang="ja-JP" sz="4000" dirty="0"/>
              <a:t>1</a:t>
            </a:r>
            <a:r>
              <a:rPr lang="ja-JP" altLang="en-US" sz="4000" dirty="0"/>
              <a:t>）</a:t>
            </a:r>
            <a:endParaRPr lang="en-US" altLang="ja-JP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1341438"/>
            <a:ext cx="8280275" cy="5255914"/>
          </a:xfrm>
        </p:spPr>
        <p:txBody>
          <a:bodyPr/>
          <a:lstStyle/>
          <a:p>
            <a:r>
              <a:rPr lang="en-US" altLang="ja-JP" sz="2400" dirty="0"/>
              <a:t>Stream</a:t>
            </a:r>
            <a:r>
              <a:rPr lang="ja-JP" altLang="en-US" sz="2400" dirty="0"/>
              <a:t>　</a:t>
            </a:r>
            <a:r>
              <a:rPr lang="en-US" altLang="ja-JP" sz="2400" dirty="0"/>
              <a:t>(</a:t>
            </a:r>
            <a:r>
              <a:rPr lang="ja-JP" altLang="en-US" sz="2400" dirty="0"/>
              <a:t>流れる</a:t>
            </a:r>
            <a:r>
              <a:rPr lang="en-US" altLang="ja-JP" sz="2400" dirty="0"/>
              <a:t>)</a:t>
            </a:r>
            <a:r>
              <a:rPr lang="ja-JP" altLang="en-US" sz="2400" dirty="0"/>
              <a:t>　</a:t>
            </a:r>
            <a:r>
              <a:rPr lang="en-US" altLang="ja-JP" sz="2400" dirty="0" err="1"/>
              <a:t>ing</a:t>
            </a:r>
            <a:endParaRPr lang="en-US" altLang="ja-JP" sz="2400" dirty="0"/>
          </a:p>
          <a:p>
            <a:r>
              <a:rPr lang="ja-JP" altLang="en-US" sz="2400" dirty="0"/>
              <a:t>サーバからネットワークを経由して流れてくるデータを，プログレッシブ（逐次</a:t>
            </a:r>
            <a:r>
              <a:rPr lang="en-US" altLang="ja-JP" sz="2400" dirty="0"/>
              <a:t>:</a:t>
            </a:r>
            <a:r>
              <a:rPr lang="ja-JP" altLang="en-US" sz="2400" dirty="0"/>
              <a:t>ちくじ）に再生（処理）する</a:t>
            </a:r>
            <a:endParaRPr lang="en-US" altLang="ja-JP" sz="2400" dirty="0"/>
          </a:p>
          <a:p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ストリーミングサーバ　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バッファリング</a:t>
            </a:r>
            <a:r>
              <a:rPr lang="en-US" altLang="ja-JP" sz="2400" dirty="0"/>
              <a:t>/</a:t>
            </a:r>
            <a:r>
              <a:rPr lang="ja-JP" altLang="en-US" sz="2400" dirty="0"/>
              <a:t>逐次再生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データを残さない</a:t>
            </a:r>
          </a:p>
          <a:p>
            <a:pPr marL="0" indent="0">
              <a:buNone/>
            </a:pPr>
            <a:endParaRPr lang="ja-JP" altLang="en-US" sz="2400" dirty="0"/>
          </a:p>
          <a:p>
            <a:pPr marL="0" indent="0">
              <a:buNone/>
            </a:pPr>
            <a:endParaRPr lang="ja-JP" altLang="en-US" sz="2400" dirty="0"/>
          </a:p>
          <a:p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485445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874712"/>
          </a:xfrm>
        </p:spPr>
        <p:txBody>
          <a:bodyPr/>
          <a:lstStyle/>
          <a:p>
            <a:r>
              <a:rPr lang="ja-JP" altLang="en-US" sz="4000" dirty="0"/>
              <a:t>電子透かし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341438"/>
            <a:ext cx="8064500" cy="5040312"/>
          </a:xfrm>
        </p:spPr>
        <p:txBody>
          <a:bodyPr/>
          <a:lstStyle/>
          <a:p>
            <a:r>
              <a:rPr kumimoji="0" lang="en-US" altLang="ja-JP" sz="2400" dirty="0"/>
              <a:t>DRM</a:t>
            </a:r>
            <a:r>
              <a:rPr kumimoji="0" lang="ja-JP" altLang="en-US" sz="2400" dirty="0"/>
              <a:t>（</a:t>
            </a:r>
            <a:r>
              <a:rPr kumimoji="0" lang="en-US" altLang="ja-JP" sz="2400" dirty="0"/>
              <a:t>Digital</a:t>
            </a:r>
            <a:r>
              <a:rPr kumimoji="0" lang="ja-JP" altLang="en-US" sz="2400" dirty="0"/>
              <a:t>　</a:t>
            </a:r>
            <a:r>
              <a:rPr kumimoji="0" lang="en-US" altLang="ja-JP" sz="2400" dirty="0"/>
              <a:t>Rights</a:t>
            </a:r>
            <a:r>
              <a:rPr kumimoji="0" lang="ja-JP" altLang="en-US" sz="2400" dirty="0"/>
              <a:t>　</a:t>
            </a:r>
            <a:r>
              <a:rPr kumimoji="0" lang="en-US" altLang="ja-JP" sz="2400" dirty="0"/>
              <a:t>Management</a:t>
            </a:r>
            <a:r>
              <a:rPr kumimoji="0" lang="ja-JP" altLang="en-US" sz="2400" dirty="0"/>
              <a:t>）技術の一つ　</a:t>
            </a:r>
          </a:p>
          <a:p>
            <a:r>
              <a:rPr kumimoji="0" lang="ja-JP" altLang="en-US" sz="2400" dirty="0"/>
              <a:t>著作権などに関する情報を人</a:t>
            </a:r>
            <a:r>
              <a:rPr lang="ja-JP" altLang="en-US" sz="2400" dirty="0"/>
              <a:t>間が知覚出来ない程度に改変してコンテンツに埋め込む事，或いは埋め込まれた情報</a:t>
            </a:r>
          </a:p>
          <a:p>
            <a:r>
              <a:rPr lang="ja-JP" altLang="en-US" sz="2400" dirty="0"/>
              <a:t>不正コピー，改ざん等を検出するのに使われる</a:t>
            </a:r>
          </a:p>
          <a:p>
            <a:r>
              <a:rPr lang="ja-JP" altLang="en-US" sz="2400" dirty="0"/>
              <a:t>埋め込む方法</a:t>
            </a:r>
          </a:p>
          <a:p>
            <a:pPr>
              <a:buFontTx/>
              <a:buNone/>
            </a:pPr>
            <a:r>
              <a:rPr lang="ja-JP" altLang="en-US" sz="2400" dirty="0"/>
              <a:t>　ｰ　周波数領域に変換して，高周波成分（人間が感知し難いので）のデータを改変して埋め込む</a:t>
            </a:r>
          </a:p>
          <a:p>
            <a:pPr>
              <a:buFontTx/>
              <a:buNone/>
            </a:pPr>
            <a:r>
              <a:rPr lang="ja-JP" altLang="en-US" sz="2400" dirty="0"/>
              <a:t>　－　空間軸，時間軸上に人間に知覚されない範囲でデータを変調して埋め込む</a:t>
            </a:r>
          </a:p>
          <a:p>
            <a:pPr>
              <a:buFontTx/>
              <a:buNone/>
            </a:pPr>
            <a:r>
              <a:rPr lang="ja-JP" altLang="en-US" sz="2000" dirty="0"/>
              <a:t>　　　－　輝度が高い部分や低い部分</a:t>
            </a:r>
          </a:p>
          <a:p>
            <a:pPr>
              <a:buFontTx/>
              <a:buNone/>
            </a:pPr>
            <a:r>
              <a:rPr lang="ja-JP" altLang="en-US" sz="2000" dirty="0"/>
              <a:t>　　　－　強い音の直前や直後の微弱音部分　　　　　</a:t>
            </a:r>
          </a:p>
          <a:p>
            <a:pPr>
              <a:buFontTx/>
              <a:buNone/>
            </a:pPr>
            <a:r>
              <a:rPr lang="ja-JP" altLang="en-US" sz="2400" dirty="0"/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12832996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latin typeface="+mn-ea"/>
              </a:rPr>
              <a:t>ストリーミングの主な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887960"/>
          </a:xfrm>
        </p:spPr>
        <p:txBody>
          <a:bodyPr/>
          <a:lstStyle/>
          <a:p>
            <a:r>
              <a:rPr kumimoji="1" lang="ja-JP" altLang="en-US" dirty="0"/>
              <a:t>データ圧縮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リアルタイム通信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9483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eaLnBrk="1" hangingPunct="1"/>
            <a:r>
              <a:rPr lang="ja-JP" altLang="en-US" sz="3600" dirty="0"/>
              <a:t>リアルタイム通信の特徴と実現方式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eaLnBrk="1" hangingPunct="1"/>
            <a:r>
              <a:rPr lang="ja-JP" altLang="en-US" sz="2800" b="1" dirty="0">
                <a:latin typeface="+mn-ea"/>
              </a:rPr>
              <a:t>音声，映像は一部が欠けても再生が可能であるが，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パケットの到着時間に対しては高い要求</a:t>
            </a:r>
            <a:r>
              <a:rPr lang="ja-JP" altLang="en-US" sz="2800" b="1" dirty="0">
                <a:latin typeface="+mn-ea"/>
              </a:rPr>
              <a:t>がある．</a:t>
            </a:r>
            <a:br>
              <a:rPr lang="en-US" altLang="ja-JP" sz="2800" b="1" dirty="0">
                <a:latin typeface="+mn-ea"/>
              </a:rPr>
            </a:br>
            <a:r>
              <a:rPr lang="ja-JP" altLang="en-US" sz="2800" b="1" dirty="0">
                <a:latin typeface="+mn-ea"/>
              </a:rPr>
              <a:t>遅れると正しく再生が出来ない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またパケットは送信した順番通りには到着しない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従って受信側では先ず，受信したパケットを順番通りに並べ替える　（順序制御）とともに，時間内に到着しないパケットを検出する（パケット損失の検出）</a:t>
            </a:r>
            <a:endParaRPr lang="en-US" altLang="ja-JP" sz="2800" b="1" dirty="0">
              <a:latin typeface="+mn-ea"/>
            </a:endParaRPr>
          </a:p>
          <a:p>
            <a:pPr eaLnBrk="1" hangingPunct="1"/>
            <a:r>
              <a:rPr lang="ja-JP" altLang="en-US" sz="2800" b="1" dirty="0">
                <a:latin typeface="+mn-ea"/>
              </a:rPr>
              <a:t>次に欠けたり，遅れたパケットは無視して，</a:t>
            </a:r>
            <a:r>
              <a:rPr lang="ja-JP" altLang="en-US" sz="2800" b="1" dirty="0">
                <a:solidFill>
                  <a:srgbClr val="FF0000"/>
                </a:solidFill>
                <a:latin typeface="+mn-ea"/>
              </a:rPr>
              <a:t>時間内に到着したパケットだけ</a:t>
            </a:r>
            <a:r>
              <a:rPr lang="ja-JP" altLang="en-US" sz="2800" b="1" dirty="0">
                <a:latin typeface="+mn-ea"/>
              </a:rPr>
              <a:t>を利用して再生を行う</a:t>
            </a:r>
            <a:endParaRPr lang="en-US" altLang="ja-JP" sz="2800" b="1" dirty="0">
              <a:latin typeface="+mn-ea"/>
            </a:endParaRPr>
          </a:p>
          <a:p>
            <a:pPr eaLnBrk="1" hangingPunct="1"/>
            <a:endParaRPr lang="ja-JP" altLang="en-US" sz="2800" b="1" dirty="0">
              <a:latin typeface="+mn-ea"/>
            </a:endParaRPr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09504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F050F-6A55-370C-BBF3-F69EFCBC31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56C02BA-4ED8-D0C9-CE3F-61D41C0AD2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496944" cy="720080"/>
          </a:xfrm>
        </p:spPr>
        <p:txBody>
          <a:bodyPr/>
          <a:lstStyle/>
          <a:p>
            <a:pPr lvl="0" algn="ctr">
              <a:defRPr/>
            </a:pPr>
            <a:r>
              <a:rPr kumimoji="1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到着パケットの処理方式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FD8E3EF-09A2-01C4-41EE-8D2907881D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568754" cy="511256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sz="1800" dirty="0"/>
              <a:t>・順番通り到着しない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・一定時間内に到着しない</a:t>
            </a:r>
            <a:endParaRPr lang="en-US" altLang="ja-JP" sz="18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kumimoji="1"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kumimoji="1" lang="ja-JP" altLang="en-US" sz="1800" dirty="0"/>
              <a:t>・パケットの順序を入れ替える （シーケンス処理）</a:t>
            </a:r>
            <a:endParaRPr kumimoji="1"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・時間内に到着したパケットのみで再生 </a:t>
            </a:r>
            <a:r>
              <a:rPr kumimoji="1" lang="ja-JP" altLang="en-US" sz="1800" dirty="0"/>
              <a:t>（例：パケット</a:t>
            </a:r>
            <a:r>
              <a:rPr kumimoji="1" lang="en-US" altLang="ja-JP" sz="1800" dirty="0"/>
              <a:t>2</a:t>
            </a:r>
            <a:r>
              <a:rPr kumimoji="1" lang="ja-JP" altLang="en-US" sz="1800" dirty="0"/>
              <a:t>の代わりにパケット１を使う</a:t>
            </a:r>
          </a:p>
          <a:p>
            <a:pPr marL="0" indent="0">
              <a:buNone/>
            </a:pPr>
            <a:endParaRPr kumimoji="1" lang="ja-JP" altLang="en-US" sz="2000" dirty="0"/>
          </a:p>
          <a:p>
            <a:pPr eaLnBrk="1" hangingPunct="1"/>
            <a:endParaRPr lang="en-US" altLang="ja-JP" sz="28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88529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r>
              <a:rPr lang="ja-JP" altLang="en-US" sz="4000" b="1" dirty="0">
                <a:solidFill>
                  <a:schemeClr val="tx1"/>
                </a:solidFill>
              </a:rPr>
              <a:t>が必要な理由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11560" y="980728"/>
            <a:ext cx="8280920" cy="5616624"/>
          </a:xfrm>
        </p:spPr>
        <p:txBody>
          <a:bodyPr/>
          <a:lstStyle/>
          <a:p>
            <a:r>
              <a:rPr kumimoji="1" lang="en-US" altLang="ja-JP" sz="2800" dirty="0"/>
              <a:t>TCP</a:t>
            </a:r>
            <a:r>
              <a:rPr kumimoji="1" lang="ja-JP" altLang="en-US" sz="2800" dirty="0"/>
              <a:t>が使えない理由</a:t>
            </a:r>
            <a:endParaRPr kumimoji="1" lang="en-US" altLang="ja-JP" sz="2800" dirty="0"/>
          </a:p>
          <a:p>
            <a:pPr marL="717550" indent="-452438">
              <a:buNone/>
            </a:pPr>
            <a:r>
              <a:rPr lang="ja-JP" altLang="en-US" sz="2400" dirty="0"/>
              <a:t>－　順序制御は可能　（シーケンス番号）</a:t>
            </a:r>
            <a:endParaRPr lang="en-US" altLang="ja-JP" sz="2400" dirty="0"/>
          </a:p>
          <a:p>
            <a:pPr marL="717550" indent="-452438">
              <a:buNone/>
            </a:pPr>
            <a:r>
              <a:rPr lang="ja-JP" altLang="en-US" sz="2400" dirty="0"/>
              <a:t>－　パケット損失を検出すると再送が行われるので，完全なデータ受信されるが，パケットの到着時間は予測出来ない</a:t>
            </a:r>
            <a:endParaRPr kumimoji="1" lang="en-US" altLang="ja-JP" sz="2400" dirty="0"/>
          </a:p>
          <a:p>
            <a:r>
              <a:rPr lang="en-US" altLang="ja-JP" sz="2800" dirty="0"/>
              <a:t>UDP</a:t>
            </a:r>
            <a:r>
              <a:rPr lang="ja-JP" altLang="en-US" sz="2800" dirty="0"/>
              <a:t>が使えない理由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dirty="0"/>
              <a:t>   －　順序制御とパケット損失の検出が出来ない</a:t>
            </a:r>
            <a:endParaRPr lang="en-US" altLang="ja-JP" sz="2400" dirty="0"/>
          </a:p>
          <a:p>
            <a:r>
              <a:rPr kumimoji="1" lang="ja-JP" altLang="en-US" sz="2800" dirty="0"/>
              <a:t>従って，新しい</a:t>
            </a:r>
            <a:r>
              <a:rPr lang="ja-JP" altLang="en-US" sz="2800" dirty="0"/>
              <a:t>プロトコル</a:t>
            </a:r>
            <a:r>
              <a:rPr lang="en-US" altLang="ja-JP" sz="2800" dirty="0"/>
              <a:t>RTP</a:t>
            </a:r>
            <a:r>
              <a:rPr lang="ja-JP" altLang="en-US" sz="2800" dirty="0"/>
              <a:t>（</a:t>
            </a:r>
            <a:r>
              <a:rPr lang="en-US" altLang="ja-JP" sz="2800" dirty="0"/>
              <a:t>Real-Time</a:t>
            </a:r>
            <a:r>
              <a:rPr lang="ja-JP" altLang="en-US" sz="2800" dirty="0"/>
              <a:t>　</a:t>
            </a:r>
            <a:r>
              <a:rPr lang="en-US" altLang="ja-JP" sz="2800" dirty="0"/>
              <a:t>Transport</a:t>
            </a:r>
            <a:r>
              <a:rPr lang="ja-JP" altLang="en-US" sz="2800" dirty="0"/>
              <a:t>　</a:t>
            </a:r>
            <a:r>
              <a:rPr lang="en-US" altLang="ja-JP" sz="2800" dirty="0"/>
              <a:t>Protocol)</a:t>
            </a:r>
            <a:r>
              <a:rPr lang="ja-JP" altLang="en-US" sz="2800" dirty="0"/>
              <a:t>を作る必要がある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パケット再生時間に関する</a:t>
            </a:r>
            <a:r>
              <a:rPr lang="ja-JP" altLang="en-US" sz="2400" dirty="0">
                <a:latin typeface="+mn-ea"/>
              </a:rPr>
              <a:t>情報を付加する</a:t>
            </a: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r>
              <a:rPr lang="en-US" altLang="ja-JP" sz="2400" dirty="0">
                <a:latin typeface="+mn-ea"/>
              </a:rPr>
              <a:t>  </a:t>
            </a:r>
            <a:r>
              <a:rPr lang="ja-JP" altLang="en-US" sz="2400" dirty="0">
                <a:latin typeface="+mn-ea"/>
              </a:rPr>
              <a:t>－　</a:t>
            </a:r>
            <a:r>
              <a:rPr lang="ja-JP" altLang="en-US" sz="2400" dirty="0"/>
              <a:t>受信側では付加情報から時間関係を把握し，再生する</a:t>
            </a:r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842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5DA9C-C2F4-6452-72FB-E92363D97C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8AE96E-BFB8-1A16-75AF-6A0002D0B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dirty="0">
                <a:latin typeface="+mn-ea"/>
              </a:rPr>
              <a:t>RTP</a:t>
            </a:r>
            <a:r>
              <a:rPr lang="ja-JP" altLang="en-US" sz="4000" dirty="0">
                <a:latin typeface="+mn-ea"/>
              </a:rPr>
              <a:t>ヘッダのフォーマット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457CAA-B75D-A05E-31F4-D54004BE7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268760"/>
            <a:ext cx="8280920" cy="5112568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IP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UDP</a:t>
            </a:r>
            <a:r>
              <a:rPr lang="ja-JP" altLang="en-US" sz="2800" dirty="0"/>
              <a:t>ヘッダ｜</a:t>
            </a:r>
            <a:r>
              <a:rPr lang="en-US" altLang="ja-JP" sz="2800" dirty="0"/>
              <a:t>RTP</a:t>
            </a:r>
            <a:r>
              <a:rPr lang="ja-JP" altLang="en-US" sz="2800" dirty="0"/>
              <a:t>ヘッダ｜音声または映像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 eaLnBrk="1" hangingPunct="1">
              <a:buNone/>
            </a:pPr>
            <a:r>
              <a:rPr lang="en-US" altLang="ja-JP" sz="2800" b="1" dirty="0"/>
              <a:t>V | P </a:t>
            </a:r>
            <a:r>
              <a:rPr lang="en-US" altLang="ja-JP" sz="2800" dirty="0"/>
              <a:t>| </a:t>
            </a:r>
            <a:r>
              <a:rPr lang="en-US" altLang="ja-JP" sz="2800" b="1" dirty="0"/>
              <a:t>X </a:t>
            </a:r>
            <a:r>
              <a:rPr lang="en-US" altLang="ja-JP" sz="2800" dirty="0"/>
              <a:t>| </a:t>
            </a:r>
            <a:r>
              <a:rPr lang="en-US" altLang="ja-JP" sz="2800" b="1" dirty="0"/>
              <a:t>CC |</a:t>
            </a:r>
            <a:r>
              <a:rPr lang="en-US" altLang="ja-JP" sz="2800" dirty="0"/>
              <a:t> </a:t>
            </a:r>
            <a:r>
              <a:rPr lang="en-US" altLang="ja-JP" sz="2800" b="1" dirty="0"/>
              <a:t>M |</a:t>
            </a:r>
            <a:r>
              <a:rPr lang="en-US" altLang="ja-JP" sz="2800" dirty="0"/>
              <a:t> </a:t>
            </a:r>
            <a:r>
              <a:rPr lang="en-US" altLang="ja-JP" sz="2800" b="1" dirty="0"/>
              <a:t>PT |</a:t>
            </a:r>
            <a:r>
              <a:rPr lang="en-US" altLang="ja-JP" sz="2800" dirty="0"/>
              <a:t> </a:t>
            </a:r>
            <a:r>
              <a:rPr lang="ja-JP" altLang="en-US" sz="2800" dirty="0"/>
              <a:t>シーケンス</a:t>
            </a:r>
            <a:r>
              <a:rPr lang="ja-JP" altLang="ja-JP" sz="2800" b="1" dirty="0"/>
              <a:t>番号</a:t>
            </a:r>
            <a:r>
              <a:rPr lang="ja-JP" altLang="en-US" sz="2800" b="1" dirty="0"/>
              <a:t>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タイムスタンプ</a:t>
            </a:r>
            <a:r>
              <a:rPr lang="en-US" altLang="ja-JP" sz="2800" b="1" dirty="0"/>
              <a:t>                     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同期送信元識別子（</a:t>
            </a:r>
            <a:r>
              <a:rPr lang="en-US" altLang="ja-JP" sz="2800" b="1" dirty="0"/>
              <a:t>SSRC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寄与送信元識別子（</a:t>
            </a:r>
            <a:r>
              <a:rPr lang="en-US" altLang="ja-JP" sz="2800" b="1" dirty="0"/>
              <a:t>CSRC</a:t>
            </a:r>
            <a:r>
              <a:rPr lang="ja-JP" altLang="ja-JP" sz="2800" b="1" dirty="0"/>
              <a:t>識別子）</a:t>
            </a:r>
            <a:endParaRPr lang="ja-JP" altLang="ja-JP" sz="2800" dirty="0"/>
          </a:p>
          <a:p>
            <a:pPr marL="0" indent="0" eaLnBrk="1" hangingPunct="1">
              <a:buNone/>
            </a:pPr>
            <a:r>
              <a:rPr lang="ja-JP" altLang="ja-JP" sz="2800" b="1" dirty="0"/>
              <a:t>拡張ヘッダ</a:t>
            </a:r>
            <a:endParaRPr lang="ja-JP" altLang="ja-JP" sz="2800" dirty="0"/>
          </a:p>
          <a:p>
            <a:pPr marL="0" indent="0">
              <a:buNone/>
            </a:pPr>
            <a:r>
              <a:rPr lang="ja-JP" altLang="en-US" sz="2800" dirty="0"/>
              <a:t> 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シーケンス番号： </a:t>
            </a:r>
            <a:r>
              <a:rPr lang="ja-JP" altLang="en-US" sz="2400" b="1" dirty="0"/>
              <a:t>順序制御とパケット損失検出</a:t>
            </a:r>
            <a:endParaRPr lang="en-US" altLang="ja-JP" sz="2400" b="1" dirty="0"/>
          </a:p>
          <a:p>
            <a:pPr marL="0" indent="0">
              <a:buNone/>
            </a:pPr>
            <a:r>
              <a:rPr lang="ja-JP" altLang="ja-JP" sz="2400" b="1" dirty="0"/>
              <a:t>タイムスタンプ</a:t>
            </a:r>
            <a:r>
              <a:rPr lang="ja-JP" altLang="en-US" sz="2400" b="1" dirty="0"/>
              <a:t>： 再生タイミングを検出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C72279-0368-3E98-89F0-8B05B0368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74621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9CAC0E-96B4-F92F-EECB-8329B71FD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BBA3F4-8858-62A0-3F7B-6DBC3D560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576064"/>
          </a:xfrm>
        </p:spPr>
        <p:txBody>
          <a:bodyPr/>
          <a:lstStyle/>
          <a:p>
            <a:r>
              <a:rPr lang="en-US" altLang="ja-JP" sz="4000" b="1" dirty="0">
                <a:solidFill>
                  <a:schemeClr val="tx1"/>
                </a:solidFill>
              </a:rPr>
              <a:t>RTP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691F33-EDE4-0064-EDDB-6373E0EF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8280920" cy="3888432"/>
          </a:xfrm>
        </p:spPr>
        <p:txBody>
          <a:bodyPr/>
          <a:lstStyle/>
          <a:p>
            <a:pPr marL="0" indent="0">
              <a:buNone/>
            </a:pPr>
            <a:r>
              <a:rPr lang="en-US" altLang="ja-JP" sz="2800" dirty="0"/>
              <a:t>WWW |  HTTP |  TCP | IP | Layer2</a:t>
            </a:r>
          </a:p>
          <a:p>
            <a:pPr marL="0" indent="0">
              <a:buNone/>
            </a:pPr>
            <a:r>
              <a:rPr lang="ja-JP" altLang="en-US" sz="2800" dirty="0"/>
              <a:t>メール </a:t>
            </a:r>
            <a:r>
              <a:rPr lang="en-US" altLang="ja-JP" sz="2800" dirty="0"/>
              <a:t>|  SMTP |  TCP | IP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SDP | SIP | TCP/UDP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          SIP | TCP/UDP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RTCP | UDP | Layer2</a:t>
            </a:r>
          </a:p>
          <a:p>
            <a:pPr marL="0" indent="0">
              <a:buNone/>
            </a:pPr>
            <a:r>
              <a:rPr lang="ja-JP" altLang="en-US" sz="2800" dirty="0"/>
              <a:t>ストリーミング </a:t>
            </a:r>
            <a:r>
              <a:rPr lang="en-US" altLang="ja-JP" sz="2800" dirty="0"/>
              <a:t>| </a:t>
            </a:r>
            <a:r>
              <a:rPr lang="ja-JP" altLang="en-US" sz="2800" dirty="0"/>
              <a:t>コーディング</a:t>
            </a:r>
            <a:r>
              <a:rPr lang="en-US" altLang="ja-JP" sz="2800" dirty="0"/>
              <a:t> | RTP | UDP | Layer2</a:t>
            </a:r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E60ECF-5DD9-0923-F3E8-A5477001A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332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792088"/>
          </a:xfrm>
        </p:spPr>
        <p:txBody>
          <a:bodyPr/>
          <a:lstStyle/>
          <a:p>
            <a:r>
              <a:rPr kumimoji="1" lang="ja-JP" altLang="en-US" sz="4000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00600"/>
          </a:xfrm>
        </p:spPr>
        <p:txBody>
          <a:bodyPr/>
          <a:lstStyle/>
          <a:p>
            <a:r>
              <a:rPr lang="ja-JP" altLang="en-US" dirty="0"/>
              <a:t>圧縮：情報の冗長性を取る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－　可逆圧縮方式：完全に元の情報に戻る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　　　（</a:t>
            </a:r>
            <a:r>
              <a:rPr lang="en-US" altLang="ja-JP" sz="2800" dirty="0">
                <a:latin typeface="+mn-ea"/>
              </a:rPr>
              <a:t> LZ</a:t>
            </a:r>
            <a:r>
              <a:rPr lang="ja-JP" altLang="en-US" sz="2800" dirty="0">
                <a:latin typeface="+mn-ea"/>
              </a:rPr>
              <a:t>７７，</a:t>
            </a:r>
            <a:r>
              <a:rPr lang="en-US" altLang="ja-JP" sz="2800" dirty="0">
                <a:latin typeface="+mn-ea"/>
              </a:rPr>
              <a:t>zip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GIF</a:t>
            </a:r>
            <a:r>
              <a:rPr lang="ja-JP" altLang="en-US" sz="2800" dirty="0">
                <a:latin typeface="+mn-ea"/>
              </a:rPr>
              <a:t>など）</a:t>
            </a:r>
            <a:endParaRPr lang="en-US" altLang="ja-JP" sz="2800" dirty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－　非可逆圧縮方式：人間の視聴覚特性を利用 </a:t>
            </a: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　　　（</a:t>
            </a:r>
            <a:r>
              <a:rPr lang="en-US" altLang="ja-JP" sz="2800" dirty="0">
                <a:latin typeface="+mn-ea"/>
              </a:rPr>
              <a:t> JPEG</a:t>
            </a:r>
            <a:r>
              <a:rPr lang="ja-JP" altLang="en-US" sz="2800" dirty="0">
                <a:latin typeface="+mn-ea"/>
              </a:rPr>
              <a:t>，</a:t>
            </a:r>
            <a:r>
              <a:rPr lang="en-US" altLang="ja-JP" sz="2800" dirty="0">
                <a:latin typeface="+mn-ea"/>
              </a:rPr>
              <a:t>MPEG1</a:t>
            </a:r>
            <a:r>
              <a:rPr lang="ja-JP" altLang="en-US" sz="2800" dirty="0">
                <a:latin typeface="+mn-ea"/>
              </a:rPr>
              <a:t>（</a:t>
            </a:r>
            <a:r>
              <a:rPr lang="en-US" altLang="ja-JP" sz="2800" dirty="0">
                <a:latin typeface="+mn-ea"/>
              </a:rPr>
              <a:t>MP3</a:t>
            </a:r>
            <a:r>
              <a:rPr lang="ja-JP" altLang="en-US" sz="2800" dirty="0">
                <a:latin typeface="+mn-ea"/>
              </a:rPr>
              <a:t>），</a:t>
            </a:r>
            <a:r>
              <a:rPr lang="en-US" altLang="ja-JP" sz="2800" dirty="0">
                <a:latin typeface="+mn-ea"/>
              </a:rPr>
              <a:t>MPEG4</a:t>
            </a:r>
            <a:r>
              <a:rPr lang="ja-JP" altLang="en-US" sz="2800" dirty="0">
                <a:latin typeface="+mn-ea"/>
              </a:rPr>
              <a:t>など）</a:t>
            </a:r>
          </a:p>
          <a:p>
            <a:r>
              <a:rPr lang="ja-JP" altLang="en-US" dirty="0"/>
              <a:t>リアルタイム通信用プロトコル</a:t>
            </a:r>
            <a:r>
              <a:rPr lang="en-US" altLang="ja-JP" dirty="0"/>
              <a:t>RTP</a:t>
            </a:r>
          </a:p>
          <a:p>
            <a:pPr marL="1071563" indent="-1071563">
              <a:buNone/>
            </a:pPr>
            <a:r>
              <a:rPr lang="ja-JP" altLang="en-US" dirty="0">
                <a:latin typeface="+mn-ea"/>
              </a:rPr>
              <a:t>　</a:t>
            </a:r>
            <a:r>
              <a:rPr lang="ja-JP" altLang="en-US" sz="2800" dirty="0">
                <a:latin typeface="+mn-ea"/>
              </a:rPr>
              <a:t>－　再生時間に関する情報（タイムスタンプ，シーケンス番号など）を付加する．</a:t>
            </a:r>
            <a:endParaRPr lang="en-US" altLang="ja-JP" sz="2800" dirty="0">
              <a:latin typeface="+mn-ea"/>
            </a:endParaRPr>
          </a:p>
          <a:p>
            <a:pPr marL="1071563" indent="-1071563">
              <a:buNone/>
            </a:pPr>
            <a:r>
              <a:rPr lang="ja-JP" altLang="en-US" sz="2800" dirty="0">
                <a:latin typeface="+mn-ea"/>
              </a:rPr>
              <a:t>　－　受信側では，付加情報から</a:t>
            </a:r>
            <a:r>
              <a:rPr lang="ja-JP" altLang="en-US" sz="2800" dirty="0"/>
              <a:t>時間関係を把握し、</a:t>
            </a:r>
            <a:r>
              <a:rPr lang="ja-JP" altLang="en-US" sz="2800" dirty="0">
                <a:latin typeface="+mn-ea"/>
              </a:rPr>
              <a:t>再生</a:t>
            </a:r>
            <a:r>
              <a:rPr lang="ja-JP" altLang="en-US" sz="2800" dirty="0"/>
              <a:t>する．</a:t>
            </a:r>
          </a:p>
          <a:p>
            <a:pPr marL="0" indent="0">
              <a:buNone/>
            </a:pPr>
            <a:endParaRPr lang="ja-JP" altLang="en-US" sz="2800" dirty="0">
              <a:latin typeface="+mn-ea"/>
            </a:endParaRPr>
          </a:p>
          <a:p>
            <a:endParaRPr lang="en-US" altLang="ja-JP" dirty="0"/>
          </a:p>
          <a:p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9767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DD725-E946-D11C-31C0-4104F19ED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29753010-A7D5-9059-19C5-D7C21E214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3568" y="1268760"/>
            <a:ext cx="8280920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 dirty="0"/>
              <a:t>主に音声と動画</a:t>
            </a:r>
            <a:r>
              <a:rPr lang="en-US" altLang="ja-JP" sz="2400" dirty="0"/>
              <a:t>/</a:t>
            </a:r>
            <a:r>
              <a:rPr lang="ja-JP" altLang="en-US" sz="2400" dirty="0"/>
              <a:t>映像を対象とする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（通信速度が課題で或る為）</a:t>
            </a:r>
            <a:endParaRPr lang="en-US" altLang="ja-JP" sz="2400" dirty="0"/>
          </a:p>
          <a:p>
            <a:pPr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r>
              <a:rPr lang="ja-JP" altLang="en-US" sz="2400" dirty="0"/>
              <a:t>ダウンロード型（クライアント側でファイルを保存し再生する）とは違う</a:t>
            </a:r>
            <a:endParaRPr lang="en-US" altLang="ja-JP" sz="2400" dirty="0"/>
          </a:p>
          <a:p>
            <a:pPr marL="0" indent="0">
              <a:lnSpc>
                <a:spcPct val="90000"/>
              </a:lnSpc>
              <a:buNone/>
            </a:pPr>
            <a:endParaRPr lang="ja-JP" altLang="en-US" sz="2400" dirty="0"/>
          </a:p>
          <a:p>
            <a:pPr>
              <a:lnSpc>
                <a:spcPct val="90000"/>
              </a:lnSpc>
            </a:pPr>
            <a:r>
              <a:rPr lang="ja-JP" altLang="en-US" sz="2400" dirty="0"/>
              <a:t>種類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－　オンデマンド配信：あらかじめ配信データを作成し保存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2400" dirty="0"/>
              <a:t>　　－　リアルタイム配信（ライブ）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32D784-F102-8146-6B77-034806F9A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 （２）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2247076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2DDF3-CE7A-A25A-686B-6261977F3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E95E66CE-9080-8ED1-52C5-78D63DE87D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280920" cy="3528392"/>
          </a:xfrm>
        </p:spPr>
        <p:txBody>
          <a:bodyPr/>
          <a:lstStyle/>
          <a:p>
            <a:pPr marL="0" indent="0">
              <a:buNone/>
            </a:pPr>
            <a:r>
              <a:rPr lang="ja-JP" altLang="en-US" sz="2400" dirty="0"/>
              <a:t>配信データ生成部（エンコード：符号化）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配信サーバ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↓　　（ユニキャスト，マルチキャスト）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配信ネットワーク</a:t>
            </a:r>
          </a:p>
          <a:p>
            <a:pPr marL="0" indent="0">
              <a:buNone/>
            </a:pPr>
            <a:r>
              <a:rPr lang="ja-JP" altLang="en-US" sz="2400" dirty="0"/>
              <a:t>　↓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クライアント　　</a:t>
            </a:r>
            <a:r>
              <a:rPr lang="ja-JP" altLang="en-US" sz="2400" dirty="0">
                <a:latin typeface="+mn-ea"/>
              </a:rPr>
              <a:t>バッファリング（逐次再生：デコード）</a:t>
            </a:r>
            <a:endParaRPr lang="ja-JP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4800FEB-8763-515D-3F8E-8CB4C82B5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854075"/>
          </a:xfrm>
        </p:spPr>
        <p:txBody>
          <a:bodyPr/>
          <a:lstStyle/>
          <a:p>
            <a:r>
              <a:rPr lang="ja-JP" altLang="en-US" sz="4000" dirty="0"/>
              <a:t>ストリーミングの基本構成 （３）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80470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7334"/>
            <a:ext cx="7772400" cy="649288"/>
          </a:xfrm>
        </p:spPr>
        <p:txBody>
          <a:bodyPr/>
          <a:lstStyle/>
          <a:p>
            <a:r>
              <a:rPr lang="ja-JP" altLang="en-US" sz="3600" dirty="0"/>
              <a:t>ユニキャスト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6220" y="836934"/>
            <a:ext cx="8064251" cy="244804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400" dirty="0"/>
              <a:t>一本ずつ配信するのでサーバやルータへの負荷が大きい為，同じ要求が多い場合（即ち、ライブの場合）は非効率的</a:t>
            </a:r>
            <a:endParaRPr lang="en-US" altLang="ja-JP" sz="2400" dirty="0"/>
          </a:p>
          <a:p>
            <a:pPr>
              <a:lnSpc>
                <a:spcPct val="90000"/>
              </a:lnSpc>
            </a:pPr>
            <a:r>
              <a:rPr lang="ja-JP" altLang="en-US" sz="2400" dirty="0"/>
              <a:t>サーバが使用する通信路はクラインとの数に一致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88493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772400" cy="574675"/>
          </a:xfrm>
        </p:spPr>
        <p:txBody>
          <a:bodyPr/>
          <a:lstStyle/>
          <a:p>
            <a:r>
              <a:rPr lang="ja-JP" altLang="en-US" sz="3600" dirty="0"/>
              <a:t>マルチキャスト</a:t>
            </a:r>
            <a:endParaRPr lang="en-US" altLang="ja-JP" sz="36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692696"/>
            <a:ext cx="8135937" cy="1368152"/>
          </a:xfrm>
        </p:spPr>
        <p:txBody>
          <a:bodyPr/>
          <a:lstStyle/>
          <a:p>
            <a:r>
              <a:rPr lang="ja-JP" altLang="en-US" sz="2400" dirty="0"/>
              <a:t>ルータがデータをコピーするので，サーバの負荷が少ない．</a:t>
            </a:r>
          </a:p>
          <a:p>
            <a:r>
              <a:rPr lang="ja-JP" altLang="en-US" sz="2400" dirty="0"/>
              <a:t>放送型のサービス向き．</a:t>
            </a:r>
            <a:endParaRPr lang="en-US" altLang="ja-JP" sz="2400" dirty="0"/>
          </a:p>
          <a:p>
            <a:r>
              <a:rPr lang="ja-JP" altLang="en-US" sz="2400" dirty="0"/>
              <a:t>サーバが使用する通信路は１個</a:t>
            </a: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FontTx/>
              <a:buNone/>
            </a:pPr>
            <a:endParaRPr lang="en-US" altLang="ja-JP" sz="2400" dirty="0"/>
          </a:p>
          <a:p>
            <a:pPr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ルータはクライアントがマルチキャスト</a:t>
            </a:r>
            <a:endParaRPr lang="en-US" altLang="ja-JP" sz="1400" b="1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buNone/>
            </a:pPr>
            <a:r>
              <a:rPr lang="ja-JP" altLang="en-US" sz="1400" b="1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を実行中かどうかを随時確認する</a:t>
            </a:r>
            <a:endParaRPr lang="ja-JP" altLang="en-US" sz="1400" b="1" dirty="0"/>
          </a:p>
          <a:p>
            <a:pPr>
              <a:buFontTx/>
              <a:buNone/>
            </a:pP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339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-5966"/>
            <a:ext cx="7772400" cy="936625"/>
          </a:xfrm>
        </p:spPr>
        <p:txBody>
          <a:bodyPr/>
          <a:lstStyle/>
          <a:p>
            <a:r>
              <a:rPr lang="en-US" altLang="ja-JP" dirty="0"/>
              <a:t>CDN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908720"/>
            <a:ext cx="7993063" cy="1944216"/>
          </a:xfrm>
        </p:spPr>
        <p:txBody>
          <a:bodyPr/>
          <a:lstStyle/>
          <a:p>
            <a:r>
              <a:rPr lang="en-US" altLang="ja-JP" sz="2400" dirty="0"/>
              <a:t>Contents Distribution/Delivery Network</a:t>
            </a:r>
            <a:r>
              <a:rPr lang="ja-JP" altLang="en-US" sz="2400" dirty="0"/>
              <a:t>：配信網</a:t>
            </a:r>
            <a:r>
              <a:rPr lang="en-US" altLang="ja-JP" sz="2400" dirty="0"/>
              <a:t>/</a:t>
            </a:r>
            <a:r>
              <a:rPr lang="ja-JP" altLang="en-US" sz="2400" dirty="0"/>
              <a:t>配送網</a:t>
            </a:r>
          </a:p>
          <a:p>
            <a:r>
              <a:rPr kumimoji="0" lang="ja-JP" altLang="en-US" sz="2400" dirty="0"/>
              <a:t>大容量コンテンツをキャッシュサーバ等を利用した大規模広域分散配信システム（放送型メディア）</a:t>
            </a:r>
            <a:endParaRPr kumimoji="0" lang="en-US" altLang="ja-JP" sz="2400" dirty="0"/>
          </a:p>
          <a:p>
            <a:r>
              <a:rPr kumimoji="0" lang="ja-JP" altLang="en-US" sz="2400" dirty="0"/>
              <a:t>いたるところに，キャッシュ</a:t>
            </a:r>
            <a:r>
              <a:rPr kumimoji="0" lang="en-US" altLang="ja-JP" sz="2400" dirty="0"/>
              <a:t>/</a:t>
            </a:r>
            <a:r>
              <a:rPr kumimoji="0" lang="ja-JP" altLang="en-US" sz="2400" dirty="0"/>
              <a:t>ミラーサーバが存在</a:t>
            </a:r>
          </a:p>
          <a:p>
            <a:pPr>
              <a:buFontTx/>
              <a:buNone/>
            </a:pPr>
            <a:r>
              <a:rPr kumimoji="0" lang="ja-JP" altLang="en-US" sz="2000" dirty="0"/>
              <a:t>　　</a:t>
            </a:r>
          </a:p>
        </p:txBody>
      </p:sp>
    </p:spTree>
    <p:extLst>
      <p:ext uri="{BB962C8B-B14F-4D97-AF65-F5344CB8AC3E}">
        <p14:creationId xmlns:p14="http://schemas.microsoft.com/office/powerpoint/2010/main" val="273461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ja-JP" altLang="en-US" dirty="0"/>
              <a:t>通信と放送の融合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80400" cy="4105275"/>
          </a:xfrm>
        </p:spPr>
        <p:txBody>
          <a:bodyPr/>
          <a:lstStyle/>
          <a:p>
            <a:r>
              <a:rPr lang="en-US" altLang="ja-JP" sz="2400" dirty="0"/>
              <a:t>IP</a:t>
            </a:r>
            <a:r>
              <a:rPr lang="ja-JP" altLang="en-US" sz="2400" dirty="0"/>
              <a:t>放送時代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要素技術はかなり同じ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地上波デジタル放送によって放送技術もデジタル化　　　</a:t>
            </a:r>
          </a:p>
          <a:p>
            <a:pPr>
              <a:buFontTx/>
              <a:buNone/>
            </a:pPr>
            <a:r>
              <a:rPr lang="ja-JP" altLang="en-US" sz="2400" dirty="0"/>
              <a:t>　　　　（</a:t>
            </a:r>
            <a:r>
              <a:rPr lang="en-US" altLang="ja-JP" sz="2400" dirty="0"/>
              <a:t>2010</a:t>
            </a:r>
            <a:r>
              <a:rPr lang="ja-JP" altLang="en-US" sz="2400" dirty="0"/>
              <a:t>年完了）</a:t>
            </a:r>
          </a:p>
          <a:p>
            <a:pPr>
              <a:buFontTx/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-</a:t>
            </a:r>
            <a:r>
              <a:rPr lang="ja-JP" altLang="en-US" sz="2400" dirty="0"/>
              <a:t>　</a:t>
            </a:r>
            <a:r>
              <a:rPr lang="en-US" altLang="ja-JP" sz="2400" dirty="0"/>
              <a:t>FTTH</a:t>
            </a:r>
            <a:r>
              <a:rPr lang="ja-JP" altLang="en-US" sz="2400" dirty="0"/>
              <a:t>をベースにトリプルプレイサービスを提供</a:t>
            </a:r>
          </a:p>
          <a:p>
            <a:pPr>
              <a:buFontTx/>
              <a:buNone/>
            </a:pPr>
            <a:r>
              <a:rPr lang="ja-JP" altLang="en-US" sz="2400" dirty="0"/>
              <a:t>　　　　（</a:t>
            </a:r>
            <a:r>
              <a:rPr lang="en-US" altLang="ja-JP" sz="2400" dirty="0"/>
              <a:t>IP</a:t>
            </a:r>
            <a:r>
              <a:rPr lang="ja-JP" altLang="en-US" sz="2400" dirty="0"/>
              <a:t>データ通信</a:t>
            </a:r>
            <a:r>
              <a:rPr lang="en-US" altLang="ja-JP" sz="2400" dirty="0"/>
              <a:t>, IP</a:t>
            </a:r>
            <a:r>
              <a:rPr lang="ja-JP" altLang="en-US" sz="2400" dirty="0"/>
              <a:t>電話，映像配信）</a:t>
            </a:r>
          </a:p>
          <a:p>
            <a:pPr>
              <a:buFontTx/>
              <a:buNone/>
            </a:pPr>
            <a:endParaRPr lang="ja-JP" altLang="en-US" sz="2400" dirty="0"/>
          </a:p>
          <a:p>
            <a:r>
              <a:rPr lang="ja-JP" altLang="en-US" sz="2400" dirty="0"/>
              <a:t>通信･放送融合をめぐる制度整備が必要（不整合が顕在化）</a:t>
            </a:r>
          </a:p>
        </p:txBody>
      </p:sp>
    </p:spTree>
    <p:extLst>
      <p:ext uri="{BB962C8B-B14F-4D97-AF65-F5344CB8AC3E}">
        <p14:creationId xmlns:p14="http://schemas.microsoft.com/office/powerpoint/2010/main" val="174200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ja-JP" altLang="en-US" b="1" dirty="0">
                <a:latin typeface="+mn-ea"/>
              </a:rPr>
              <a:t>ストリーミングの主な</a:t>
            </a:r>
            <a:r>
              <a:rPr kumimoji="1" lang="ja-JP" altLang="en-US" dirty="0"/>
              <a:t>課題</a:t>
            </a:r>
            <a:r>
              <a:rPr lang="en-US" altLang="ja-JP" b="1" dirty="0">
                <a:solidFill>
                  <a:srgbClr val="FF0000"/>
                </a:solidFill>
              </a:rPr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43608" y="2204864"/>
            <a:ext cx="5976664" cy="2887960"/>
          </a:xfrm>
        </p:spPr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データ圧縮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kumimoji="1" lang="ja-JP" altLang="en-US" dirty="0"/>
              <a:t>リアルタイム通信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25BDB-389E-4BAF-AADA-66B61802393D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10273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6932</TotalTime>
  <Words>1908</Words>
  <Application>Microsoft Office PowerPoint</Application>
  <PresentationFormat>画面に合わせる (4:3)</PresentationFormat>
  <Paragraphs>260</Paragraphs>
  <Slides>27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2" baseType="lpstr">
      <vt:lpstr>ＭＳ Ｐゴシック</vt:lpstr>
      <vt:lpstr>ＭＳ ゴシック</vt:lpstr>
      <vt:lpstr>Calibri</vt:lpstr>
      <vt:lpstr>Times New Roman</vt:lpstr>
      <vt:lpstr>標準デザイン</vt:lpstr>
      <vt:lpstr>情報通信システム論b</vt:lpstr>
      <vt:lpstr>ストリーミング （1）</vt:lpstr>
      <vt:lpstr>ストリーミング （２）</vt:lpstr>
      <vt:lpstr>ストリーミングの基本構成 （３）</vt:lpstr>
      <vt:lpstr>ユニキャスト</vt:lpstr>
      <vt:lpstr>マルチキャスト</vt:lpstr>
      <vt:lpstr>CDN</vt:lpstr>
      <vt:lpstr>通信と放送の融合</vt:lpstr>
      <vt:lpstr>ストリーミングの主な課題 </vt:lpstr>
      <vt:lpstr>データ量の例</vt:lpstr>
      <vt:lpstr>静止画と動画</vt:lpstr>
      <vt:lpstr>圧縮技術  </vt:lpstr>
      <vt:lpstr>情報理論 /エントロピー  </vt:lpstr>
      <vt:lpstr>情報理論 /エントロピー  </vt:lpstr>
      <vt:lpstr>圧縮方式</vt:lpstr>
      <vt:lpstr>静止画の圧縮 </vt:lpstr>
      <vt:lpstr>動画（映像）の圧縮</vt:lpstr>
      <vt:lpstr>動画の圧縮方式</vt:lpstr>
      <vt:lpstr>MPEGファミリー</vt:lpstr>
      <vt:lpstr>電子透かし</vt:lpstr>
      <vt:lpstr>ストリーミングの主な課題</vt:lpstr>
      <vt:lpstr>リアルタイム通信の特徴と実現方式</vt:lpstr>
      <vt:lpstr>到着パケットの処理方式</vt:lpstr>
      <vt:lpstr>RTPが必要な理由</vt:lpstr>
      <vt:lpstr>RTPヘッダのフォーマット</vt:lpstr>
      <vt:lpstr>RTP</vt:lpstr>
      <vt:lpstr>まとめ</vt:lpstr>
    </vt:vector>
  </TitlesOfParts>
  <Company>kim-family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情報通信システム論Ⅱ</dc:title>
  <dc:creator>kim-family</dc:creator>
  <cp:lastModifiedBy>井関　文一</cp:lastModifiedBy>
  <cp:revision>149</cp:revision>
  <cp:lastPrinted>2018-12-05T07:07:53Z</cp:lastPrinted>
  <dcterms:created xsi:type="dcterms:W3CDTF">2005-10-22T12:37:32Z</dcterms:created>
  <dcterms:modified xsi:type="dcterms:W3CDTF">2024-11-06T07:18:55Z</dcterms:modified>
</cp:coreProperties>
</file>