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7" r:id="rId2"/>
    <p:sldId id="458" r:id="rId3"/>
    <p:sldId id="457" r:id="rId4"/>
    <p:sldId id="477" r:id="rId5"/>
    <p:sldId id="478" r:id="rId6"/>
    <p:sldId id="479" r:id="rId7"/>
    <p:sldId id="480" r:id="rId8"/>
    <p:sldId id="459" r:id="rId9"/>
    <p:sldId id="482" r:id="rId10"/>
    <p:sldId id="484" r:id="rId11"/>
    <p:sldId id="481" r:id="rId12"/>
    <p:sldId id="463" r:id="rId13"/>
    <p:sldId id="485" r:id="rId14"/>
    <p:sldId id="486" r:id="rId15"/>
    <p:sldId id="487" r:id="rId16"/>
    <p:sldId id="488" r:id="rId17"/>
    <p:sldId id="489" r:id="rId18"/>
    <p:sldId id="490" r:id="rId19"/>
    <p:sldId id="492" r:id="rId20"/>
    <p:sldId id="491" r:id="rId21"/>
    <p:sldId id="493" r:id="rId22"/>
    <p:sldId id="462" r:id="rId23"/>
    <p:sldId id="495" r:id="rId24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CCFFCC"/>
    <a:srgbClr val="FFCCCC"/>
    <a:srgbClr val="FFFFCC"/>
    <a:srgbClr val="CCECFF"/>
    <a:srgbClr val="CC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9" autoAdjust="0"/>
    <p:restoredTop sz="86519" autoAdjust="0"/>
  </p:normalViewPr>
  <p:slideViewPr>
    <p:cSldViewPr>
      <p:cViewPr varScale="1">
        <p:scale>
          <a:sx n="74" d="100"/>
          <a:sy n="74" d="100"/>
        </p:scale>
        <p:origin x="17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7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108776D1-AE86-4283-97D6-696D66DC6A91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34E48AD2-5326-4131-83D7-77FB5BA10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292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91E43-AE7C-4E05-9A2D-8E93E3611D1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7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0308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1320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8805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137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E71-9A55-429A-B317-2616D60D6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5E6CA-578D-4112-85DF-99CA4D5E1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5520-87A6-4A5B-AB41-539FF8573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FAC2-CADD-4416-B795-E00A53EA2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25BDB-389E-4BAF-AADA-66B618023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437-F803-4AEB-AEFF-57010FFF7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1F07-6A1A-4187-8520-8713F8B6D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64FF-3B3D-4F09-BB29-7054D6057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0C1C-774F-4613-8824-2234E0B51C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0134-03DC-4156-91C6-3EF95C0BE6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0834-29C1-489F-87EB-3A960CD70A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9E1C-C90E-4E5B-96D9-877BE44426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C229B-9172-4530-84B7-202752867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NGN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34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440160"/>
          </a:xfrm>
        </p:spPr>
        <p:txBody>
          <a:bodyPr/>
          <a:lstStyle/>
          <a:p>
            <a:r>
              <a:rPr lang="en-US" altLang="ja-JP" dirty="0"/>
              <a:t>VNE</a:t>
            </a:r>
            <a:r>
              <a:rPr lang="ja-JP" altLang="en-US" dirty="0"/>
              <a:t>サービス（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en-US" altLang="ja-JP" sz="2800" dirty="0"/>
              <a:t>- </a:t>
            </a:r>
            <a:r>
              <a:rPr lang="ja-JP" altLang="en-US" sz="2800" dirty="0"/>
              <a:t>フレッツ光ネクスト 上 </a:t>
            </a:r>
            <a:r>
              <a:rPr lang="en-US" altLang="ja-JP" sz="2800" dirty="0"/>
              <a:t>-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7CA394F-551E-D59E-B76D-7FB88986B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638728" cy="4968552"/>
          </a:xfrm>
        </p:spPr>
        <p:txBody>
          <a:bodyPr/>
          <a:lstStyle/>
          <a:p>
            <a:r>
              <a:rPr lang="en-US" altLang="ja-JP" sz="2800" dirty="0"/>
              <a:t>IPv6</a:t>
            </a:r>
            <a:r>
              <a:rPr lang="ja-JP" altLang="en-US" sz="2800" dirty="0"/>
              <a:t>オプション</a:t>
            </a:r>
            <a:endParaRPr lang="en-US" altLang="ja-JP" sz="2800" dirty="0"/>
          </a:p>
          <a:p>
            <a:pPr lvl="1"/>
            <a:r>
              <a:rPr lang="en-US" altLang="ja-JP" sz="2400" dirty="0"/>
              <a:t>BIGLOBE</a:t>
            </a:r>
            <a:r>
              <a:rPr lang="ja-JP" altLang="en-US" sz="2400" dirty="0"/>
              <a:t>独自開発の「</a:t>
            </a:r>
            <a:r>
              <a:rPr lang="en-US" altLang="ja-JP" sz="2400" dirty="0"/>
              <a:t>v6</a:t>
            </a:r>
            <a:r>
              <a:rPr lang="ja-JP" altLang="en-US" sz="2400" dirty="0"/>
              <a:t>プラス」互換方式．</a:t>
            </a:r>
            <a:endParaRPr lang="en-US" altLang="ja-JP" sz="2400" dirty="0"/>
          </a:p>
          <a:p>
            <a:r>
              <a:rPr lang="en-US" altLang="ja-JP" sz="2800" dirty="0"/>
              <a:t>OCN</a:t>
            </a:r>
            <a:r>
              <a:rPr lang="ja-JP" altLang="en-US" sz="2800" dirty="0"/>
              <a:t>バーチャルコネクト</a:t>
            </a:r>
            <a:endParaRPr lang="en-US" altLang="ja-JP" sz="2800" dirty="0"/>
          </a:p>
          <a:p>
            <a:pPr lvl="1"/>
            <a:r>
              <a:rPr lang="en-US" altLang="ja-JP" sz="2400" dirty="0"/>
              <a:t>NTT</a:t>
            </a:r>
            <a:r>
              <a:rPr lang="ja-JP" altLang="en-US" sz="2400" dirty="0"/>
              <a:t>コミュニケーションズ提供．比較的新しいサービス．</a:t>
            </a:r>
            <a:r>
              <a:rPr lang="en-US" altLang="ja-JP" sz="2400" dirty="0"/>
              <a:t>NTT</a:t>
            </a:r>
            <a:r>
              <a:rPr lang="ja-JP" altLang="en-US" sz="2400" dirty="0"/>
              <a:t>系列プロバイダーを中心に広まりつつある．</a:t>
            </a:r>
            <a:endParaRPr lang="en-US" altLang="ja-JP" sz="2400" dirty="0"/>
          </a:p>
          <a:p>
            <a:r>
              <a:rPr lang="en-US" altLang="ja-JP" sz="2800" dirty="0" err="1"/>
              <a:t>Xpass</a:t>
            </a:r>
            <a:r>
              <a:rPr lang="en-US" altLang="ja-JP" sz="2800" dirty="0"/>
              <a:t> </a:t>
            </a:r>
            <a:r>
              <a:rPr lang="ja-JP" altLang="en-US" sz="2400" dirty="0"/>
              <a:t>（クロスパス）</a:t>
            </a:r>
            <a:endParaRPr lang="en-US" altLang="ja-JP" sz="2400" dirty="0"/>
          </a:p>
          <a:p>
            <a:pPr lvl="1"/>
            <a:r>
              <a:rPr lang="ja-JP" altLang="en-US" sz="2400" dirty="0"/>
              <a:t>アルテリアネットワークス提供．最も新しいサービス．楽天ひかりで採用．</a:t>
            </a:r>
            <a:endParaRPr lang="en-US" altLang="ja-JP" sz="2400" dirty="0"/>
          </a:p>
          <a:p>
            <a:r>
              <a:rPr lang="en-US" altLang="ja-JP" sz="2800" dirty="0"/>
              <a:t>v6</a:t>
            </a:r>
            <a:r>
              <a:rPr lang="ja-JP" altLang="en-US" sz="2800" dirty="0"/>
              <a:t>コネクト</a:t>
            </a:r>
            <a:endParaRPr lang="en-US" altLang="ja-JP" sz="2800" dirty="0"/>
          </a:p>
          <a:p>
            <a:pPr lvl="1"/>
            <a:r>
              <a:rPr lang="ja-JP" altLang="en-US" sz="2400" dirty="0"/>
              <a:t>朝日ネット提供．自社</a:t>
            </a:r>
            <a:r>
              <a:rPr lang="en-US" altLang="ja-JP" sz="2400" dirty="0"/>
              <a:t>(Asahi-net)</a:t>
            </a:r>
            <a:r>
              <a:rPr lang="ja-JP" altLang="en-US" sz="2400" dirty="0"/>
              <a:t>サービスで提供．一部プロバイダー </a:t>
            </a:r>
            <a:r>
              <a:rPr lang="en-US" altLang="ja-JP" sz="2400" dirty="0"/>
              <a:t>(</a:t>
            </a:r>
            <a:r>
              <a:rPr lang="en-US" altLang="ja-JP" sz="2400" dirty="0" err="1"/>
              <a:t>plala</a:t>
            </a:r>
            <a:r>
              <a:rPr lang="ja-JP" altLang="en-US" sz="2400" dirty="0"/>
              <a:t>など</a:t>
            </a:r>
            <a:r>
              <a:rPr lang="en-US" altLang="ja-JP" sz="2400" dirty="0"/>
              <a:t>)</a:t>
            </a:r>
            <a:r>
              <a:rPr lang="ja-JP" altLang="en-US" sz="2400" dirty="0"/>
              <a:t>でも使用．</a:t>
            </a:r>
            <a:endParaRPr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476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ISP</a:t>
            </a:r>
            <a:r>
              <a:rPr lang="ja-JP" altLang="en-US" dirty="0"/>
              <a:t>での </a:t>
            </a:r>
            <a:r>
              <a:rPr lang="en-US" altLang="ja-JP" dirty="0"/>
              <a:t>IPv4 </a:t>
            </a:r>
            <a:r>
              <a:rPr lang="ja-JP" altLang="en-US" dirty="0"/>
              <a:t>接続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340768"/>
            <a:ext cx="7488832" cy="3456384"/>
          </a:xfrm>
        </p:spPr>
        <p:txBody>
          <a:bodyPr/>
          <a:lstStyle/>
          <a:p>
            <a:r>
              <a:rPr lang="en-US" altLang="ja-JP" sz="3600" dirty="0"/>
              <a:t>PPPoE</a:t>
            </a:r>
          </a:p>
          <a:p>
            <a:pPr lvl="1"/>
            <a:r>
              <a:rPr lang="en-US" altLang="ja-JP" sz="3200" dirty="0"/>
              <a:t>PPP over Ethernet</a:t>
            </a:r>
          </a:p>
          <a:p>
            <a:pPr lvl="1"/>
            <a:r>
              <a:rPr lang="en-US" altLang="ja-JP" sz="3200" dirty="0"/>
              <a:t>PPP </a:t>
            </a:r>
            <a:r>
              <a:rPr lang="ja-JP" altLang="en-US" sz="3200" dirty="0"/>
              <a:t>を </a:t>
            </a:r>
            <a:r>
              <a:rPr lang="en-US" altLang="ja-JP" sz="3200" dirty="0"/>
              <a:t>Ethernet</a:t>
            </a:r>
            <a:r>
              <a:rPr lang="ja-JP" altLang="en-US" sz="3200" dirty="0"/>
              <a:t>でカプセル化</a:t>
            </a:r>
            <a:endParaRPr lang="en-US" altLang="ja-JP" sz="3200" dirty="0"/>
          </a:p>
          <a:p>
            <a:pPr lvl="1"/>
            <a:r>
              <a:rPr lang="en-US" altLang="ja-JP" sz="3200" dirty="0"/>
              <a:t>PPP</a:t>
            </a:r>
            <a:r>
              <a:rPr lang="ja-JP" altLang="en-US" sz="3200" dirty="0"/>
              <a:t>でユーザ認証を行う </a:t>
            </a:r>
            <a:r>
              <a:rPr lang="ja-JP" altLang="en-US" sz="2400" dirty="0"/>
              <a:t>（</a:t>
            </a:r>
            <a:r>
              <a:rPr lang="en-US" altLang="ja-JP" sz="2400" dirty="0"/>
              <a:t>Radius</a:t>
            </a:r>
            <a:r>
              <a:rPr lang="ja-JP" altLang="en-US" sz="2400" dirty="0"/>
              <a:t>を使う）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322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PPP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124744"/>
            <a:ext cx="7560840" cy="5400600"/>
          </a:xfrm>
        </p:spPr>
        <p:txBody>
          <a:bodyPr/>
          <a:lstStyle/>
          <a:p>
            <a:r>
              <a:rPr lang="en-US" altLang="ja-JP" sz="2800" dirty="0"/>
              <a:t>Point</a:t>
            </a:r>
            <a:r>
              <a:rPr lang="ja-JP" altLang="en-US" sz="2800" dirty="0"/>
              <a:t> </a:t>
            </a:r>
            <a:r>
              <a:rPr lang="en-US" altLang="ja-JP" sz="2800" dirty="0"/>
              <a:t>to Point Protocol</a:t>
            </a:r>
            <a:r>
              <a:rPr lang="ja-JP" altLang="en-US" sz="2800" dirty="0"/>
              <a:t>．</a:t>
            </a:r>
            <a:endParaRPr lang="en-US" altLang="ja-JP" sz="2800" dirty="0"/>
          </a:p>
          <a:p>
            <a:pPr lvl="1"/>
            <a:r>
              <a:rPr lang="en-US" altLang="ja-JP" sz="2400" dirty="0"/>
              <a:t>2</a:t>
            </a:r>
            <a:r>
              <a:rPr lang="ja-JP" altLang="en-US" sz="2400" dirty="0"/>
              <a:t>台のノード間（</a:t>
            </a:r>
            <a:r>
              <a:rPr lang="en-US" altLang="ja-JP" sz="2400" dirty="0"/>
              <a:t>point to point</a:t>
            </a:r>
            <a:r>
              <a:rPr lang="ja-JP" altLang="en-US" sz="2400" dirty="0"/>
              <a:t>）を直接接続するためのデータリンク層のプロトコル．</a:t>
            </a:r>
            <a:endParaRPr lang="en-US" altLang="ja-JP" sz="2400" dirty="0"/>
          </a:p>
          <a:p>
            <a:pPr lvl="1"/>
            <a:r>
              <a:rPr lang="en-US" altLang="ja-JP" sz="2400" dirty="0"/>
              <a:t>HDLC</a:t>
            </a:r>
            <a:r>
              <a:rPr lang="ja-JP" altLang="en-US" sz="2400" dirty="0"/>
              <a:t>（</a:t>
            </a:r>
            <a:r>
              <a:rPr lang="en-US" altLang="ja-JP" sz="2400" dirty="0" err="1"/>
              <a:t>Highlevel</a:t>
            </a:r>
            <a:r>
              <a:rPr lang="en-US" altLang="ja-JP" sz="2400" dirty="0"/>
              <a:t> Data Link Control</a:t>
            </a:r>
            <a:r>
              <a:rPr lang="ja-JP" altLang="en-US" sz="2400" dirty="0"/>
              <a:t>）の改良型．</a:t>
            </a:r>
            <a:endParaRPr lang="en-US" altLang="ja-JP" sz="2400" dirty="0"/>
          </a:p>
          <a:p>
            <a:pPr lvl="1"/>
            <a:r>
              <a:rPr lang="ja-JP" altLang="en-US" sz="2400" dirty="0"/>
              <a:t>以前は </a:t>
            </a:r>
            <a:r>
              <a:rPr lang="en-US" altLang="ja-JP" sz="2400" dirty="0"/>
              <a:t>ADSL</a:t>
            </a:r>
            <a:r>
              <a:rPr lang="ja-JP" altLang="en-US" sz="2400" dirty="0"/>
              <a:t>などで使用されていた．現在では他のプロトコルをカプセル化するために良く使用される．</a:t>
            </a:r>
            <a:endParaRPr lang="en-US" altLang="ja-JP" sz="2400" dirty="0"/>
          </a:p>
          <a:p>
            <a:pPr lvl="1"/>
            <a:endParaRPr lang="en-US" altLang="ja-JP" sz="2400" dirty="0"/>
          </a:p>
          <a:p>
            <a:pPr lvl="1"/>
            <a:endParaRPr lang="en-US" altLang="ja-JP" sz="2400" dirty="0"/>
          </a:p>
          <a:p>
            <a:pPr lvl="1"/>
            <a:r>
              <a:rPr lang="en-US" altLang="ja-JP" sz="2400" dirty="0"/>
              <a:t>RFC1134, RFC1171, RFC1331</a:t>
            </a:r>
          </a:p>
          <a:p>
            <a:pPr lvl="1"/>
            <a:r>
              <a:rPr lang="en-US" altLang="ja-JP" sz="2400" dirty="0"/>
              <a:t>RFC1661</a:t>
            </a:r>
            <a:r>
              <a:rPr lang="ja-JP" altLang="en-US" sz="1800" dirty="0"/>
              <a:t>（カプセル化）</a:t>
            </a:r>
            <a:r>
              <a:rPr lang="en-US" altLang="ja-JP" sz="2400" dirty="0"/>
              <a:t>, RFC1662</a:t>
            </a:r>
            <a:r>
              <a:rPr lang="ja-JP" altLang="en-US" sz="1800" dirty="0"/>
              <a:t>（フレーム）</a:t>
            </a:r>
            <a:r>
              <a:rPr lang="en-US" altLang="ja-JP" sz="1800" dirty="0"/>
              <a:t> </a:t>
            </a:r>
            <a:r>
              <a:rPr lang="ja-JP" altLang="en-US" sz="2400" dirty="0"/>
              <a:t>で再定義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5953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PPP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836712"/>
            <a:ext cx="8064896" cy="4752528"/>
          </a:xfrm>
        </p:spPr>
        <p:txBody>
          <a:bodyPr/>
          <a:lstStyle/>
          <a:p>
            <a:r>
              <a:rPr lang="en-US" altLang="ja-JP" sz="2800" dirty="0"/>
              <a:t>PPP </a:t>
            </a:r>
            <a:r>
              <a:rPr lang="ja-JP" altLang="en-US" sz="2800" dirty="0"/>
              <a:t>フレーム</a:t>
            </a:r>
            <a:endParaRPr lang="en-US" altLang="ja-JP" sz="2800" dirty="0"/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900" dirty="0"/>
              <a:t>　</a:t>
            </a:r>
            <a:endParaRPr lang="en-US" altLang="ja-JP" sz="900" dirty="0"/>
          </a:p>
          <a:p>
            <a:pPr marL="0" indent="0">
              <a:lnSpc>
                <a:spcPts val="1500"/>
              </a:lnSpc>
              <a:buNone/>
            </a:pPr>
            <a:r>
              <a:rPr lang="en-US" altLang="ja-JP" sz="2400" dirty="0"/>
              <a:t>      </a:t>
            </a:r>
            <a:r>
              <a:rPr lang="en-US" altLang="ja-JP" sz="2400" b="1" dirty="0">
                <a:solidFill>
                  <a:srgbClr val="C00000"/>
                </a:solidFill>
              </a:rPr>
              <a:t>A (1) | C (1) | P (1/2) | </a:t>
            </a:r>
            <a:r>
              <a:rPr lang="en-US" altLang="ja-JP" sz="2400" b="1" dirty="0"/>
              <a:t>PPP</a:t>
            </a:r>
            <a:r>
              <a:rPr lang="ja-JP" altLang="en-US" sz="2400" b="1" dirty="0"/>
              <a:t>ペイロード </a:t>
            </a:r>
            <a:r>
              <a:rPr lang="en-US" altLang="ja-JP" sz="2400" b="1" dirty="0">
                <a:solidFill>
                  <a:srgbClr val="C00000"/>
                </a:solidFill>
              </a:rPr>
              <a:t>| FCS (2/4) </a:t>
            </a:r>
          </a:p>
          <a:p>
            <a:pPr marL="0" indent="0">
              <a:buNone/>
            </a:pPr>
            <a:r>
              <a:rPr lang="ja-JP" altLang="en-US" sz="1600" dirty="0"/>
              <a:t>　      　　</a:t>
            </a:r>
            <a:r>
              <a:rPr lang="en-US" altLang="ja-JP" sz="1600" dirty="0"/>
              <a:t> ( ) </a:t>
            </a:r>
            <a:r>
              <a:rPr lang="ja-JP" altLang="en-US" sz="1600" dirty="0"/>
              <a:t>内はバイト数．</a:t>
            </a:r>
            <a:br>
              <a:rPr lang="en-US" altLang="ja-JP" sz="1800" dirty="0"/>
            </a:br>
            <a:endParaRPr lang="en-US" altLang="ja-JP" sz="1800" dirty="0"/>
          </a:p>
          <a:p>
            <a:pPr lvl="1"/>
            <a:r>
              <a:rPr lang="en-US" altLang="ja-JP" sz="2000" dirty="0"/>
              <a:t>A: Address, 0xFF </a:t>
            </a:r>
            <a:r>
              <a:rPr lang="ja-JP" altLang="en-US" sz="2000" dirty="0"/>
              <a:t>固定</a:t>
            </a:r>
            <a:endParaRPr lang="en-US" altLang="ja-JP" sz="2000" dirty="0"/>
          </a:p>
          <a:p>
            <a:pPr lvl="1"/>
            <a:r>
              <a:rPr lang="en-US" altLang="ja-JP" sz="2000" dirty="0"/>
              <a:t>C: Control, 0x03 </a:t>
            </a:r>
            <a:r>
              <a:rPr lang="ja-JP" altLang="en-US" sz="2000" dirty="0"/>
              <a:t>固定</a:t>
            </a:r>
            <a:endParaRPr lang="en-US" altLang="ja-JP" sz="2000" dirty="0"/>
          </a:p>
          <a:p>
            <a:pPr lvl="1"/>
            <a:r>
              <a:rPr lang="en-US" altLang="ja-JP" sz="2000" dirty="0"/>
              <a:t>P: </a:t>
            </a:r>
            <a:r>
              <a:rPr lang="en-US" altLang="ja-JP" sz="2000" dirty="0">
                <a:solidFill>
                  <a:srgbClr val="FF0000"/>
                </a:solidFill>
              </a:rPr>
              <a:t>Protocol Type</a:t>
            </a:r>
          </a:p>
          <a:p>
            <a:pPr lvl="1"/>
            <a:r>
              <a:rPr lang="en-US" altLang="ja-JP" sz="2000" dirty="0"/>
              <a:t>PPP</a:t>
            </a:r>
            <a:r>
              <a:rPr lang="ja-JP" altLang="en-US" sz="2000" dirty="0"/>
              <a:t>ペイロード</a:t>
            </a:r>
            <a:r>
              <a:rPr lang="en-US" altLang="ja-JP" sz="2000" dirty="0"/>
              <a:t>: </a:t>
            </a:r>
            <a:r>
              <a:rPr lang="ja-JP" altLang="en-US" sz="2000" dirty="0"/>
              <a:t>認証用データや</a:t>
            </a:r>
            <a:r>
              <a:rPr lang="en-US" altLang="ja-JP" sz="2000" dirty="0"/>
              <a:t>IP</a:t>
            </a:r>
            <a:r>
              <a:rPr lang="ja-JP" altLang="en-US" sz="2000" dirty="0"/>
              <a:t>データが入る．</a:t>
            </a:r>
            <a:endParaRPr lang="en-US" altLang="ja-JP" sz="2000" dirty="0"/>
          </a:p>
          <a:p>
            <a:pPr lvl="1"/>
            <a:r>
              <a:rPr lang="en-US" altLang="ja-JP" sz="2000" dirty="0"/>
              <a:t>FCS: Frame Check Sequence</a:t>
            </a:r>
          </a:p>
          <a:p>
            <a:pPr lvl="1"/>
            <a:r>
              <a:rPr lang="ja-JP" altLang="en-US" sz="2000" dirty="0"/>
              <a:t>通常は </a:t>
            </a:r>
            <a:r>
              <a:rPr lang="en-US" altLang="ja-JP" sz="2000" dirty="0"/>
              <a:t>Protocol Type </a:t>
            </a:r>
            <a:r>
              <a:rPr lang="ja-JP" altLang="en-US" sz="2000" dirty="0"/>
              <a:t>２バイト，</a:t>
            </a:r>
            <a:r>
              <a:rPr lang="en-US" altLang="ja-JP" sz="2000" dirty="0"/>
              <a:t>FCS</a:t>
            </a:r>
            <a:r>
              <a:rPr lang="ja-JP" altLang="en-US" sz="2000" dirty="0"/>
              <a:t>１バイトで計</a:t>
            </a:r>
            <a:r>
              <a:rPr lang="en-US" altLang="ja-JP" sz="2000" dirty="0"/>
              <a:t>6</a:t>
            </a:r>
            <a:r>
              <a:rPr lang="ja-JP" altLang="en-US" sz="2000" dirty="0"/>
              <a:t>バイト</a:t>
            </a:r>
            <a:br>
              <a:rPr lang="en-US" altLang="ja-JP" sz="2000" dirty="0"/>
            </a:b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直接送受信する場合は，前後に同期用の </a:t>
            </a:r>
            <a:r>
              <a:rPr lang="en-US" altLang="ja-JP" sz="1800" dirty="0"/>
              <a:t>Flag Sequence </a:t>
            </a:r>
            <a:r>
              <a:rPr lang="ja-JP" altLang="en-US" sz="1800" dirty="0"/>
              <a:t>（</a:t>
            </a:r>
            <a:r>
              <a:rPr lang="en-US" altLang="ja-JP" sz="1800" dirty="0"/>
              <a:t>0x7E </a:t>
            </a:r>
            <a:r>
              <a:rPr lang="ja-JP" altLang="en-US" sz="1800" dirty="0"/>
              <a:t>固定）が付く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続けて送信する場合 </a:t>
            </a:r>
            <a:r>
              <a:rPr lang="en-US" altLang="ja-JP" sz="1800" dirty="0"/>
              <a:t>FCS</a:t>
            </a:r>
            <a:r>
              <a:rPr lang="ja-JP" altLang="en-US" sz="1800" dirty="0"/>
              <a:t>は</a:t>
            </a:r>
            <a:r>
              <a:rPr lang="en-US" altLang="ja-JP" sz="1800" dirty="0"/>
              <a:t>2</a:t>
            </a:r>
            <a:r>
              <a:rPr lang="ja-JP" altLang="en-US" sz="1800" dirty="0"/>
              <a:t>個続かない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221557" y="6394580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8D0CB7B-9A95-6D7A-246C-C493FF687077}"/>
              </a:ext>
            </a:extLst>
          </p:cNvPr>
          <p:cNvSpPr/>
          <p:nvPr/>
        </p:nvSpPr>
        <p:spPr>
          <a:xfrm>
            <a:off x="1043608" y="5805264"/>
            <a:ext cx="2376264" cy="72008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44C4F4-644E-C259-6DFB-E7FCA3AEDA98}"/>
              </a:ext>
            </a:extLst>
          </p:cNvPr>
          <p:cNvSpPr/>
          <p:nvPr/>
        </p:nvSpPr>
        <p:spPr>
          <a:xfrm>
            <a:off x="3419872" y="5805264"/>
            <a:ext cx="3456384" cy="72008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BFC13E-41AD-A121-9CFC-F43F40B4AD46}"/>
              </a:ext>
            </a:extLst>
          </p:cNvPr>
          <p:cNvSpPr/>
          <p:nvPr/>
        </p:nvSpPr>
        <p:spPr>
          <a:xfrm>
            <a:off x="6876256" y="5805264"/>
            <a:ext cx="1080120" cy="72008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111837-0418-E5A7-FF1D-6E804BF14703}"/>
              </a:ext>
            </a:extLst>
          </p:cNvPr>
          <p:cNvSpPr txBox="1"/>
          <p:nvPr/>
        </p:nvSpPr>
        <p:spPr>
          <a:xfrm>
            <a:off x="1475656" y="5949280"/>
            <a:ext cx="1662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PPP </a:t>
            </a:r>
            <a:r>
              <a:rPr lang="ja-JP" altLang="en-US" sz="1800" b="1" dirty="0"/>
              <a:t>ヘッダ</a:t>
            </a:r>
            <a:r>
              <a:rPr lang="en-US" altLang="ja-JP" sz="1800" b="1" dirty="0"/>
              <a:t> </a:t>
            </a:r>
            <a:r>
              <a:rPr kumimoji="1" lang="ja-JP" altLang="en-US" sz="1800" b="1" dirty="0"/>
              <a:t>（</a:t>
            </a:r>
            <a:r>
              <a:rPr lang="en-US" altLang="ja-JP" sz="1800" b="1" dirty="0"/>
              <a:t>4</a:t>
            </a:r>
            <a:r>
              <a:rPr kumimoji="1" lang="ja-JP" altLang="en-US" sz="1800" b="1" dirty="0"/>
              <a:t>）</a:t>
            </a:r>
            <a:endParaRPr kumimoji="1" lang="ja-JP" altLang="en-US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287528-0697-89EA-B45C-28F0C7330600}"/>
              </a:ext>
            </a:extLst>
          </p:cNvPr>
          <p:cNvSpPr txBox="1"/>
          <p:nvPr/>
        </p:nvSpPr>
        <p:spPr>
          <a:xfrm>
            <a:off x="4283968" y="5949280"/>
            <a:ext cx="164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PPP </a:t>
            </a:r>
            <a:r>
              <a:rPr lang="ja-JP" altLang="en-US" sz="1800" b="1" dirty="0"/>
              <a:t>ペイロード</a:t>
            </a:r>
            <a:endParaRPr lang="en-US" altLang="ja-JP" sz="1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B6AEA9A-B5AD-5E55-B30B-C547FD1B3AA9}"/>
              </a:ext>
            </a:extLst>
          </p:cNvPr>
          <p:cNvSpPr txBox="1"/>
          <p:nvPr/>
        </p:nvSpPr>
        <p:spPr>
          <a:xfrm>
            <a:off x="6876256" y="594928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 FCS</a:t>
            </a:r>
            <a:r>
              <a:rPr lang="ja-JP" altLang="en-US" sz="1800" b="1" dirty="0"/>
              <a:t> （</a:t>
            </a:r>
            <a:r>
              <a:rPr lang="en-US" altLang="ja-JP" sz="1800" b="1" dirty="0"/>
              <a:t>2</a:t>
            </a:r>
            <a:r>
              <a:rPr kumimoji="1" lang="ja-JP" altLang="en-US" sz="1800" b="1" dirty="0"/>
              <a:t>）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96639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PPPoE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08720"/>
            <a:ext cx="8352928" cy="5616624"/>
          </a:xfrm>
        </p:spPr>
        <p:txBody>
          <a:bodyPr/>
          <a:lstStyle/>
          <a:p>
            <a:r>
              <a:rPr lang="en-US" altLang="ja-JP" sz="2800" dirty="0"/>
              <a:t>PPP over Ethernet</a:t>
            </a:r>
          </a:p>
          <a:p>
            <a:pPr lvl="1"/>
            <a:r>
              <a:rPr lang="en-US" altLang="ja-JP" sz="2400" dirty="0"/>
              <a:t>PPP </a:t>
            </a:r>
            <a:r>
              <a:rPr lang="ja-JP" altLang="en-US" sz="2400" dirty="0"/>
              <a:t>を </a:t>
            </a:r>
            <a:r>
              <a:rPr lang="en-US" altLang="ja-JP" sz="2400" dirty="0"/>
              <a:t>Ethernet</a:t>
            </a:r>
            <a:r>
              <a:rPr lang="ja-JP" altLang="en-US" sz="2400" dirty="0"/>
              <a:t> 上でカプセル化するためのプロトコル</a:t>
            </a:r>
            <a:endParaRPr lang="en-US" altLang="ja-JP" sz="2400" dirty="0"/>
          </a:p>
          <a:p>
            <a:pPr lvl="1"/>
            <a:r>
              <a:rPr lang="en-US" altLang="ja-JP" sz="2400" dirty="0"/>
              <a:t>Ethernet</a:t>
            </a:r>
            <a:r>
              <a:rPr lang="ja-JP" altLang="en-US" sz="2400" dirty="0"/>
              <a:t>上で通信相手を見つける．</a:t>
            </a:r>
            <a:endParaRPr lang="en-US" altLang="ja-JP" sz="2400" dirty="0"/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900" dirty="0"/>
              <a:t>　</a:t>
            </a:r>
            <a:endParaRPr lang="en-US" altLang="ja-JP" sz="900" dirty="0"/>
          </a:p>
          <a:p>
            <a:pPr marL="0" indent="0">
              <a:buNone/>
            </a:pPr>
            <a:r>
              <a:rPr lang="en-US" altLang="ja-JP" sz="2400" dirty="0"/>
              <a:t>      </a:t>
            </a:r>
            <a:r>
              <a:rPr lang="en-US" altLang="ja-JP" sz="2400" b="1" dirty="0">
                <a:solidFill>
                  <a:srgbClr val="C00000"/>
                </a:solidFill>
              </a:rPr>
              <a:t>VER (4bit) | TYPE (4bit) | CODE (1) | SESSION(2) |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C00000"/>
                </a:solidFill>
              </a:rPr>
              <a:t>                                LENGTH(2) | </a:t>
            </a:r>
            <a:r>
              <a:rPr lang="en-US" altLang="ja-JP" sz="2400" b="1" dirty="0">
                <a:solidFill>
                  <a:srgbClr val="002060"/>
                </a:solidFill>
              </a:rPr>
              <a:t>PPPoE </a:t>
            </a:r>
            <a:r>
              <a:rPr lang="ja-JP" altLang="en-US" sz="2400" b="1" dirty="0">
                <a:solidFill>
                  <a:srgbClr val="002060"/>
                </a:solidFill>
              </a:rPr>
              <a:t>ペイロード</a:t>
            </a:r>
            <a:endParaRPr lang="en-US" altLang="ja-JP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C00000"/>
                </a:solidFill>
              </a:rPr>
              <a:t>      </a:t>
            </a:r>
            <a:r>
              <a:rPr lang="ja-JP" altLang="en-US" sz="2400" b="1" dirty="0">
                <a:solidFill>
                  <a:srgbClr val="C00000"/>
                </a:solidFill>
              </a:rPr>
              <a:t>　　</a:t>
            </a:r>
            <a:r>
              <a:rPr lang="en-US" altLang="ja-JP" sz="2400" b="1" dirty="0">
                <a:solidFill>
                  <a:srgbClr val="002060"/>
                </a:solidFill>
              </a:rPr>
              <a:t>PPPoE </a:t>
            </a:r>
            <a:r>
              <a:rPr lang="ja-JP" altLang="en-US" sz="2400" b="1" dirty="0">
                <a:solidFill>
                  <a:srgbClr val="002060"/>
                </a:solidFill>
              </a:rPr>
              <a:t>ペイロード ＝</a:t>
            </a:r>
            <a:r>
              <a:rPr lang="en-US" altLang="ja-JP" sz="2400" b="1" dirty="0">
                <a:solidFill>
                  <a:srgbClr val="C00000"/>
                </a:solidFill>
              </a:rPr>
              <a:t>  </a:t>
            </a:r>
            <a:r>
              <a:rPr lang="en-US" altLang="ja-JP" sz="2400" b="1" dirty="0">
                <a:solidFill>
                  <a:srgbClr val="7030A0"/>
                </a:solidFill>
              </a:rPr>
              <a:t>PPP Protocol  </a:t>
            </a:r>
            <a:r>
              <a:rPr lang="en-US" altLang="ja-JP" sz="2400" b="1" dirty="0"/>
              <a:t>| PPP</a:t>
            </a:r>
            <a:r>
              <a:rPr lang="ja-JP" altLang="en-US" sz="2400" b="1" dirty="0"/>
              <a:t>ペイロード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　      </a:t>
            </a:r>
            <a:r>
              <a:rPr lang="en-US" altLang="ja-JP" sz="2400" dirty="0"/>
              <a:t> </a:t>
            </a:r>
            <a:r>
              <a:rPr lang="en-US" altLang="ja-JP" sz="1800" dirty="0"/>
              <a:t>( )</a:t>
            </a:r>
            <a:r>
              <a:rPr lang="ja-JP" altLang="en-US" sz="1800" dirty="0"/>
              <a:t>内はデフォルトでバイト数．</a:t>
            </a:r>
            <a:endParaRPr lang="en-US" altLang="ja-JP" sz="2000" dirty="0"/>
          </a:p>
          <a:p>
            <a:pPr lvl="1"/>
            <a:r>
              <a:rPr lang="en-US" altLang="ja-JP" sz="2400" dirty="0"/>
              <a:t>VER: 0x1 </a:t>
            </a:r>
            <a:r>
              <a:rPr lang="ja-JP" altLang="en-US" sz="2400" dirty="0"/>
              <a:t>固定，</a:t>
            </a:r>
            <a:r>
              <a:rPr lang="en-US" altLang="ja-JP" sz="2400" dirty="0"/>
              <a:t>TYPE: 0x1</a:t>
            </a:r>
            <a:r>
              <a:rPr lang="ja-JP" altLang="en-US" sz="2400" dirty="0"/>
              <a:t>固定</a:t>
            </a:r>
            <a:endParaRPr lang="en-US" altLang="ja-JP" sz="2400" dirty="0"/>
          </a:p>
          <a:p>
            <a:pPr lvl="1"/>
            <a:r>
              <a:rPr lang="en-US" altLang="ja-JP" sz="2400" dirty="0"/>
              <a:t>PPP </a:t>
            </a:r>
            <a:r>
              <a:rPr lang="ja-JP" altLang="en-US" sz="2400" dirty="0"/>
              <a:t>の </a:t>
            </a:r>
            <a:r>
              <a:rPr lang="en-US" altLang="ja-JP" sz="2400" dirty="0"/>
              <a:t>Address, Control, FCS </a:t>
            </a:r>
            <a:r>
              <a:rPr lang="ja-JP" altLang="en-US" sz="2400" dirty="0"/>
              <a:t>は省略</a:t>
            </a:r>
            <a:endParaRPr lang="en-US" altLang="ja-JP" sz="2400" dirty="0"/>
          </a:p>
          <a:p>
            <a:pPr lvl="2"/>
            <a:r>
              <a:rPr lang="en-US" altLang="ja-JP" dirty="0"/>
              <a:t>A,C</a:t>
            </a:r>
            <a:r>
              <a:rPr lang="ja-JP" altLang="en-US" dirty="0"/>
              <a:t>は固定で，</a:t>
            </a:r>
            <a:r>
              <a:rPr lang="en-US" altLang="ja-JP" dirty="0"/>
              <a:t>FCS</a:t>
            </a:r>
            <a:r>
              <a:rPr lang="ja-JP" altLang="en-US" dirty="0"/>
              <a:t> は </a:t>
            </a:r>
            <a:r>
              <a:rPr lang="en-US" altLang="ja-JP" dirty="0"/>
              <a:t>Ethernet</a:t>
            </a:r>
            <a:r>
              <a:rPr lang="ja-JP" altLang="en-US" dirty="0"/>
              <a:t> の </a:t>
            </a:r>
            <a:r>
              <a:rPr lang="en-US" altLang="ja-JP" dirty="0"/>
              <a:t>FCS</a:t>
            </a:r>
            <a:r>
              <a:rPr lang="ja-JP" altLang="en-US" dirty="0"/>
              <a:t>で代用できる．</a:t>
            </a:r>
            <a:endParaRPr lang="en-US" altLang="ja-JP" dirty="0"/>
          </a:p>
          <a:p>
            <a:pPr lvl="1"/>
            <a:r>
              <a:rPr lang="ja-JP" altLang="en-US" sz="2400" dirty="0"/>
              <a:t>ヘッダサイズは </a:t>
            </a:r>
            <a:r>
              <a:rPr lang="en-US" altLang="ja-JP" sz="2400" dirty="0"/>
              <a:t>0.5+0.5+1+ 2+ 2 </a:t>
            </a:r>
            <a:r>
              <a:rPr lang="ja-JP" altLang="en-US" sz="2400" dirty="0"/>
              <a:t>で計 </a:t>
            </a:r>
            <a:r>
              <a:rPr lang="en-US" altLang="ja-JP" sz="2400" dirty="0"/>
              <a:t>6</a:t>
            </a:r>
            <a:r>
              <a:rPr lang="ja-JP" altLang="en-US" sz="2400" dirty="0"/>
              <a:t>バイト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95617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PPPoE</a:t>
            </a:r>
            <a:r>
              <a:rPr lang="ja-JP" altLang="en-US" dirty="0"/>
              <a:t> フレーム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A6EA022-BB69-C02F-B997-A11B0DCB6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2304256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rgbClr val="C00000"/>
                </a:solidFill>
              </a:rPr>
              <a:t>Ethernet 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ヘッダ（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14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） 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002060"/>
                </a:solidFill>
              </a:rPr>
              <a:t>             </a:t>
            </a:r>
            <a:r>
              <a:rPr kumimoji="1" lang="en-US" altLang="ja-JP" sz="2400" b="1" dirty="0">
                <a:solidFill>
                  <a:srgbClr val="002060"/>
                </a:solidFill>
              </a:rPr>
              <a:t>PPPoE</a:t>
            </a:r>
            <a:r>
              <a:rPr kumimoji="1" lang="ja-JP" altLang="en-US" sz="2400" b="1" dirty="0">
                <a:solidFill>
                  <a:srgbClr val="002060"/>
                </a:solidFill>
              </a:rPr>
              <a:t>ヘッダ</a:t>
            </a:r>
            <a:r>
              <a:rPr lang="ja-JP" altLang="en-US" sz="2400" b="1" dirty="0">
                <a:solidFill>
                  <a:srgbClr val="002060"/>
                </a:solidFill>
              </a:rPr>
              <a:t>（</a:t>
            </a:r>
            <a:r>
              <a:rPr lang="en-US" altLang="ja-JP" sz="2400" b="1" dirty="0">
                <a:solidFill>
                  <a:srgbClr val="002060"/>
                </a:solidFill>
              </a:rPr>
              <a:t>6</a:t>
            </a:r>
            <a:r>
              <a:rPr lang="ja-JP" altLang="en-US" sz="2400" b="1" dirty="0">
                <a:solidFill>
                  <a:srgbClr val="002060"/>
                </a:solidFill>
              </a:rPr>
              <a:t>）</a:t>
            </a:r>
            <a:r>
              <a:rPr kumimoji="1" lang="ja-JP" altLang="en-US" sz="2400" b="1" dirty="0">
                <a:solidFill>
                  <a:srgbClr val="002060"/>
                </a:solidFill>
              </a:rPr>
              <a:t> </a:t>
            </a:r>
            <a:br>
              <a:rPr lang="en-US" altLang="ja-JP" sz="2400" b="1" dirty="0"/>
            </a:br>
            <a:r>
              <a:rPr lang="en-US" altLang="ja-JP" sz="2400" b="1" dirty="0"/>
              <a:t>   </a:t>
            </a:r>
            <a:r>
              <a:rPr lang="ja-JP" altLang="en-US" sz="2400" b="1" dirty="0"/>
              <a:t>　　　　　　 </a:t>
            </a:r>
            <a:r>
              <a:rPr kumimoji="1" lang="en-US" altLang="ja-JP" sz="2400" b="1" dirty="0">
                <a:solidFill>
                  <a:srgbClr val="7030A0"/>
                </a:solidFill>
              </a:rPr>
              <a:t>PPP</a:t>
            </a:r>
            <a:r>
              <a:rPr kumimoji="1" lang="ja-JP" altLang="en-US" sz="2400" b="1" dirty="0">
                <a:solidFill>
                  <a:srgbClr val="7030A0"/>
                </a:solidFill>
              </a:rPr>
              <a:t>ヘッダ （</a:t>
            </a:r>
            <a:r>
              <a:rPr kumimoji="1" lang="en-US" altLang="ja-JP" sz="2400" b="1" dirty="0">
                <a:solidFill>
                  <a:srgbClr val="7030A0"/>
                </a:solidFill>
              </a:rPr>
              <a:t>PPP Protocol Type</a:t>
            </a:r>
            <a:r>
              <a:rPr kumimoji="1" lang="ja-JP" altLang="en-US" sz="2400" b="1" dirty="0">
                <a:solidFill>
                  <a:srgbClr val="7030A0"/>
                </a:solidFill>
              </a:rPr>
              <a:t>）</a:t>
            </a:r>
            <a:r>
              <a:rPr lang="ja-JP" altLang="en-US" sz="2400" b="1" dirty="0">
                <a:solidFill>
                  <a:srgbClr val="7030A0"/>
                </a:solidFill>
              </a:rPr>
              <a:t>（</a:t>
            </a:r>
            <a:r>
              <a:rPr lang="en-US" altLang="ja-JP" sz="2400" b="1" dirty="0">
                <a:solidFill>
                  <a:srgbClr val="7030A0"/>
                </a:solidFill>
              </a:rPr>
              <a:t>2</a:t>
            </a:r>
            <a:r>
              <a:rPr lang="ja-JP" altLang="en-US" sz="2400" b="1" dirty="0">
                <a:solidFill>
                  <a:srgbClr val="7030A0"/>
                </a:solidFill>
              </a:rPr>
              <a:t>）</a:t>
            </a:r>
            <a:r>
              <a:rPr kumimoji="1" lang="ja-JP" altLang="en-US" sz="2400" b="1" dirty="0">
                <a:solidFill>
                  <a:srgbClr val="7030A0"/>
                </a:solidFill>
              </a:rPr>
              <a:t> </a:t>
            </a:r>
            <a:r>
              <a:rPr kumimoji="1" lang="en-US" altLang="ja-JP" sz="2400" b="1" dirty="0">
                <a:solidFill>
                  <a:srgbClr val="002060"/>
                </a:solidFill>
              </a:rPr>
              <a:t> </a:t>
            </a:r>
            <a:br>
              <a:rPr kumimoji="1" lang="en-US" altLang="ja-JP" sz="2400" b="1" dirty="0">
                <a:solidFill>
                  <a:srgbClr val="002060"/>
                </a:solidFill>
              </a:rPr>
            </a:br>
            <a:r>
              <a:rPr kumimoji="1" lang="en-US" altLang="ja-JP" sz="2400" b="1" dirty="0">
                <a:solidFill>
                  <a:srgbClr val="002060"/>
                </a:solidFill>
              </a:rPr>
              <a:t>                         </a:t>
            </a:r>
            <a:r>
              <a:rPr lang="ja-JP" altLang="en-US" sz="2400" b="1" dirty="0"/>
              <a:t>ペイロード </a:t>
            </a:r>
            <a:r>
              <a:rPr lang="en-US" altLang="ja-JP" sz="2400" b="1" dirty="0"/>
              <a:t> 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C00000"/>
                </a:solidFill>
              </a:rPr>
              <a:t>     FCS</a:t>
            </a:r>
            <a:r>
              <a:rPr lang="ja-JP" altLang="en-US" sz="2400" b="1" dirty="0">
                <a:solidFill>
                  <a:srgbClr val="C00000"/>
                </a:solidFill>
              </a:rPr>
              <a:t>（</a:t>
            </a:r>
            <a:r>
              <a:rPr lang="en-US" altLang="ja-JP" sz="2400" b="1" dirty="0">
                <a:solidFill>
                  <a:srgbClr val="C00000"/>
                </a:solidFill>
              </a:rPr>
              <a:t>4</a:t>
            </a:r>
            <a:r>
              <a:rPr lang="ja-JP" altLang="en-US" sz="2400" b="1" dirty="0">
                <a:solidFill>
                  <a:srgbClr val="C00000"/>
                </a:solidFill>
              </a:rPr>
              <a:t>）                                                    </a:t>
            </a:r>
            <a:r>
              <a:rPr lang="en-US" altLang="ja-JP" sz="1800" dirty="0"/>
              <a:t>(</a:t>
            </a:r>
            <a:r>
              <a:rPr lang="ja-JP" altLang="en-US" sz="1800" dirty="0"/>
              <a:t>　</a:t>
            </a:r>
            <a:r>
              <a:rPr lang="en-US" altLang="ja-JP" sz="1800" dirty="0"/>
              <a:t>) </a:t>
            </a:r>
            <a:r>
              <a:rPr lang="ja-JP" altLang="en-US" sz="1800" dirty="0"/>
              <a:t>内はバイト数</a:t>
            </a:r>
            <a:br>
              <a:rPr lang="en-US" altLang="ja-JP" sz="2400" b="1" dirty="0">
                <a:solidFill>
                  <a:srgbClr val="C00000"/>
                </a:solidFill>
              </a:rPr>
            </a:br>
            <a:r>
              <a:rPr lang="en-US" altLang="ja-JP" sz="2400" dirty="0"/>
              <a:t>      </a:t>
            </a:r>
            <a:endParaRPr kumimoji="1" lang="ja-JP" altLang="en-US" sz="24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FE1DCB-C6E8-B9DD-9D47-3FB8EB8316BF}"/>
              </a:ext>
            </a:extLst>
          </p:cNvPr>
          <p:cNvSpPr/>
          <p:nvPr/>
        </p:nvSpPr>
        <p:spPr>
          <a:xfrm>
            <a:off x="395536" y="4725144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B89725-8F7D-3F90-FBD2-FC16266EEFF1}"/>
              </a:ext>
            </a:extLst>
          </p:cNvPr>
          <p:cNvSpPr/>
          <p:nvPr/>
        </p:nvSpPr>
        <p:spPr>
          <a:xfrm>
            <a:off x="2771800" y="4725144"/>
            <a:ext cx="1584176" cy="72008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67B43B-3AEA-4FDC-1B6A-2E3CBF6DA10B}"/>
              </a:ext>
            </a:extLst>
          </p:cNvPr>
          <p:cNvSpPr/>
          <p:nvPr/>
        </p:nvSpPr>
        <p:spPr>
          <a:xfrm>
            <a:off x="4355976" y="4725144"/>
            <a:ext cx="1296144" cy="72008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551E2E9-F265-6B07-E8E5-63E8718E52DB}"/>
              </a:ext>
            </a:extLst>
          </p:cNvPr>
          <p:cNvSpPr/>
          <p:nvPr/>
        </p:nvSpPr>
        <p:spPr>
          <a:xfrm>
            <a:off x="5652120" y="4725144"/>
            <a:ext cx="1800200" cy="72008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E0A17A-76CD-4896-5714-F13048F483F6}"/>
              </a:ext>
            </a:extLst>
          </p:cNvPr>
          <p:cNvSpPr/>
          <p:nvPr/>
        </p:nvSpPr>
        <p:spPr>
          <a:xfrm>
            <a:off x="7452320" y="4725144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F4132F-0495-8FD0-83FA-DF7129D8421B}"/>
              </a:ext>
            </a:extLst>
          </p:cNvPr>
          <p:cNvSpPr txBox="1"/>
          <p:nvPr/>
        </p:nvSpPr>
        <p:spPr>
          <a:xfrm>
            <a:off x="827584" y="4797152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Ethernet </a:t>
            </a:r>
            <a:r>
              <a:rPr lang="ja-JP" altLang="en-US" sz="1800" b="1" dirty="0"/>
              <a:t>ヘッダ</a:t>
            </a:r>
            <a:endParaRPr lang="en-US" altLang="ja-JP" sz="1800" b="1" dirty="0"/>
          </a:p>
          <a:p>
            <a:r>
              <a:rPr kumimoji="1" lang="ja-JP" altLang="en-US" sz="1800" b="1" dirty="0"/>
              <a:t>　　　（</a:t>
            </a:r>
            <a:r>
              <a:rPr kumimoji="1" lang="en-US" altLang="ja-JP" sz="1800" b="1" dirty="0"/>
              <a:t>14</a:t>
            </a:r>
            <a:r>
              <a:rPr kumimoji="1" lang="ja-JP" altLang="en-US" sz="1800" b="1" dirty="0"/>
              <a:t>）</a:t>
            </a:r>
            <a:endParaRPr kumimoji="1" lang="ja-JP" altLang="en-US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B91580C-3747-A31B-A648-620ABA793B56}"/>
              </a:ext>
            </a:extLst>
          </p:cNvPr>
          <p:cNvSpPr txBox="1"/>
          <p:nvPr/>
        </p:nvSpPr>
        <p:spPr>
          <a:xfrm>
            <a:off x="2771800" y="4797152"/>
            <a:ext cx="153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PPPoE </a:t>
            </a:r>
            <a:r>
              <a:rPr lang="ja-JP" altLang="en-US" sz="1800" b="1" dirty="0"/>
              <a:t>ヘッダ</a:t>
            </a:r>
            <a:endParaRPr lang="en-US" altLang="ja-JP" sz="1800" b="1" dirty="0"/>
          </a:p>
          <a:p>
            <a:r>
              <a:rPr kumimoji="1" lang="ja-JP" altLang="en-US" sz="1800" b="1" dirty="0"/>
              <a:t>　　　（</a:t>
            </a:r>
            <a:r>
              <a:rPr lang="en-US" altLang="ja-JP" sz="1800" b="1" dirty="0"/>
              <a:t>6</a:t>
            </a:r>
            <a:r>
              <a:rPr lang="ja-JP" altLang="en-US" sz="1800" b="1" dirty="0"/>
              <a:t>）</a:t>
            </a:r>
            <a:endParaRPr kumimoji="1" lang="ja-JP" altLang="en-US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969DD9-A8B7-3698-AF99-02F04E5A5AB6}"/>
              </a:ext>
            </a:extLst>
          </p:cNvPr>
          <p:cNvSpPr txBox="1"/>
          <p:nvPr/>
        </p:nvSpPr>
        <p:spPr>
          <a:xfrm>
            <a:off x="4355976" y="4797152"/>
            <a:ext cx="1255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PPP </a:t>
            </a:r>
            <a:r>
              <a:rPr lang="ja-JP" altLang="en-US" sz="1800" b="1" dirty="0"/>
              <a:t>ヘッダ</a:t>
            </a:r>
            <a:endParaRPr lang="en-US" altLang="ja-JP" sz="1800" b="1" dirty="0"/>
          </a:p>
          <a:p>
            <a:r>
              <a:rPr kumimoji="1" lang="ja-JP" altLang="en-US" sz="1800" b="1" dirty="0"/>
              <a:t>　　 （</a:t>
            </a:r>
            <a:r>
              <a:rPr kumimoji="1" lang="en-US" altLang="ja-JP" sz="1800" b="1" dirty="0"/>
              <a:t>2</a:t>
            </a:r>
            <a:r>
              <a:rPr kumimoji="1" lang="ja-JP" altLang="en-US" sz="1800" b="1" dirty="0"/>
              <a:t>）</a:t>
            </a:r>
            <a:endParaRPr kumimoji="1" lang="ja-JP" altLang="en-US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2B6F92E-0E6B-08DD-057F-7C1DD303D4AC}"/>
              </a:ext>
            </a:extLst>
          </p:cNvPr>
          <p:cNvSpPr txBox="1"/>
          <p:nvPr/>
        </p:nvSpPr>
        <p:spPr>
          <a:xfrm>
            <a:off x="5868144" y="4941168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b="1" dirty="0"/>
              <a:t>ペイロード</a:t>
            </a:r>
            <a:endParaRPr lang="en-US" altLang="ja-JP" sz="1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8FA2A7-130C-44B7-9D71-756C7ED15715}"/>
              </a:ext>
            </a:extLst>
          </p:cNvPr>
          <p:cNvSpPr txBox="1"/>
          <p:nvPr/>
        </p:nvSpPr>
        <p:spPr>
          <a:xfrm>
            <a:off x="7452320" y="4797152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Ethernet</a:t>
            </a:r>
            <a:br>
              <a:rPr lang="en-US" altLang="ja-JP" sz="1800" b="1" dirty="0"/>
            </a:br>
            <a:r>
              <a:rPr lang="en-US" altLang="ja-JP" sz="1800" b="1" dirty="0"/>
              <a:t> FCS</a:t>
            </a:r>
            <a:r>
              <a:rPr lang="ja-JP" altLang="en-US" sz="1800" b="1" dirty="0"/>
              <a:t> （</a:t>
            </a:r>
            <a:r>
              <a:rPr kumimoji="1" lang="en-US" altLang="ja-JP" sz="1800" b="1" dirty="0"/>
              <a:t>4</a:t>
            </a:r>
            <a:r>
              <a:rPr kumimoji="1" lang="ja-JP" altLang="en-US" sz="1800" b="1" dirty="0"/>
              <a:t>）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0533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8F224B48-87D6-40E6-17F1-FE2F3B6E8FCE}"/>
              </a:ext>
            </a:extLst>
          </p:cNvPr>
          <p:cNvCxnSpPr>
            <a:cxnSpLocks/>
          </p:cNvCxnSpPr>
          <p:nvPr/>
        </p:nvCxnSpPr>
        <p:spPr>
          <a:xfrm flipH="1" flipV="1">
            <a:off x="7524328" y="3212976"/>
            <a:ext cx="261392" cy="72490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06DB3E64-9AD5-1F2C-6FE1-F24D378AF980}"/>
              </a:ext>
            </a:extLst>
          </p:cNvPr>
          <p:cNvCxnSpPr>
            <a:cxnSpLocks/>
          </p:cNvCxnSpPr>
          <p:nvPr/>
        </p:nvCxnSpPr>
        <p:spPr>
          <a:xfrm flipV="1">
            <a:off x="6300192" y="2996952"/>
            <a:ext cx="936104" cy="72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IPv4 with PPPoE</a:t>
            </a: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217990" y="6309320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7020272" y="2636912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1547664" y="1916832"/>
            <a:ext cx="4752528" cy="3312368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6444208" y="3789040"/>
            <a:ext cx="2555776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インターネット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(IPv4/IPv6)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827584" y="5013176"/>
            <a:ext cx="1224136" cy="160306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2339752" y="5229200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/>
              <a:t>光コンセント</a:t>
            </a:r>
            <a:endParaRPr kumimoji="1" lang="ja-JP" altLang="en-US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2483768" y="443711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7030A0"/>
                </a:solidFill>
              </a:rPr>
              <a:t>PPP</a:t>
            </a:r>
            <a:r>
              <a:rPr lang="en-US" altLang="ja-JP" sz="1800" dirty="0">
                <a:solidFill>
                  <a:srgbClr val="7030A0"/>
                </a:solidFill>
              </a:rPr>
              <a:t>oE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C513F4B3-C4D8-0720-2FF7-E53639C68D8B}"/>
              </a:ext>
            </a:extLst>
          </p:cNvPr>
          <p:cNvSpPr/>
          <p:nvPr/>
        </p:nvSpPr>
        <p:spPr>
          <a:xfrm>
            <a:off x="1547664" y="5157192"/>
            <a:ext cx="288032" cy="4320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3C4BA6E8-6996-7768-5EFC-5D885D2DD456}"/>
              </a:ext>
            </a:extLst>
          </p:cNvPr>
          <p:cNvSpPr/>
          <p:nvPr/>
        </p:nvSpPr>
        <p:spPr>
          <a:xfrm>
            <a:off x="1259632" y="5517232"/>
            <a:ext cx="288032" cy="432048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776F98A-71D4-3CD9-8212-51B0B04D56D8}"/>
              </a:ext>
            </a:extLst>
          </p:cNvPr>
          <p:cNvSpPr txBox="1"/>
          <p:nvPr/>
        </p:nvSpPr>
        <p:spPr>
          <a:xfrm>
            <a:off x="2411760" y="2204864"/>
            <a:ext cx="1584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6DD4178-DBEE-2A56-5652-B138338B2B28}"/>
              </a:ext>
            </a:extLst>
          </p:cNvPr>
          <p:cNvSpPr txBox="1"/>
          <p:nvPr/>
        </p:nvSpPr>
        <p:spPr>
          <a:xfrm>
            <a:off x="395536" y="450912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/>
              <a:t>ONU</a:t>
            </a:r>
            <a:endParaRPr kumimoji="1" lang="ja-JP" altLang="en-US" sz="1800" dirty="0"/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263460C3-5E31-7BED-1132-66A02B8B7567}"/>
              </a:ext>
            </a:extLst>
          </p:cNvPr>
          <p:cNvCxnSpPr>
            <a:cxnSpLocks/>
          </p:cNvCxnSpPr>
          <p:nvPr/>
        </p:nvCxnSpPr>
        <p:spPr>
          <a:xfrm>
            <a:off x="1043608" y="4725144"/>
            <a:ext cx="648072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40F4353F-5097-B111-BFA2-AF70E1C2E13A}"/>
              </a:ext>
            </a:extLst>
          </p:cNvPr>
          <p:cNvCxnSpPr>
            <a:cxnSpLocks/>
          </p:cNvCxnSpPr>
          <p:nvPr/>
        </p:nvCxnSpPr>
        <p:spPr>
          <a:xfrm flipH="1" flipV="1">
            <a:off x="1403648" y="5805264"/>
            <a:ext cx="1008112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BB4A67D-A747-395D-50F0-4D20E6CFDD68}"/>
              </a:ext>
            </a:extLst>
          </p:cNvPr>
          <p:cNvSpPr txBox="1"/>
          <p:nvPr/>
        </p:nvSpPr>
        <p:spPr>
          <a:xfrm>
            <a:off x="2339752" y="60212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/>
              <a:t>BBR</a:t>
            </a:r>
            <a:endParaRPr kumimoji="1" lang="ja-JP" altLang="en-US" sz="1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8128D87-D851-7B94-2F59-BD55781F0A10}"/>
              </a:ext>
            </a:extLst>
          </p:cNvPr>
          <p:cNvSpPr txBox="1"/>
          <p:nvPr/>
        </p:nvSpPr>
        <p:spPr>
          <a:xfrm>
            <a:off x="2411760" y="3212976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/>
              <a:t>PPPoE</a:t>
            </a:r>
            <a:r>
              <a:rPr lang="ja-JP" altLang="en-US" sz="1800" dirty="0"/>
              <a:t>サーバ</a:t>
            </a:r>
            <a:endParaRPr kumimoji="1" lang="ja-JP" altLang="en-US" sz="1800" dirty="0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7683335-EBBD-2751-270E-024A976E6DB3}"/>
              </a:ext>
            </a:extLst>
          </p:cNvPr>
          <p:cNvCxnSpPr>
            <a:cxnSpLocks/>
            <a:endCxn id="46" idx="0"/>
          </p:cNvCxnSpPr>
          <p:nvPr/>
        </p:nvCxnSpPr>
        <p:spPr>
          <a:xfrm flipV="1">
            <a:off x="2051720" y="4191902"/>
            <a:ext cx="1007558" cy="69693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E7A7B8AA-C1DE-FC04-DE89-21CCFFF5A00E}"/>
              </a:ext>
            </a:extLst>
          </p:cNvPr>
          <p:cNvSpPr/>
          <p:nvPr/>
        </p:nvSpPr>
        <p:spPr>
          <a:xfrm>
            <a:off x="1835696" y="4797152"/>
            <a:ext cx="288032" cy="4320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9E0E5A74-2825-195D-9601-3EF824343E58}"/>
              </a:ext>
            </a:extLst>
          </p:cNvPr>
          <p:cNvCxnSpPr>
            <a:cxnSpLocks/>
          </p:cNvCxnSpPr>
          <p:nvPr/>
        </p:nvCxnSpPr>
        <p:spPr>
          <a:xfrm flipH="1" flipV="1">
            <a:off x="1979712" y="5013176"/>
            <a:ext cx="576064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26C49448-21D2-E0CE-DCC4-CE3072885C28}"/>
              </a:ext>
            </a:extLst>
          </p:cNvPr>
          <p:cNvCxnSpPr>
            <a:cxnSpLocks/>
          </p:cNvCxnSpPr>
          <p:nvPr/>
        </p:nvCxnSpPr>
        <p:spPr>
          <a:xfrm flipV="1">
            <a:off x="3563888" y="3068960"/>
            <a:ext cx="252028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0CC7511-043C-1108-C249-82C6F47F34EC}"/>
              </a:ext>
            </a:extLst>
          </p:cNvPr>
          <p:cNvSpPr txBox="1"/>
          <p:nvPr/>
        </p:nvSpPr>
        <p:spPr>
          <a:xfrm>
            <a:off x="4913220" y="980728"/>
            <a:ext cx="4248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NTE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</a:t>
            </a:r>
            <a:r>
              <a:rPr lang="en-US" altLang="ja-JP" sz="16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Network Termination Equipment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verdana" panose="020B0604030504040204" pitchFamily="34" charset="0"/>
              </a:rPr>
              <a:t>     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ネットワーク（網）終端装置</a:t>
            </a:r>
            <a:endParaRPr lang="en-US" altLang="ja-JP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kumimoji="1" lang="en-US" altLang="ja-JP" sz="1600" dirty="0">
                <a:solidFill>
                  <a:srgbClr val="000000"/>
                </a:solidFill>
                <a:latin typeface="verdana" panose="020B0604030504040204" pitchFamily="34" charset="0"/>
              </a:rPr>
              <a:t>     </a:t>
            </a:r>
            <a:r>
              <a:rPr lang="en-US" altLang="ja-JP" sz="1600" dirty="0">
                <a:solidFill>
                  <a:srgbClr val="000000"/>
                </a:solidFill>
                <a:latin typeface="verdana" panose="020B0604030504040204" pitchFamily="34" charset="0"/>
              </a:rPr>
              <a:t>ISP </a:t>
            </a:r>
            <a:r>
              <a:rPr lang="ja-JP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は勝手に増設できない（ボトルネック）</a:t>
            </a:r>
            <a:endParaRPr kumimoji="1" lang="ja-JP" altLang="en-US" sz="1600" dirty="0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5E5F54B0-E46A-BA30-56B9-FF0C25CF2D78}"/>
              </a:ext>
            </a:extLst>
          </p:cNvPr>
          <p:cNvSpPr/>
          <p:nvPr/>
        </p:nvSpPr>
        <p:spPr>
          <a:xfrm>
            <a:off x="5940152" y="2636912"/>
            <a:ext cx="504056" cy="75608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47499ADE-368F-30EF-F60E-B538D35F1A01}"/>
              </a:ext>
            </a:extLst>
          </p:cNvPr>
          <p:cNvCxnSpPr>
            <a:cxnSpLocks/>
          </p:cNvCxnSpPr>
          <p:nvPr/>
        </p:nvCxnSpPr>
        <p:spPr>
          <a:xfrm flipH="1">
            <a:off x="6156176" y="1772816"/>
            <a:ext cx="288032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7826F4BA-4A90-37AA-BAA5-6D7981DE6E67}"/>
              </a:ext>
            </a:extLst>
          </p:cNvPr>
          <p:cNvSpPr txBox="1"/>
          <p:nvPr/>
        </p:nvSpPr>
        <p:spPr>
          <a:xfrm>
            <a:off x="4067944" y="2996952"/>
            <a:ext cx="152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7030A0"/>
                </a:solidFill>
              </a:rPr>
              <a:t>PPP</a:t>
            </a:r>
            <a:r>
              <a:rPr lang="ja-JP" altLang="en-US" sz="1800" dirty="0">
                <a:solidFill>
                  <a:srgbClr val="7030A0"/>
                </a:solidFill>
              </a:rPr>
              <a:t> </a:t>
            </a:r>
            <a:r>
              <a:rPr lang="en-US" altLang="ja-JP" sz="1800" dirty="0">
                <a:solidFill>
                  <a:srgbClr val="7030A0"/>
                </a:solidFill>
              </a:rPr>
              <a:t>over</a:t>
            </a:r>
            <a:r>
              <a:rPr lang="ja-JP" altLang="en-US" sz="1800" dirty="0">
                <a:solidFill>
                  <a:srgbClr val="7030A0"/>
                </a:solidFill>
              </a:rPr>
              <a:t> </a:t>
            </a:r>
            <a:r>
              <a:rPr lang="en-US" altLang="ja-JP" sz="1800" dirty="0">
                <a:solidFill>
                  <a:srgbClr val="7030A0"/>
                </a:solidFill>
              </a:rPr>
              <a:t>IPv6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FEAB9472-2A77-5744-3E01-F9ECA5A294CF}"/>
              </a:ext>
            </a:extLst>
          </p:cNvPr>
          <p:cNvSpPr txBox="1"/>
          <p:nvPr/>
        </p:nvSpPr>
        <p:spPr>
          <a:xfrm>
            <a:off x="6516216" y="29969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7030A0"/>
                </a:solidFill>
              </a:rPr>
              <a:t>PPP</a:t>
            </a:r>
            <a:endParaRPr lang="en-US" altLang="ja-JP" sz="1800" dirty="0">
              <a:solidFill>
                <a:srgbClr val="7030A0"/>
              </a:solidFill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7E4C3286-B5D1-04A8-C5C3-87E540985040}"/>
              </a:ext>
            </a:extLst>
          </p:cNvPr>
          <p:cNvSpPr txBox="1"/>
          <p:nvPr/>
        </p:nvSpPr>
        <p:spPr>
          <a:xfrm>
            <a:off x="7740352" y="335699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7030A0"/>
                </a:solidFill>
              </a:rPr>
              <a:t>IPv4</a:t>
            </a:r>
            <a:endParaRPr lang="en-US" altLang="ja-JP" sz="1800" dirty="0">
              <a:solidFill>
                <a:srgbClr val="7030A0"/>
              </a:solidFill>
            </a:endParaRPr>
          </a:p>
        </p:txBody>
      </p:sp>
      <p:sp>
        <p:nvSpPr>
          <p:cNvPr id="106" name="フリーフォーム: 図形 105">
            <a:extLst>
              <a:ext uri="{FF2B5EF4-FFF2-40B4-BE49-F238E27FC236}">
                <a16:creationId xmlns:a16="http://schemas.microsoft.com/office/drawing/2014/main" id="{A2025063-94DA-138D-EEBA-DAD488FFD1EE}"/>
              </a:ext>
            </a:extLst>
          </p:cNvPr>
          <p:cNvSpPr/>
          <p:nvPr/>
        </p:nvSpPr>
        <p:spPr>
          <a:xfrm>
            <a:off x="3635896" y="3212976"/>
            <a:ext cx="3605783" cy="1008112"/>
          </a:xfrm>
          <a:custGeom>
            <a:avLst/>
            <a:gdLst>
              <a:gd name="connsiteX0" fmla="*/ 0 w 3533775"/>
              <a:gd name="connsiteY0" fmla="*/ 1219200 h 1221410"/>
              <a:gd name="connsiteX1" fmla="*/ 2505075 w 3533775"/>
              <a:gd name="connsiteY1" fmla="*/ 1028700 h 1221410"/>
              <a:gd name="connsiteX2" fmla="*/ 3533775 w 3533775"/>
              <a:gd name="connsiteY2" fmla="*/ 0 h 1221410"/>
              <a:gd name="connsiteX3" fmla="*/ 3533775 w 3533775"/>
              <a:gd name="connsiteY3" fmla="*/ 0 h 122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3775" h="1221410">
                <a:moveTo>
                  <a:pt x="0" y="1219200"/>
                </a:moveTo>
                <a:cubicBezTo>
                  <a:pt x="958056" y="1225550"/>
                  <a:pt x="1916112" y="1231900"/>
                  <a:pt x="2505075" y="1028700"/>
                </a:cubicBezTo>
                <a:cubicBezTo>
                  <a:pt x="3094038" y="825500"/>
                  <a:pt x="3533775" y="0"/>
                  <a:pt x="3533775" y="0"/>
                </a:cubicBezTo>
                <a:lnTo>
                  <a:pt x="3533775" y="0"/>
                </a:lnTo>
              </a:path>
            </a:pathLst>
          </a:custGeom>
          <a:noFill/>
          <a:ln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" name="Group 38">
            <a:extLst>
              <a:ext uri="{FF2B5EF4-FFF2-40B4-BE49-F238E27FC236}">
                <a16:creationId xmlns:a16="http://schemas.microsoft.com/office/drawing/2014/main" id="{CCE14E41-D9E8-791D-5B6D-6CAB5976C8E5}"/>
              </a:ext>
            </a:extLst>
          </p:cNvPr>
          <p:cNvGrpSpPr>
            <a:grpSpLocks/>
          </p:cNvGrpSpPr>
          <p:nvPr/>
        </p:nvGrpSpPr>
        <p:grpSpPr bwMode="auto">
          <a:xfrm>
            <a:off x="2699792" y="3573016"/>
            <a:ext cx="1139738" cy="806058"/>
            <a:chOff x="2264" y="3057"/>
            <a:chExt cx="1037" cy="753"/>
          </a:xfrm>
          <a:solidFill>
            <a:srgbClr val="CCFFCC"/>
          </a:solidFill>
        </p:grpSpPr>
        <p:grpSp>
          <p:nvGrpSpPr>
            <p:cNvPr id="36" name="Group 39">
              <a:extLst>
                <a:ext uri="{FF2B5EF4-FFF2-40B4-BE49-F238E27FC236}">
                  <a16:creationId xmlns:a16="http://schemas.microsoft.com/office/drawing/2014/main" id="{42BE1DA5-42B7-74FC-949B-146965229D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56" name="Rectangle 40">
                <a:extLst>
                  <a:ext uri="{FF2B5EF4-FFF2-40B4-BE49-F238E27FC236}">
                    <a16:creationId xmlns:a16="http://schemas.microsoft.com/office/drawing/2014/main" id="{FE5E3385-8AFE-D01C-65B6-A53FB5CC7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41">
                <a:extLst>
                  <a:ext uri="{FF2B5EF4-FFF2-40B4-BE49-F238E27FC236}">
                    <a16:creationId xmlns:a16="http://schemas.microsoft.com/office/drawing/2014/main" id="{92033585-77A0-87A1-E4F9-6190935411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Rectangle 42">
                <a:extLst>
                  <a:ext uri="{FF2B5EF4-FFF2-40B4-BE49-F238E27FC236}">
                    <a16:creationId xmlns:a16="http://schemas.microsoft.com/office/drawing/2014/main" id="{E1C8C7F7-4897-B543-7429-194BF40FA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43">
                <a:extLst>
                  <a:ext uri="{FF2B5EF4-FFF2-40B4-BE49-F238E27FC236}">
                    <a16:creationId xmlns:a16="http://schemas.microsoft.com/office/drawing/2014/main" id="{FB2AD7A8-D877-0B38-26C8-502065D30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Oval 44">
                <a:extLst>
                  <a:ext uri="{FF2B5EF4-FFF2-40B4-BE49-F238E27FC236}">
                    <a16:creationId xmlns:a16="http://schemas.microsoft.com/office/drawing/2014/main" id="{5F09B83A-74FC-DF5B-AE5F-F016E09C60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Oval 45">
                <a:extLst>
                  <a:ext uri="{FF2B5EF4-FFF2-40B4-BE49-F238E27FC236}">
                    <a16:creationId xmlns:a16="http://schemas.microsoft.com/office/drawing/2014/main" id="{D07EA1A1-2CCC-8BD1-A5C5-19C341E6B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Oval 46">
                <a:extLst>
                  <a:ext uri="{FF2B5EF4-FFF2-40B4-BE49-F238E27FC236}">
                    <a16:creationId xmlns:a16="http://schemas.microsoft.com/office/drawing/2014/main" id="{3D5FF647-432C-46E4-7194-80AD3A30F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47">
                <a:extLst>
                  <a:ext uri="{FF2B5EF4-FFF2-40B4-BE49-F238E27FC236}">
                    <a16:creationId xmlns:a16="http://schemas.microsoft.com/office/drawing/2014/main" id="{CFCFA2CD-784E-C632-A1B8-93CE70E01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7" name="Group 48">
              <a:extLst>
                <a:ext uri="{FF2B5EF4-FFF2-40B4-BE49-F238E27FC236}">
                  <a16:creationId xmlns:a16="http://schemas.microsoft.com/office/drawing/2014/main" id="{7BF18EC7-E457-42C1-9F11-AFBE4B571A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53" name="AutoShape 49">
                <a:extLst>
                  <a:ext uri="{FF2B5EF4-FFF2-40B4-BE49-F238E27FC236}">
                    <a16:creationId xmlns:a16="http://schemas.microsoft.com/office/drawing/2014/main" id="{3F5633A5-3407-2D1A-A40E-E8EA82F00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AutoShape 50">
                <a:extLst>
                  <a:ext uri="{FF2B5EF4-FFF2-40B4-BE49-F238E27FC236}">
                    <a16:creationId xmlns:a16="http://schemas.microsoft.com/office/drawing/2014/main" id="{9D7ED6E9-E266-7E1B-F136-00B174E735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AutoShape 51">
                <a:extLst>
                  <a:ext uri="{FF2B5EF4-FFF2-40B4-BE49-F238E27FC236}">
                    <a16:creationId xmlns:a16="http://schemas.microsoft.com/office/drawing/2014/main" id="{B9FE82DC-EE3F-A06D-F337-618EDAC336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Group 52">
              <a:extLst>
                <a:ext uri="{FF2B5EF4-FFF2-40B4-BE49-F238E27FC236}">
                  <a16:creationId xmlns:a16="http://schemas.microsoft.com/office/drawing/2014/main" id="{15C3181E-6DFB-65A2-850A-55BD184DBD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39" name="AutoShape 53">
                <a:extLst>
                  <a:ext uri="{FF2B5EF4-FFF2-40B4-BE49-F238E27FC236}">
                    <a16:creationId xmlns:a16="http://schemas.microsoft.com/office/drawing/2014/main" id="{48D7342C-517B-C232-1165-F22ABC289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42" name="Line 54">
                <a:extLst>
                  <a:ext uri="{FF2B5EF4-FFF2-40B4-BE49-F238E27FC236}">
                    <a16:creationId xmlns:a16="http://schemas.microsoft.com/office/drawing/2014/main" id="{C27C72A1-A0D3-DA8C-E697-87377DF50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55">
                <a:extLst>
                  <a:ext uri="{FF2B5EF4-FFF2-40B4-BE49-F238E27FC236}">
                    <a16:creationId xmlns:a16="http://schemas.microsoft.com/office/drawing/2014/main" id="{49CC06AA-CFEA-02B0-BEDA-BB97D1371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56">
                <a:extLst>
                  <a:ext uri="{FF2B5EF4-FFF2-40B4-BE49-F238E27FC236}">
                    <a16:creationId xmlns:a16="http://schemas.microsoft.com/office/drawing/2014/main" id="{F0A0E7A9-8C2C-6C83-F927-8E8A6910AD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57">
                <a:extLst>
                  <a:ext uri="{FF2B5EF4-FFF2-40B4-BE49-F238E27FC236}">
                    <a16:creationId xmlns:a16="http://schemas.microsoft.com/office/drawing/2014/main" id="{60F38C42-90FC-D5D0-E633-480A0102C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58">
                <a:extLst>
                  <a:ext uri="{FF2B5EF4-FFF2-40B4-BE49-F238E27FC236}">
                    <a16:creationId xmlns:a16="http://schemas.microsoft.com/office/drawing/2014/main" id="{A400C908-BFE4-2183-FC16-337C8E3ED8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59">
                <a:extLst>
                  <a:ext uri="{FF2B5EF4-FFF2-40B4-BE49-F238E27FC236}">
                    <a16:creationId xmlns:a16="http://schemas.microsoft.com/office/drawing/2014/main" id="{CCB46784-4096-6667-F29D-BBEF2865C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60">
                <a:extLst>
                  <a:ext uri="{FF2B5EF4-FFF2-40B4-BE49-F238E27FC236}">
                    <a16:creationId xmlns:a16="http://schemas.microsoft.com/office/drawing/2014/main" id="{EE706B29-DE09-ADEC-4F02-455A12375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61">
                <a:extLst>
                  <a:ext uri="{FF2B5EF4-FFF2-40B4-BE49-F238E27FC236}">
                    <a16:creationId xmlns:a16="http://schemas.microsoft.com/office/drawing/2014/main" id="{F260599C-F557-2C0E-6AE5-8C69B7A0A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62">
                <a:extLst>
                  <a:ext uri="{FF2B5EF4-FFF2-40B4-BE49-F238E27FC236}">
                    <a16:creationId xmlns:a16="http://schemas.microsoft.com/office/drawing/2014/main" id="{C65D5E9E-7D98-B22F-2102-6923C22D5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63">
                <a:extLst>
                  <a:ext uri="{FF2B5EF4-FFF2-40B4-BE49-F238E27FC236}">
                    <a16:creationId xmlns:a16="http://schemas.microsoft.com/office/drawing/2014/main" id="{FE57E73B-25CA-189D-E434-CA182EFA8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D8BDB59A-7FFF-AD19-BE65-4B9932C8DC81}"/>
              </a:ext>
            </a:extLst>
          </p:cNvPr>
          <p:cNvSpPr txBox="1"/>
          <p:nvPr/>
        </p:nvSpPr>
        <p:spPr>
          <a:xfrm>
            <a:off x="3995936" y="422108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C00000"/>
                </a:solidFill>
                <a:latin typeface="verdana" panose="020B0604030504040204" pitchFamily="34" charset="0"/>
              </a:rPr>
              <a:t>認証</a:t>
            </a:r>
            <a:endParaRPr kumimoji="1" lang="ja-JP" altLang="en-US" sz="160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D1CF1BC3-752C-1A64-C293-1126B5E2385D}"/>
              </a:ext>
            </a:extLst>
          </p:cNvPr>
          <p:cNvSpPr txBox="1"/>
          <p:nvPr/>
        </p:nvSpPr>
        <p:spPr>
          <a:xfrm>
            <a:off x="3491880" y="5877272"/>
            <a:ext cx="54008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MTU = 1500  –  6 – 40 = 1454</a:t>
            </a:r>
            <a:r>
              <a:rPr kumimoji="1" lang="ja-JP" altLang="en-US" sz="1600" dirty="0"/>
              <a:t>バイト</a:t>
            </a:r>
            <a:endParaRPr lang="en-US" altLang="ja-JP" sz="1600" dirty="0"/>
          </a:p>
          <a:p>
            <a:r>
              <a:rPr lang="en-US" altLang="ja-JP" sz="1600" dirty="0"/>
              <a:t>    MTU:</a:t>
            </a:r>
            <a:r>
              <a:rPr lang="ja-JP" altLang="en-US" sz="1600" dirty="0"/>
              <a:t> </a:t>
            </a:r>
            <a:r>
              <a:rPr lang="en-US" altLang="ja-JP" sz="1600" dirty="0"/>
              <a:t>Ethernet</a:t>
            </a:r>
            <a:r>
              <a:rPr lang="ja-JP" altLang="en-US" sz="1600" dirty="0"/>
              <a:t>が運べる最大バイト数 </a:t>
            </a:r>
            <a:r>
              <a:rPr lang="en-US" altLang="ja-JP" sz="1600" dirty="0"/>
              <a:t>(IP+TCP/</a:t>
            </a:r>
            <a:r>
              <a:rPr lang="en-US" altLang="ja-JP" sz="1600" dirty="0" err="1"/>
              <a:t>UDP+Data</a:t>
            </a:r>
            <a:r>
              <a:rPr lang="en-US" altLang="ja-JP" sz="1600" dirty="0"/>
              <a:t>)</a:t>
            </a:r>
            <a:endParaRPr kumimoji="1" lang="en-US" altLang="ja-JP" sz="16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0158B412-8FA4-73EB-B518-85BED71CC387}"/>
              </a:ext>
            </a:extLst>
          </p:cNvPr>
          <p:cNvSpPr txBox="1"/>
          <p:nvPr/>
        </p:nvSpPr>
        <p:spPr>
          <a:xfrm>
            <a:off x="6012160" y="5733256"/>
            <a:ext cx="616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IPv6</a:t>
            </a:r>
            <a:endParaRPr kumimoji="1" lang="ja-JP" altLang="en-US" sz="14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DEC3BECE-6BBE-0463-7792-91FE4BA6ECEF}"/>
              </a:ext>
            </a:extLst>
          </p:cNvPr>
          <p:cNvSpPr txBox="1"/>
          <p:nvPr/>
        </p:nvSpPr>
        <p:spPr>
          <a:xfrm>
            <a:off x="5508104" y="573325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PPP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38744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579723A-D2EB-41A1-C2E0-E36441067E60}"/>
              </a:ext>
            </a:extLst>
          </p:cNvPr>
          <p:cNvCxnSpPr/>
          <p:nvPr/>
        </p:nvCxnSpPr>
        <p:spPr>
          <a:xfrm flipH="1">
            <a:off x="726604" y="5147419"/>
            <a:ext cx="6120680" cy="72008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kumimoji="1" lang="en-US" altLang="ja-JP" sz="3200" dirty="0"/>
              <a:t>NGN</a:t>
            </a:r>
            <a:r>
              <a:rPr kumimoji="1" lang="ja-JP" altLang="en-US" sz="3200" dirty="0"/>
              <a:t>との接続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75276" y="6021288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  <p:pic>
        <p:nvPicPr>
          <p:cNvPr id="68" name="コンテンツ プレースホルダー 67" descr="屋内, 戸棚, テーブル, キッチン が含まれている画像&#10;&#10;自動的に生成された説明">
            <a:extLst>
              <a:ext uri="{FF2B5EF4-FFF2-40B4-BE49-F238E27FC236}">
                <a16:creationId xmlns:a16="http://schemas.microsoft.com/office/drawing/2014/main" id="{645A434E-A8FA-FD0E-20BA-7F230556B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49457" y="2463511"/>
            <a:ext cx="3864438" cy="3491161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708A60-7EAF-E63A-00C6-5EA669D172FD}"/>
              </a:ext>
            </a:extLst>
          </p:cNvPr>
          <p:cNvSpPr txBox="1"/>
          <p:nvPr/>
        </p:nvSpPr>
        <p:spPr>
          <a:xfrm>
            <a:off x="5508104" y="6237312"/>
            <a:ext cx="336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左から </a:t>
            </a:r>
            <a:r>
              <a:rPr kumimoji="1" lang="en-US" altLang="ja-JP" sz="2000" dirty="0"/>
              <a:t>V-ONU, D-ONU, BBR</a:t>
            </a:r>
            <a:endParaRPr kumimoji="1" lang="ja-JP" altLang="en-US" sz="2000" dirty="0"/>
          </a:p>
        </p:txBody>
      </p:sp>
      <p:pic>
        <p:nvPicPr>
          <p:cNvPr id="10" name="図 9" descr="文字の書かれた紙&#10;&#10;自動的に生成された説明">
            <a:extLst>
              <a:ext uri="{FF2B5EF4-FFF2-40B4-BE49-F238E27FC236}">
                <a16:creationId xmlns:a16="http://schemas.microsoft.com/office/drawing/2014/main" id="{0015919A-81C6-1932-7E58-92CD2AEC7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42828" y="4427339"/>
            <a:ext cx="2304256" cy="172819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ECC673-CB96-3C33-6237-F4ADFE6303EE}"/>
              </a:ext>
            </a:extLst>
          </p:cNvPr>
          <p:cNvSpPr txBox="1"/>
          <p:nvPr/>
        </p:nvSpPr>
        <p:spPr>
          <a:xfrm>
            <a:off x="3131840" y="6165304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光コンセント</a:t>
            </a:r>
          </a:p>
        </p:txBody>
      </p:sp>
      <p:sp>
        <p:nvSpPr>
          <p:cNvPr id="20" name="雲 19">
            <a:extLst>
              <a:ext uri="{FF2B5EF4-FFF2-40B4-BE49-F238E27FC236}">
                <a16:creationId xmlns:a16="http://schemas.microsoft.com/office/drawing/2014/main" id="{D131D0C9-FE09-C5E6-9EA7-985EA42A83E0}"/>
              </a:ext>
            </a:extLst>
          </p:cNvPr>
          <p:cNvSpPr/>
          <p:nvPr/>
        </p:nvSpPr>
        <p:spPr>
          <a:xfrm>
            <a:off x="294556" y="4571355"/>
            <a:ext cx="2272948" cy="1584176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61BFA3-5A7F-5455-5250-6C40BE50076F}"/>
              </a:ext>
            </a:extLst>
          </p:cNvPr>
          <p:cNvSpPr txBox="1"/>
          <p:nvPr/>
        </p:nvSpPr>
        <p:spPr>
          <a:xfrm>
            <a:off x="251520" y="980728"/>
            <a:ext cx="597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BBR</a:t>
            </a:r>
            <a:r>
              <a:rPr lang="en-US" altLang="ja-JP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Broad Band Router</a:t>
            </a:r>
          </a:p>
          <a:p>
            <a:r>
              <a:rPr lang="en-US" altLang="ja-JP" sz="20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ONU</a:t>
            </a:r>
            <a:r>
              <a:rPr lang="en-US" altLang="ja-JP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Optical Network Unit </a:t>
            </a:r>
            <a:r>
              <a:rPr lang="ja-JP" alt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光回線終端装置</a:t>
            </a:r>
            <a:r>
              <a:rPr lang="en-US" altLang="ja-JP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altLang="ja-JP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indent="355600"/>
            <a:r>
              <a:rPr lang="ja-JP" alt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光ファイバーの信号を目的の電気信号に変換する．</a:t>
            </a:r>
            <a:endParaRPr lang="en-US" altLang="ja-JP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indent="355600"/>
            <a:r>
              <a:rPr lang="ja-JP" alt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通常は </a:t>
            </a:r>
            <a:r>
              <a:rPr lang="en-US" altLang="ja-JP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D-ONU </a:t>
            </a:r>
            <a:r>
              <a:rPr lang="ja-JP" alt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のこと．</a:t>
            </a:r>
            <a:endParaRPr lang="en-US" altLang="ja-JP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indent="355600"/>
            <a:endParaRPr kumimoji="1"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13D09C5-68B1-7677-F369-37A1DAE03F05}"/>
              </a:ext>
            </a:extLst>
          </p:cNvPr>
          <p:cNvSpPr txBox="1"/>
          <p:nvPr/>
        </p:nvSpPr>
        <p:spPr>
          <a:xfrm>
            <a:off x="395536" y="2420888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8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V-ONU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Vide ONU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映像用回線終端装置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</a:p>
          <a:p>
            <a:pPr algn="l"/>
            <a:r>
              <a:rPr lang="en-US" altLang="ja-JP" sz="18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電気信号から 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STB(Set Top Box, TV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等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信号を分離する．</a:t>
            </a:r>
          </a:p>
          <a:p>
            <a:pPr algn="l"/>
            <a:r>
              <a:rPr lang="en-US" altLang="ja-JP" sz="18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D-ONU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Data ONU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通信用回線終端装置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</a:p>
          <a:p>
            <a:pPr algn="l"/>
            <a:r>
              <a:rPr lang="en-US" altLang="ja-JP" sz="1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光ファイバーの信号を通信用信号（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LAN, Ethernet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）に変換する．</a:t>
            </a:r>
          </a:p>
        </p:txBody>
      </p:sp>
    </p:spTree>
    <p:extLst>
      <p:ext uri="{BB962C8B-B14F-4D97-AF65-F5344CB8AC3E}">
        <p14:creationId xmlns:p14="http://schemas.microsoft.com/office/powerpoint/2010/main" val="3507846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18</a:t>
            </a:fld>
            <a:endParaRPr lang="en-US" altLang="ja-JP" dirty="0"/>
          </a:p>
        </p:txBody>
      </p:sp>
      <p:pic>
        <p:nvPicPr>
          <p:cNvPr id="16" name="図 15" descr="テーブルの上に置かれた電子機器&#10;&#10;低い精度で自動的に生成された説明">
            <a:extLst>
              <a:ext uri="{FF2B5EF4-FFF2-40B4-BE49-F238E27FC236}">
                <a16:creationId xmlns:a16="http://schemas.microsoft.com/office/drawing/2014/main" id="{2449F55B-F340-559F-ECF5-1E43763734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140968"/>
            <a:ext cx="3816424" cy="286231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35B883-BC8B-E0BD-9CC3-38ED4F1AC2C9}"/>
              </a:ext>
            </a:extLst>
          </p:cNvPr>
          <p:cNvSpPr txBox="1"/>
          <p:nvPr/>
        </p:nvSpPr>
        <p:spPr>
          <a:xfrm>
            <a:off x="3059832" y="5949280"/>
            <a:ext cx="2635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ドコモ </a:t>
            </a:r>
            <a:r>
              <a:rPr lang="en-US" altLang="ja-JP" dirty="0"/>
              <a:t>Home</a:t>
            </a:r>
            <a:r>
              <a:rPr lang="ja-JP" altLang="en-US" dirty="0"/>
              <a:t>でんわ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BC859A-A01E-BDCA-8D2C-EFCE25281AEC}"/>
              </a:ext>
            </a:extLst>
          </p:cNvPr>
          <p:cNvSpPr txBox="1"/>
          <p:nvPr/>
        </p:nvSpPr>
        <p:spPr>
          <a:xfrm>
            <a:off x="1619672" y="1196752"/>
            <a:ext cx="54312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10G </a:t>
            </a:r>
            <a:r>
              <a:rPr kumimoji="1" lang="ja-JP" altLang="en-US" dirty="0"/>
              <a:t>では</a:t>
            </a:r>
            <a:r>
              <a:rPr lang="ja-JP" altLang="en-US" dirty="0"/>
              <a:t>ひかり</a:t>
            </a:r>
            <a:r>
              <a:rPr kumimoji="1" lang="ja-JP" altLang="en-US" dirty="0"/>
              <a:t>電話は使用できない</a:t>
            </a:r>
            <a:endParaRPr kumimoji="1" lang="en-US" altLang="ja-JP" dirty="0"/>
          </a:p>
          <a:p>
            <a:r>
              <a:rPr kumimoji="1" lang="en-US" altLang="ja-JP" dirty="0"/>
              <a:t>     1. </a:t>
            </a:r>
            <a:r>
              <a:rPr kumimoji="1" lang="ja-JP" altLang="en-US" dirty="0"/>
              <a:t>アナログに戻す</a:t>
            </a:r>
            <a:endParaRPr lang="en-US" altLang="ja-JP" dirty="0"/>
          </a:p>
          <a:p>
            <a:r>
              <a:rPr lang="en-US" altLang="ja-JP" dirty="0"/>
              <a:t>     2. </a:t>
            </a:r>
            <a:r>
              <a:rPr lang="ja-JP" altLang="en-US" dirty="0"/>
              <a:t>解約する</a:t>
            </a:r>
            <a:endParaRPr lang="en-US" altLang="ja-JP" dirty="0"/>
          </a:p>
          <a:p>
            <a:r>
              <a:rPr lang="ja-JP" altLang="en-US" dirty="0"/>
              <a:t>　  </a:t>
            </a:r>
            <a:r>
              <a:rPr lang="en-US" altLang="ja-JP" dirty="0"/>
              <a:t>3. Home</a:t>
            </a:r>
            <a:r>
              <a:rPr lang="ja-JP" altLang="en-US" dirty="0"/>
              <a:t>でんわ</a:t>
            </a:r>
            <a:r>
              <a:rPr lang="ja-JP" altLang="en-US" sz="2000" dirty="0"/>
              <a:t>（実態は</a:t>
            </a:r>
            <a:r>
              <a:rPr lang="en-US" altLang="ja-JP" sz="2000" dirty="0"/>
              <a:t>5G</a:t>
            </a:r>
            <a:r>
              <a:rPr lang="ja-JP" altLang="en-US" sz="2000" dirty="0"/>
              <a:t>のスマホと同じ）</a:t>
            </a:r>
            <a:endParaRPr kumimoji="1" lang="ja-JP" altLang="en-US" sz="2000" dirty="0"/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kumimoji="1" lang="en-US" altLang="ja-JP" sz="3200" dirty="0"/>
              <a:t>NGN</a:t>
            </a:r>
            <a:r>
              <a:rPr kumimoji="1" lang="ja-JP" altLang="en-US" sz="3200" dirty="0"/>
              <a:t>との接続（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46460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7683335-EBBD-2751-270E-024A976E6DB3}"/>
              </a:ext>
            </a:extLst>
          </p:cNvPr>
          <p:cNvCxnSpPr/>
          <p:nvPr/>
        </p:nvCxnSpPr>
        <p:spPr>
          <a:xfrm flipV="1">
            <a:off x="1331640" y="4653136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3869710-D0D9-8E73-10A1-BF6869DFBBC8}"/>
              </a:ext>
            </a:extLst>
          </p:cNvPr>
          <p:cNvCxnSpPr/>
          <p:nvPr/>
        </p:nvCxnSpPr>
        <p:spPr>
          <a:xfrm>
            <a:off x="4067944" y="3356992"/>
            <a:ext cx="576064" cy="1008112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1F312CC-26DB-0DDD-6813-8E27010F27E4}"/>
              </a:ext>
            </a:extLst>
          </p:cNvPr>
          <p:cNvCxnSpPr/>
          <p:nvPr/>
        </p:nvCxnSpPr>
        <p:spPr>
          <a:xfrm flipV="1">
            <a:off x="2627784" y="3356992"/>
            <a:ext cx="936104" cy="7200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ISP/VNE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27" y="836712"/>
            <a:ext cx="9073008" cy="2016224"/>
          </a:xfrm>
        </p:spPr>
        <p:txBody>
          <a:bodyPr/>
          <a:lstStyle/>
          <a:p>
            <a:r>
              <a:rPr lang="en-US" altLang="ja-JP" dirty="0"/>
              <a:t>ISP/VNE</a:t>
            </a:r>
          </a:p>
          <a:p>
            <a:pPr lvl="1"/>
            <a:r>
              <a:rPr lang="en-US" altLang="ja-JP" dirty="0"/>
              <a:t>IPv4 </a:t>
            </a:r>
            <a:r>
              <a:rPr lang="ja-JP" altLang="en-US" dirty="0"/>
              <a:t>は</a:t>
            </a:r>
            <a:r>
              <a:rPr lang="en-US" altLang="ja-JP" dirty="0"/>
              <a:t>ISP</a:t>
            </a:r>
            <a:r>
              <a:rPr lang="ja-JP" altLang="en-US" dirty="0"/>
              <a:t>経由</a:t>
            </a:r>
            <a:endParaRPr lang="en-US" altLang="ja-JP" dirty="0"/>
          </a:p>
          <a:p>
            <a:pPr lvl="1"/>
            <a:r>
              <a:rPr lang="en-US" altLang="ja-JP" dirty="0"/>
              <a:t>IPv6 </a:t>
            </a:r>
            <a:r>
              <a:rPr lang="ja-JP" altLang="en-US" dirty="0"/>
              <a:t>は</a:t>
            </a:r>
            <a:r>
              <a:rPr lang="en-US" altLang="ja-JP" dirty="0"/>
              <a:t>VNE</a:t>
            </a:r>
            <a:r>
              <a:rPr lang="ja-JP" altLang="en-US" dirty="0"/>
              <a:t>経由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3347864" y="2852936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211960" y="4149080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370D3E6-C5A3-5D32-A630-61323063FEE2}"/>
              </a:ext>
            </a:extLst>
          </p:cNvPr>
          <p:cNvCxnSpPr/>
          <p:nvPr/>
        </p:nvCxnSpPr>
        <p:spPr>
          <a:xfrm>
            <a:off x="4355976" y="3212976"/>
            <a:ext cx="2304256" cy="7200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>
            <a:off x="3059832" y="4509120"/>
            <a:ext cx="1152128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364088" y="4509120"/>
            <a:ext cx="1368152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861048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724128" y="3789040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1043608" y="5589240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4283968" y="285293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220072" y="393305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A4D4429-E613-9228-C1DF-1153F36A542D}"/>
              </a:ext>
            </a:extLst>
          </p:cNvPr>
          <p:cNvSpPr txBox="1"/>
          <p:nvPr/>
        </p:nvSpPr>
        <p:spPr>
          <a:xfrm>
            <a:off x="4427984" y="364502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/>
              <a:t>契約</a:t>
            </a:r>
            <a:endParaRPr kumimoji="1" lang="ja-JP" altLang="en-US" sz="1800" dirty="0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033529DE-1755-9844-61E1-B806FD16B3D7}"/>
              </a:ext>
            </a:extLst>
          </p:cNvPr>
          <p:cNvSpPr/>
          <p:nvPr/>
        </p:nvSpPr>
        <p:spPr>
          <a:xfrm>
            <a:off x="1403648" y="2852936"/>
            <a:ext cx="5512905" cy="2736304"/>
          </a:xfrm>
          <a:custGeom>
            <a:avLst/>
            <a:gdLst>
              <a:gd name="connsiteX0" fmla="*/ 0 w 5512905"/>
              <a:gd name="connsiteY0" fmla="*/ 2523619 h 2523619"/>
              <a:gd name="connsiteX1" fmla="*/ 2398644 w 5512905"/>
              <a:gd name="connsiteY1" fmla="*/ 58714 h 2523619"/>
              <a:gd name="connsiteX2" fmla="*/ 5512905 w 5512905"/>
              <a:gd name="connsiteY2" fmla="*/ 1012871 h 25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12905" h="2523619">
                <a:moveTo>
                  <a:pt x="0" y="2523619"/>
                </a:moveTo>
                <a:cubicBezTo>
                  <a:pt x="739913" y="1417062"/>
                  <a:pt x="1479827" y="310505"/>
                  <a:pt x="2398644" y="58714"/>
                </a:cubicBezTo>
                <a:cubicBezTo>
                  <a:pt x="3317461" y="-193077"/>
                  <a:pt x="4415183" y="409897"/>
                  <a:pt x="5512905" y="1012871"/>
                </a:cubicBezTo>
              </a:path>
            </a:pathLst>
          </a:custGeom>
          <a:noFill/>
          <a:ln w="44450">
            <a:solidFill>
              <a:srgbClr val="FF0000"/>
            </a:solidFill>
            <a:prstDash val="sysDash"/>
            <a:headEnd type="none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657E6F7-F74B-B5B9-BE96-BE9AA23FA5FE}"/>
              </a:ext>
            </a:extLst>
          </p:cNvPr>
          <p:cNvSpPr txBox="1"/>
          <p:nvPr/>
        </p:nvSpPr>
        <p:spPr>
          <a:xfrm>
            <a:off x="2123728" y="321297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B53EB2CA-CCBC-2C36-572D-EE9380CD4149}"/>
              </a:ext>
            </a:extLst>
          </p:cNvPr>
          <p:cNvSpPr/>
          <p:nvPr/>
        </p:nvSpPr>
        <p:spPr>
          <a:xfrm>
            <a:off x="1547664" y="4221088"/>
            <a:ext cx="4810539" cy="1391738"/>
          </a:xfrm>
          <a:custGeom>
            <a:avLst/>
            <a:gdLst>
              <a:gd name="connsiteX0" fmla="*/ 0 w 4810539"/>
              <a:gd name="connsiteY0" fmla="*/ 1391738 h 1391738"/>
              <a:gd name="connsiteX1" fmla="*/ 2650435 w 4810539"/>
              <a:gd name="connsiteY1" fmla="*/ 66521 h 1391738"/>
              <a:gd name="connsiteX2" fmla="*/ 4810539 w 4810539"/>
              <a:gd name="connsiteY2" fmla="*/ 318312 h 139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0539" h="1391738">
                <a:moveTo>
                  <a:pt x="0" y="1391738"/>
                </a:moveTo>
                <a:cubicBezTo>
                  <a:pt x="924339" y="818581"/>
                  <a:pt x="1848679" y="245425"/>
                  <a:pt x="2650435" y="66521"/>
                </a:cubicBezTo>
                <a:cubicBezTo>
                  <a:pt x="3452192" y="-112383"/>
                  <a:pt x="4131365" y="102964"/>
                  <a:pt x="4810539" y="318312"/>
                </a:cubicBezTo>
              </a:path>
            </a:pathLst>
          </a:custGeom>
          <a:noFill/>
          <a:ln w="44450">
            <a:solidFill>
              <a:srgbClr val="7030A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DF6C91-B3ED-DAD9-E86D-ADE08E619808}"/>
              </a:ext>
            </a:extLst>
          </p:cNvPr>
          <p:cNvSpPr txBox="1"/>
          <p:nvPr/>
        </p:nvSpPr>
        <p:spPr>
          <a:xfrm>
            <a:off x="1835696" y="537321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8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NGN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980728"/>
            <a:ext cx="8208912" cy="2304256"/>
          </a:xfrm>
        </p:spPr>
        <p:txBody>
          <a:bodyPr/>
          <a:lstStyle/>
          <a:p>
            <a:r>
              <a:rPr lang="en-US" altLang="ja-JP" sz="2800" dirty="0"/>
              <a:t>Next</a:t>
            </a:r>
            <a:r>
              <a:rPr lang="ja-JP" altLang="en-US" sz="2800" dirty="0"/>
              <a:t> </a:t>
            </a:r>
            <a:r>
              <a:rPr lang="en-US" altLang="ja-JP" sz="2800" dirty="0"/>
              <a:t>Generation Network</a:t>
            </a:r>
          </a:p>
          <a:p>
            <a:pPr lvl="1"/>
            <a:r>
              <a:rPr lang="ja-JP" altLang="en-US" sz="2400" dirty="0"/>
              <a:t>インターネットに限らず，様々なデジタルデータを取り扱う広域ネットワーク．</a:t>
            </a:r>
            <a:endParaRPr lang="en-US" altLang="ja-JP" sz="2400" dirty="0"/>
          </a:p>
          <a:p>
            <a:pPr lvl="1"/>
            <a:r>
              <a:rPr lang="ja-JP" altLang="en-US" sz="2400" dirty="0"/>
              <a:t>日本では </a:t>
            </a:r>
            <a:r>
              <a:rPr lang="en-US" altLang="ja-JP" sz="2400" dirty="0"/>
              <a:t>NTT</a:t>
            </a:r>
            <a:r>
              <a:rPr lang="ja-JP" altLang="en-US" sz="2400" dirty="0"/>
              <a:t>東西が構築する </a:t>
            </a:r>
            <a:r>
              <a:rPr lang="ja-JP" altLang="en-US" sz="2400" dirty="0">
                <a:solidFill>
                  <a:srgbClr val="FF0000"/>
                </a:solidFill>
              </a:rPr>
              <a:t>フレッツ網</a:t>
            </a:r>
            <a:r>
              <a:rPr lang="ja-JP" altLang="en-US" sz="2400" dirty="0"/>
              <a:t>のこと</a:t>
            </a: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520927-E5B2-4498-D45A-24D16BFDD188}"/>
              </a:ext>
            </a:extLst>
          </p:cNvPr>
          <p:cNvSpPr txBox="1"/>
          <p:nvPr/>
        </p:nvSpPr>
        <p:spPr>
          <a:xfrm>
            <a:off x="1907704" y="6093296"/>
            <a:ext cx="5914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/>
              <a:t>https://www.isdn-info.co.jp/next/image/ngn/img_interface.jpg</a:t>
            </a:r>
            <a:endParaRPr lang="ja-JP" altLang="en-US" sz="1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F299A6-12FA-EE4C-10EC-36A6459A9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07437"/>
            <a:ext cx="5760640" cy="265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341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391647E8-F406-2CF6-9776-D80018376792}"/>
              </a:ext>
            </a:extLst>
          </p:cNvPr>
          <p:cNvCxnSpPr>
            <a:cxnSpLocks/>
            <a:endCxn id="49" idx="2"/>
          </p:cNvCxnSpPr>
          <p:nvPr/>
        </p:nvCxnSpPr>
        <p:spPr>
          <a:xfrm>
            <a:off x="2555776" y="4437112"/>
            <a:ext cx="805674" cy="122971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7683335-EBBD-2751-270E-024A976E6DB3}"/>
              </a:ext>
            </a:extLst>
          </p:cNvPr>
          <p:cNvCxnSpPr/>
          <p:nvPr/>
        </p:nvCxnSpPr>
        <p:spPr>
          <a:xfrm flipV="1">
            <a:off x="1115616" y="4221088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kumimoji="1" lang="en-US" altLang="ja-JP" sz="3200" dirty="0"/>
              <a:t>IPv6 with IPoE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5760640" cy="2016224"/>
          </a:xfrm>
        </p:spPr>
        <p:txBody>
          <a:bodyPr/>
          <a:lstStyle/>
          <a:p>
            <a:r>
              <a:rPr lang="en-US" altLang="ja-JP" dirty="0"/>
              <a:t>IPoE: IP over Ethernet</a:t>
            </a:r>
          </a:p>
          <a:p>
            <a:pPr lvl="1"/>
            <a:r>
              <a:rPr lang="ja-JP" altLang="en-US" sz="2400" dirty="0"/>
              <a:t>何のことはない．普通の接続．</a:t>
            </a:r>
            <a:endParaRPr lang="en-US" altLang="ja-JP" sz="2400" dirty="0"/>
          </a:p>
          <a:p>
            <a:pPr lvl="1"/>
            <a:r>
              <a:rPr lang="en-US" altLang="ja-JP" sz="2400" dirty="0"/>
              <a:t>VNE</a:t>
            </a:r>
            <a:r>
              <a:rPr lang="ja-JP" altLang="en-US" sz="2400" dirty="0"/>
              <a:t>で </a:t>
            </a:r>
            <a:r>
              <a:rPr lang="en-US" altLang="ja-JP" sz="2400" dirty="0"/>
              <a:t>IPv6</a:t>
            </a:r>
            <a:r>
              <a:rPr lang="ja-JP" altLang="en-US" sz="2400" dirty="0"/>
              <a:t>をルーティング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067944" y="3717032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>
            <a:off x="2915816" y="4077072"/>
            <a:ext cx="1152128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220072" y="4077072"/>
            <a:ext cx="1368152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467544" y="3429000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508104" y="3356992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827584" y="5157192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004048" y="350100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DF6C91-B3ED-DAD9-E86D-ADE08E619808}"/>
              </a:ext>
            </a:extLst>
          </p:cNvPr>
          <p:cNvSpPr txBox="1"/>
          <p:nvPr/>
        </p:nvSpPr>
        <p:spPr>
          <a:xfrm>
            <a:off x="1259632" y="4797152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9DB06F6-E531-4B0F-E886-6E2E6F6588E2}"/>
              </a:ext>
            </a:extLst>
          </p:cNvPr>
          <p:cNvSpPr txBox="1"/>
          <p:nvPr/>
        </p:nvSpPr>
        <p:spPr>
          <a:xfrm>
            <a:off x="3635896" y="4221088"/>
            <a:ext cx="100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D3CD83D-F03F-0250-900B-F4BB4AE8E586}"/>
              </a:ext>
            </a:extLst>
          </p:cNvPr>
          <p:cNvSpPr/>
          <p:nvPr/>
        </p:nvSpPr>
        <p:spPr>
          <a:xfrm>
            <a:off x="3347864" y="3861048"/>
            <a:ext cx="360040" cy="4680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45131E85-37B9-5CBB-E92B-0E17701C6FD4}"/>
              </a:ext>
            </a:extLst>
          </p:cNvPr>
          <p:cNvCxnSpPr>
            <a:cxnSpLocks/>
          </p:cNvCxnSpPr>
          <p:nvPr/>
        </p:nvCxnSpPr>
        <p:spPr>
          <a:xfrm flipH="1">
            <a:off x="3563888" y="2636912"/>
            <a:ext cx="144016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3EFA1B3-9833-A92A-2F3F-73C3BCFB8603}"/>
              </a:ext>
            </a:extLst>
          </p:cNvPr>
          <p:cNvSpPr txBox="1"/>
          <p:nvPr/>
        </p:nvSpPr>
        <p:spPr>
          <a:xfrm>
            <a:off x="3563888" y="3501008"/>
            <a:ext cx="100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NTE</a:t>
            </a:r>
            <a:endParaRPr kumimoji="1" lang="ja-JP" altLang="en-US" sz="2000" dirty="0"/>
          </a:p>
        </p:txBody>
      </p:sp>
      <p:grpSp>
        <p:nvGrpSpPr>
          <p:cNvPr id="25" name="Group 38">
            <a:extLst>
              <a:ext uri="{FF2B5EF4-FFF2-40B4-BE49-F238E27FC236}">
                <a16:creationId xmlns:a16="http://schemas.microsoft.com/office/drawing/2014/main" id="{78CED9A5-3AC1-972F-BD43-8A5F176F28D8}"/>
              </a:ext>
            </a:extLst>
          </p:cNvPr>
          <p:cNvGrpSpPr>
            <a:grpSpLocks/>
          </p:cNvGrpSpPr>
          <p:nvPr/>
        </p:nvGrpSpPr>
        <p:grpSpPr bwMode="auto">
          <a:xfrm>
            <a:off x="3131840" y="5373216"/>
            <a:ext cx="732471" cy="518026"/>
            <a:chOff x="2264" y="3057"/>
            <a:chExt cx="1037" cy="753"/>
          </a:xfrm>
          <a:solidFill>
            <a:srgbClr val="CCFFCC"/>
          </a:solidFill>
        </p:grpSpPr>
        <p:grpSp>
          <p:nvGrpSpPr>
            <p:cNvPr id="26" name="Group 39">
              <a:extLst>
                <a:ext uri="{FF2B5EF4-FFF2-40B4-BE49-F238E27FC236}">
                  <a16:creationId xmlns:a16="http://schemas.microsoft.com/office/drawing/2014/main" id="{4F98381E-6366-52C1-2A46-5B28B55317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50" name="Rectangle 40">
                <a:extLst>
                  <a:ext uri="{FF2B5EF4-FFF2-40B4-BE49-F238E27FC236}">
                    <a16:creationId xmlns:a16="http://schemas.microsoft.com/office/drawing/2014/main" id="{C549E8B0-2A35-BDC0-9A6B-FE7DB5E88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Rectangle 41">
                <a:extLst>
                  <a:ext uri="{FF2B5EF4-FFF2-40B4-BE49-F238E27FC236}">
                    <a16:creationId xmlns:a16="http://schemas.microsoft.com/office/drawing/2014/main" id="{8D3D01B5-84DD-0C73-6248-7B86DB9BD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Rectangle 42">
                <a:extLst>
                  <a:ext uri="{FF2B5EF4-FFF2-40B4-BE49-F238E27FC236}">
                    <a16:creationId xmlns:a16="http://schemas.microsoft.com/office/drawing/2014/main" id="{CE3123C2-A55B-17D1-847C-4666CABFA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43">
                <a:extLst>
                  <a:ext uri="{FF2B5EF4-FFF2-40B4-BE49-F238E27FC236}">
                    <a16:creationId xmlns:a16="http://schemas.microsoft.com/office/drawing/2014/main" id="{DB54D7A4-402E-F3AB-AF6E-23DC5BE2B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Oval 44">
                <a:extLst>
                  <a:ext uri="{FF2B5EF4-FFF2-40B4-BE49-F238E27FC236}">
                    <a16:creationId xmlns:a16="http://schemas.microsoft.com/office/drawing/2014/main" id="{F8EB16AF-7969-85E6-F8AD-560BC0E23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Oval 45">
                <a:extLst>
                  <a:ext uri="{FF2B5EF4-FFF2-40B4-BE49-F238E27FC236}">
                    <a16:creationId xmlns:a16="http://schemas.microsoft.com/office/drawing/2014/main" id="{A43E63C9-0604-69B6-435B-946405122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46">
                <a:extLst>
                  <a:ext uri="{FF2B5EF4-FFF2-40B4-BE49-F238E27FC236}">
                    <a16:creationId xmlns:a16="http://schemas.microsoft.com/office/drawing/2014/main" id="{08AF1A6A-19A0-4AAB-CEAD-EA5B7BD3E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47">
                <a:extLst>
                  <a:ext uri="{FF2B5EF4-FFF2-40B4-BE49-F238E27FC236}">
                    <a16:creationId xmlns:a16="http://schemas.microsoft.com/office/drawing/2014/main" id="{F8E8100D-9A29-27A6-F17E-0886518B8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48">
              <a:extLst>
                <a:ext uri="{FF2B5EF4-FFF2-40B4-BE49-F238E27FC236}">
                  <a16:creationId xmlns:a16="http://schemas.microsoft.com/office/drawing/2014/main" id="{D6E2B6EF-ACD4-A32E-6BED-F00CA4E9C0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47" name="AutoShape 49">
                <a:extLst>
                  <a:ext uri="{FF2B5EF4-FFF2-40B4-BE49-F238E27FC236}">
                    <a16:creationId xmlns:a16="http://schemas.microsoft.com/office/drawing/2014/main" id="{F1E356F7-965C-9AF7-E87B-7E9F82940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AutoShape 50">
                <a:extLst>
                  <a:ext uri="{FF2B5EF4-FFF2-40B4-BE49-F238E27FC236}">
                    <a16:creationId xmlns:a16="http://schemas.microsoft.com/office/drawing/2014/main" id="{EAA977F5-CC81-C347-6A78-095FEA65C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AutoShape 51">
                <a:extLst>
                  <a:ext uri="{FF2B5EF4-FFF2-40B4-BE49-F238E27FC236}">
                    <a16:creationId xmlns:a16="http://schemas.microsoft.com/office/drawing/2014/main" id="{E772F2F3-FD17-E5DA-6AE6-D6673801C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52">
              <a:extLst>
                <a:ext uri="{FF2B5EF4-FFF2-40B4-BE49-F238E27FC236}">
                  <a16:creationId xmlns:a16="http://schemas.microsoft.com/office/drawing/2014/main" id="{0126DE6C-D074-24EE-69D1-01A1372DD4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31" name="AutoShape 53">
                <a:extLst>
                  <a:ext uri="{FF2B5EF4-FFF2-40B4-BE49-F238E27FC236}">
                    <a16:creationId xmlns:a16="http://schemas.microsoft.com/office/drawing/2014/main" id="{B223D90F-1873-CD62-0C38-8D23DB1A68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33" name="Line 54">
                <a:extLst>
                  <a:ext uri="{FF2B5EF4-FFF2-40B4-BE49-F238E27FC236}">
                    <a16:creationId xmlns:a16="http://schemas.microsoft.com/office/drawing/2014/main" id="{A1B24FE5-C2D1-0BBC-409B-1207A8B28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55">
                <a:extLst>
                  <a:ext uri="{FF2B5EF4-FFF2-40B4-BE49-F238E27FC236}">
                    <a16:creationId xmlns:a16="http://schemas.microsoft.com/office/drawing/2014/main" id="{CF1A1BCF-48AA-942D-F2DB-D12E2018B1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56">
                <a:extLst>
                  <a:ext uri="{FF2B5EF4-FFF2-40B4-BE49-F238E27FC236}">
                    <a16:creationId xmlns:a16="http://schemas.microsoft.com/office/drawing/2014/main" id="{14F98CD7-A3DC-0640-913A-FADDEB7B07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57">
                <a:extLst>
                  <a:ext uri="{FF2B5EF4-FFF2-40B4-BE49-F238E27FC236}">
                    <a16:creationId xmlns:a16="http://schemas.microsoft.com/office/drawing/2014/main" id="{62ADE5C5-0E6C-5C1C-66DA-D2B7D563AC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58">
                <a:extLst>
                  <a:ext uri="{FF2B5EF4-FFF2-40B4-BE49-F238E27FC236}">
                    <a16:creationId xmlns:a16="http://schemas.microsoft.com/office/drawing/2014/main" id="{A32E8599-8394-563F-60C6-145D09085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59">
                <a:extLst>
                  <a:ext uri="{FF2B5EF4-FFF2-40B4-BE49-F238E27FC236}">
                    <a16:creationId xmlns:a16="http://schemas.microsoft.com/office/drawing/2014/main" id="{9E486378-3489-6C5E-1D9D-496CB1EE6C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60">
                <a:extLst>
                  <a:ext uri="{FF2B5EF4-FFF2-40B4-BE49-F238E27FC236}">
                    <a16:creationId xmlns:a16="http://schemas.microsoft.com/office/drawing/2014/main" id="{04257373-7C35-46CB-C5E2-2196FE8A3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61">
                <a:extLst>
                  <a:ext uri="{FF2B5EF4-FFF2-40B4-BE49-F238E27FC236}">
                    <a16:creationId xmlns:a16="http://schemas.microsoft.com/office/drawing/2014/main" id="{951CA810-E08D-3967-8D03-275E42922B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62">
                <a:extLst>
                  <a:ext uri="{FF2B5EF4-FFF2-40B4-BE49-F238E27FC236}">
                    <a16:creationId xmlns:a16="http://schemas.microsoft.com/office/drawing/2014/main" id="{7C940FB4-C7E3-C68F-4919-F20DCCE6B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63">
                <a:extLst>
                  <a:ext uri="{FF2B5EF4-FFF2-40B4-BE49-F238E27FC236}">
                    <a16:creationId xmlns:a16="http://schemas.microsoft.com/office/drawing/2014/main" id="{6EB0ED0B-2700-8E3A-22C1-240BE9BE2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38A7C7D-60F9-57A5-1A51-A82499FF51E0}"/>
              </a:ext>
            </a:extLst>
          </p:cNvPr>
          <p:cNvSpPr txBox="1"/>
          <p:nvPr/>
        </p:nvSpPr>
        <p:spPr>
          <a:xfrm>
            <a:off x="2987824" y="486916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折り返し接続</a:t>
            </a:r>
          </a:p>
        </p:txBody>
      </p:sp>
    </p:spTree>
    <p:extLst>
      <p:ext uri="{BB962C8B-B14F-4D97-AF65-F5344CB8AC3E}">
        <p14:creationId xmlns:p14="http://schemas.microsoft.com/office/powerpoint/2010/main" val="911707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440160"/>
          </a:xfrm>
        </p:spPr>
        <p:txBody>
          <a:bodyPr/>
          <a:lstStyle/>
          <a:p>
            <a:r>
              <a:rPr lang="en-US" altLang="ja-JP" dirty="0"/>
              <a:t>VNE</a:t>
            </a:r>
            <a:r>
              <a:rPr lang="ja-JP" altLang="en-US" dirty="0"/>
              <a:t>による </a:t>
            </a:r>
            <a:r>
              <a:rPr lang="en-US" altLang="ja-JP" dirty="0"/>
              <a:t>IPv4</a:t>
            </a:r>
            <a:r>
              <a:rPr lang="ja-JP" altLang="en-US" dirty="0"/>
              <a:t>接続サービス</a:t>
            </a:r>
            <a:br>
              <a:rPr lang="en-US" altLang="ja-JP" dirty="0"/>
            </a:br>
            <a:r>
              <a:rPr lang="en-US" altLang="ja-JP" sz="2800" dirty="0"/>
              <a:t>- </a:t>
            </a:r>
            <a:r>
              <a:rPr lang="ja-JP" altLang="en-US" sz="2800" dirty="0"/>
              <a:t>フレッツ光ネクスト 上 </a:t>
            </a:r>
            <a:r>
              <a:rPr lang="en-US" altLang="ja-JP" sz="2800" dirty="0"/>
              <a:t>-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7766" y="1700808"/>
            <a:ext cx="8640960" cy="3960440"/>
          </a:xfrm>
        </p:spPr>
        <p:txBody>
          <a:bodyPr/>
          <a:lstStyle/>
          <a:p>
            <a:r>
              <a:rPr lang="en-US" altLang="ja-JP" sz="2800" dirty="0">
                <a:solidFill>
                  <a:srgbClr val="C00000"/>
                </a:solidFill>
              </a:rPr>
              <a:t>v6</a:t>
            </a:r>
            <a:r>
              <a:rPr lang="ja-JP" altLang="en-US" sz="2800" dirty="0">
                <a:solidFill>
                  <a:srgbClr val="C00000"/>
                </a:solidFill>
              </a:rPr>
              <a:t>プラス</a:t>
            </a:r>
            <a:endParaRPr lang="en-US" altLang="ja-JP" sz="2800" dirty="0">
              <a:solidFill>
                <a:srgbClr val="C00000"/>
              </a:solidFill>
            </a:endParaRPr>
          </a:p>
          <a:p>
            <a:pPr lvl="1"/>
            <a:r>
              <a:rPr lang="en-US" altLang="ja-JP" sz="2400" dirty="0"/>
              <a:t>JPNE</a:t>
            </a:r>
            <a:r>
              <a:rPr lang="ja-JP" altLang="en-US" sz="2400" dirty="0"/>
              <a:t>（現</a:t>
            </a:r>
            <a:r>
              <a:rPr lang="en-US" altLang="ja-JP" sz="2400" dirty="0"/>
              <a:t>JPIX</a:t>
            </a:r>
            <a:r>
              <a:rPr lang="ja-JP" altLang="en-US" sz="2400" dirty="0"/>
              <a:t>）が開発し各社へ</a:t>
            </a:r>
            <a:r>
              <a:rPr lang="en-US" altLang="ja-JP" sz="2400" dirty="0"/>
              <a:t>OEM</a:t>
            </a:r>
            <a:r>
              <a:rPr lang="ja-JP" altLang="en-US" sz="2400" dirty="0"/>
              <a:t>提供現在，もっとも普及している通信方式</a:t>
            </a:r>
            <a:endParaRPr lang="en-US" altLang="ja-JP" sz="2400" dirty="0"/>
          </a:p>
          <a:p>
            <a:r>
              <a:rPr lang="en-US" altLang="ja-JP" sz="2800" dirty="0" err="1">
                <a:solidFill>
                  <a:srgbClr val="C00000"/>
                </a:solidFill>
              </a:rPr>
              <a:t>Transix</a:t>
            </a:r>
            <a:r>
              <a:rPr lang="ja-JP" altLang="en-US" sz="2800" dirty="0">
                <a:solidFill>
                  <a:srgbClr val="C00000"/>
                </a:solidFill>
              </a:rPr>
              <a:t> </a:t>
            </a:r>
            <a:r>
              <a:rPr lang="ja-JP" altLang="en-US" sz="2400" dirty="0">
                <a:solidFill>
                  <a:srgbClr val="C00000"/>
                </a:solidFill>
              </a:rPr>
              <a:t>（トランジックス）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lvl="1"/>
            <a:r>
              <a:rPr lang="en-US" altLang="ja-JP" sz="2400" dirty="0"/>
              <a:t>IIJ</a:t>
            </a:r>
            <a:r>
              <a:rPr lang="ja-JP" altLang="en-US" sz="2400" dirty="0"/>
              <a:t>系列の</a:t>
            </a:r>
            <a:r>
              <a:rPr lang="en-US" altLang="ja-JP" sz="2400" dirty="0"/>
              <a:t>MF</a:t>
            </a:r>
            <a:r>
              <a:rPr lang="ja-JP" altLang="en-US" sz="2400" dirty="0"/>
              <a:t>が開発し，各社へ</a:t>
            </a:r>
            <a:r>
              <a:rPr lang="en-US" altLang="ja-JP" sz="2400" dirty="0"/>
              <a:t>OEM</a:t>
            </a:r>
            <a:r>
              <a:rPr lang="ja-JP" altLang="en-US" sz="2400" dirty="0"/>
              <a:t>提供．</a:t>
            </a:r>
            <a:r>
              <a:rPr lang="en-US" altLang="ja-JP" sz="2400" dirty="0"/>
              <a:t>v6</a:t>
            </a:r>
            <a:r>
              <a:rPr lang="ja-JP" altLang="en-US" sz="2400" dirty="0"/>
              <a:t>プラスと並ぶサービス．</a:t>
            </a:r>
            <a:endParaRPr lang="en-US" altLang="ja-JP" sz="2400" dirty="0"/>
          </a:p>
          <a:p>
            <a:r>
              <a:rPr lang="en-US" altLang="ja-JP" sz="2800" strike="sngStrike" dirty="0">
                <a:solidFill>
                  <a:srgbClr val="C00000"/>
                </a:solidFill>
              </a:rPr>
              <a:t>IPv6</a:t>
            </a:r>
            <a:r>
              <a:rPr lang="ja-JP" altLang="en-US" sz="2800" strike="sngStrike" dirty="0">
                <a:solidFill>
                  <a:srgbClr val="C00000"/>
                </a:solidFill>
              </a:rPr>
              <a:t>高速ハイブリッド </a:t>
            </a:r>
            <a:r>
              <a:rPr lang="en-US" altLang="ja-JP" sz="2800" strike="sngStrike" dirty="0">
                <a:solidFill>
                  <a:srgbClr val="C00000"/>
                </a:solidFill>
              </a:rPr>
              <a:t>IPv6 IPoE + IPv4</a:t>
            </a:r>
          </a:p>
          <a:p>
            <a:pPr lvl="1"/>
            <a:r>
              <a:rPr lang="en-US" altLang="ja-JP" sz="2400" strike="sngStrike" dirty="0"/>
              <a:t>BBIX</a:t>
            </a:r>
            <a:r>
              <a:rPr lang="ja-JP" altLang="en-US" sz="2400" strike="sngStrike" dirty="0"/>
              <a:t>が提供．ソフトバンク系列のみで使用されている</a:t>
            </a:r>
            <a:r>
              <a:rPr lang="en-US" altLang="ja-JP" sz="2400" strike="sngStrike" dirty="0"/>
              <a:t>.</a:t>
            </a:r>
          </a:p>
          <a:p>
            <a:pPr lvl="1"/>
            <a:r>
              <a:rPr lang="ja-JP" altLang="en-US" sz="2400" dirty="0">
                <a:solidFill>
                  <a:srgbClr val="0070C0"/>
                </a:solidFill>
              </a:rPr>
              <a:t>授業での説明は省略．</a:t>
            </a:r>
            <a:endParaRPr lang="en-US" altLang="ja-JP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3275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6AB06901-1862-613F-5BCA-33AFC5B2B8DA}"/>
              </a:ext>
            </a:extLst>
          </p:cNvPr>
          <p:cNvCxnSpPr>
            <a:cxnSpLocks/>
          </p:cNvCxnSpPr>
          <p:nvPr/>
        </p:nvCxnSpPr>
        <p:spPr>
          <a:xfrm flipH="1" flipV="1">
            <a:off x="2483768" y="4797152"/>
            <a:ext cx="648072" cy="92772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293570F-D040-D026-7279-594453CBC5EE}"/>
              </a:ext>
            </a:extLst>
          </p:cNvPr>
          <p:cNvCxnSpPr>
            <a:cxnSpLocks/>
          </p:cNvCxnSpPr>
          <p:nvPr/>
        </p:nvCxnSpPr>
        <p:spPr>
          <a:xfrm flipV="1">
            <a:off x="1899320" y="4869160"/>
            <a:ext cx="0" cy="92772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-32006"/>
            <a:ext cx="7772400" cy="1152128"/>
          </a:xfrm>
        </p:spPr>
        <p:txBody>
          <a:bodyPr/>
          <a:lstStyle/>
          <a:p>
            <a:r>
              <a:rPr kumimoji="1" lang="en-US" altLang="ja-JP" dirty="0"/>
              <a:t>v6</a:t>
            </a:r>
            <a:r>
              <a:rPr kumimoji="1" lang="ja-JP" altLang="en-US" dirty="0"/>
              <a:t>プラス </a:t>
            </a:r>
            <a:br>
              <a:rPr kumimoji="1" lang="en-US" altLang="ja-JP" dirty="0"/>
            </a:br>
            <a:r>
              <a:rPr kumimoji="1" lang="ja-JP" altLang="en-US" sz="2000" dirty="0"/>
              <a:t>（</a:t>
            </a:r>
            <a:r>
              <a:rPr kumimoji="1" lang="en-US" altLang="ja-JP" sz="2000" dirty="0"/>
              <a:t>IPv6</a:t>
            </a:r>
            <a:r>
              <a:rPr kumimoji="1" lang="ja-JP" altLang="en-US" sz="2000" dirty="0"/>
              <a:t>オプション，</a:t>
            </a:r>
            <a:r>
              <a:rPr kumimoji="1" lang="en-US" altLang="ja-JP" sz="2000" dirty="0"/>
              <a:t>OCN</a:t>
            </a:r>
            <a:r>
              <a:rPr kumimoji="1" lang="ja-JP" altLang="en-US" sz="2000" dirty="0"/>
              <a:t>バーチャルコネクト）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164288" y="6400800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D97EBD-1590-88AF-5931-1CDD1C21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2304256"/>
          </a:xfrm>
        </p:spPr>
        <p:txBody>
          <a:bodyPr/>
          <a:lstStyle/>
          <a:p>
            <a:r>
              <a:rPr lang="en-US" altLang="ja-JP" sz="2800" dirty="0"/>
              <a:t>IPv6 </a:t>
            </a:r>
            <a:r>
              <a:rPr lang="ja-JP" altLang="en-US" sz="2800" dirty="0"/>
              <a:t>は </a:t>
            </a:r>
            <a:r>
              <a:rPr lang="en-US" altLang="ja-JP" sz="2800" dirty="0"/>
              <a:t>IPoE</a:t>
            </a:r>
            <a:r>
              <a:rPr lang="ja-JP" altLang="en-US" sz="2800" dirty="0"/>
              <a:t>，</a:t>
            </a:r>
            <a:r>
              <a:rPr lang="en-US" altLang="ja-JP" sz="2800" dirty="0"/>
              <a:t>IPv4 </a:t>
            </a:r>
            <a:r>
              <a:rPr lang="ja-JP" altLang="en-US" sz="2800" dirty="0"/>
              <a:t>は </a:t>
            </a:r>
            <a:r>
              <a:rPr lang="en-US" altLang="ja-JP" sz="2800" dirty="0">
                <a:solidFill>
                  <a:srgbClr val="C00000"/>
                </a:solidFill>
              </a:rPr>
              <a:t>IPv4 over IPv6 </a:t>
            </a:r>
            <a:endParaRPr lang="en-US" altLang="ja-JP" sz="2400" dirty="0">
              <a:solidFill>
                <a:srgbClr val="C00000"/>
              </a:solidFill>
            </a:endParaRPr>
          </a:p>
          <a:p>
            <a:r>
              <a:rPr lang="en-US" altLang="ja-JP" sz="2400" dirty="0">
                <a:solidFill>
                  <a:srgbClr val="C00000"/>
                </a:solidFill>
              </a:rPr>
              <a:t>MAP-E</a:t>
            </a:r>
          </a:p>
          <a:p>
            <a:pPr lvl="1"/>
            <a:r>
              <a:rPr lang="ja-JP" altLang="en-US" sz="2000" dirty="0"/>
              <a:t>各家庭で </a:t>
            </a:r>
            <a:r>
              <a:rPr lang="en-US" altLang="ja-JP" sz="2000" dirty="0"/>
              <a:t>NAT, </a:t>
            </a:r>
            <a:r>
              <a:rPr lang="ja-JP" altLang="en-US" sz="2000" dirty="0"/>
              <a:t>複数の家庭に同じグローバル</a:t>
            </a:r>
            <a:r>
              <a:rPr lang="en-US" altLang="ja-JP" sz="2000" dirty="0"/>
              <a:t>IPv4</a:t>
            </a:r>
            <a:r>
              <a:rPr lang="ja-JP" altLang="en-US" sz="2000" dirty="0"/>
              <a:t>アドレス</a:t>
            </a:r>
            <a:endParaRPr lang="en-US" altLang="ja-JP" sz="2000" dirty="0"/>
          </a:p>
          <a:p>
            <a:pPr lvl="1"/>
            <a:r>
              <a:rPr lang="ja-JP" altLang="en-US" sz="2000" dirty="0"/>
              <a:t>ポート開放可</a:t>
            </a:r>
            <a:endParaRPr lang="en-US" altLang="ja-JP" sz="2000" dirty="0"/>
          </a:p>
          <a:p>
            <a:pPr marL="457200" lvl="1" indent="0">
              <a:buNone/>
            </a:pPr>
            <a:endParaRPr kumimoji="1" lang="en-US" altLang="ja-JP" sz="2400" dirty="0"/>
          </a:p>
          <a:p>
            <a:endParaRPr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69AACE5-173A-0C90-04E6-D5C2A4A62800}"/>
              </a:ext>
            </a:extLst>
          </p:cNvPr>
          <p:cNvCxnSpPr/>
          <p:nvPr/>
        </p:nvCxnSpPr>
        <p:spPr>
          <a:xfrm flipV="1">
            <a:off x="1187624" y="4581128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BBA6DEF0-BF42-483C-1EE5-9A8D6DB900FA}"/>
              </a:ext>
            </a:extLst>
          </p:cNvPr>
          <p:cNvSpPr/>
          <p:nvPr/>
        </p:nvSpPr>
        <p:spPr>
          <a:xfrm>
            <a:off x="5148064" y="3933056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7DA5133B-52C6-9B5E-20F4-12C078962000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3131840" y="4293096"/>
            <a:ext cx="2016224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2DEED558-7322-40B3-1D68-98B919FCB575}"/>
              </a:ext>
            </a:extLst>
          </p:cNvPr>
          <p:cNvCxnSpPr>
            <a:cxnSpLocks/>
            <a:stCxn id="12" idx="6"/>
          </p:cNvCxnSpPr>
          <p:nvPr/>
        </p:nvCxnSpPr>
        <p:spPr>
          <a:xfrm>
            <a:off x="6300192" y="4293096"/>
            <a:ext cx="1080120" cy="72008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雲 14">
            <a:extLst>
              <a:ext uri="{FF2B5EF4-FFF2-40B4-BE49-F238E27FC236}">
                <a16:creationId xmlns:a16="http://schemas.microsoft.com/office/drawing/2014/main" id="{6B220643-A1E8-AE79-036E-FF0EFCCE247D}"/>
              </a:ext>
            </a:extLst>
          </p:cNvPr>
          <p:cNvSpPr/>
          <p:nvPr/>
        </p:nvSpPr>
        <p:spPr>
          <a:xfrm>
            <a:off x="251520" y="2924944"/>
            <a:ext cx="3456384" cy="2088232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雲 15">
            <a:extLst>
              <a:ext uri="{FF2B5EF4-FFF2-40B4-BE49-F238E27FC236}">
                <a16:creationId xmlns:a16="http://schemas.microsoft.com/office/drawing/2014/main" id="{DE973246-3755-7F36-BF54-B6B37497DABC}"/>
              </a:ext>
            </a:extLst>
          </p:cNvPr>
          <p:cNvSpPr/>
          <p:nvPr/>
        </p:nvSpPr>
        <p:spPr>
          <a:xfrm>
            <a:off x="6372200" y="4797152"/>
            <a:ext cx="2592288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インターネット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(IPv4/IPv6)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動作設定ボタン: ホームへ移動 16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5B38BC0-3FE2-2061-A496-F6B3EB22188C}"/>
              </a:ext>
            </a:extLst>
          </p:cNvPr>
          <p:cNvSpPr/>
          <p:nvPr/>
        </p:nvSpPr>
        <p:spPr>
          <a:xfrm>
            <a:off x="467544" y="5805264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9326136-DFC9-B468-A693-5F390339C0A7}"/>
              </a:ext>
            </a:extLst>
          </p:cNvPr>
          <p:cNvSpPr txBox="1"/>
          <p:nvPr/>
        </p:nvSpPr>
        <p:spPr>
          <a:xfrm>
            <a:off x="6516216" y="414908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IPv4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C0193B-26AE-B0B6-CB8E-C503292CC336}"/>
              </a:ext>
            </a:extLst>
          </p:cNvPr>
          <p:cNvSpPr txBox="1"/>
          <p:nvPr/>
        </p:nvSpPr>
        <p:spPr>
          <a:xfrm>
            <a:off x="4355976" y="4293096"/>
            <a:ext cx="100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IPv4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0B4ED07-9237-4303-F6E8-64C313A0B296}"/>
              </a:ext>
            </a:extLst>
          </p:cNvPr>
          <p:cNvSpPr/>
          <p:nvPr/>
        </p:nvSpPr>
        <p:spPr>
          <a:xfrm>
            <a:off x="3563888" y="4005064"/>
            <a:ext cx="360040" cy="4680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C8631C-40E2-91ED-F058-DDBEF4875836}"/>
              </a:ext>
            </a:extLst>
          </p:cNvPr>
          <p:cNvSpPr txBox="1"/>
          <p:nvPr/>
        </p:nvSpPr>
        <p:spPr>
          <a:xfrm>
            <a:off x="3851920" y="371703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MAP BR</a:t>
            </a:r>
            <a:endParaRPr kumimoji="1" lang="ja-JP" altLang="en-US" sz="2000" dirty="0"/>
          </a:p>
        </p:txBody>
      </p:sp>
      <p:sp>
        <p:nvSpPr>
          <p:cNvPr id="52" name="動作設定ボタン: ホームへ移動 5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7CCD197-7332-76D4-490D-CCED8E9E632F}"/>
              </a:ext>
            </a:extLst>
          </p:cNvPr>
          <p:cNvSpPr/>
          <p:nvPr/>
        </p:nvSpPr>
        <p:spPr>
          <a:xfrm>
            <a:off x="1475656" y="6021288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動作設定ボタン: ホームへ移動 5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BE1DA6B-D932-8B8A-61FD-F3B21AB1CDCD}"/>
              </a:ext>
            </a:extLst>
          </p:cNvPr>
          <p:cNvSpPr/>
          <p:nvPr/>
        </p:nvSpPr>
        <p:spPr>
          <a:xfrm>
            <a:off x="2555776" y="5877272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E6D2758B-8379-FCC0-6A70-0D151A44D3D7}"/>
              </a:ext>
            </a:extLst>
          </p:cNvPr>
          <p:cNvSpPr/>
          <p:nvPr/>
        </p:nvSpPr>
        <p:spPr>
          <a:xfrm>
            <a:off x="827584" y="5517232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9A32EB32-DDF3-6DA0-7623-398C1A68DA49}"/>
              </a:ext>
            </a:extLst>
          </p:cNvPr>
          <p:cNvSpPr/>
          <p:nvPr/>
        </p:nvSpPr>
        <p:spPr>
          <a:xfrm>
            <a:off x="1763688" y="5733256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D47BCC8C-F17B-6C1B-2FC5-E5ACE7F01F45}"/>
              </a:ext>
            </a:extLst>
          </p:cNvPr>
          <p:cNvSpPr/>
          <p:nvPr/>
        </p:nvSpPr>
        <p:spPr>
          <a:xfrm>
            <a:off x="2915816" y="5589240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9EAC3AE-9CF1-F591-4100-AAB56A77CA0E}"/>
              </a:ext>
            </a:extLst>
          </p:cNvPr>
          <p:cNvSpPr txBox="1"/>
          <p:nvPr/>
        </p:nvSpPr>
        <p:spPr>
          <a:xfrm flipH="1">
            <a:off x="899592" y="3212976"/>
            <a:ext cx="2520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B3B2F94E-0275-DABF-65C7-5DBE8521D895}"/>
              </a:ext>
            </a:extLst>
          </p:cNvPr>
          <p:cNvSpPr txBox="1"/>
          <p:nvPr/>
        </p:nvSpPr>
        <p:spPr>
          <a:xfrm>
            <a:off x="3203848" y="551723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MAP CE</a:t>
            </a:r>
            <a:endParaRPr kumimoji="1" lang="ja-JP" altLang="en-US" sz="20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7027C62-3B55-1978-D9D1-54936FD8C8A1}"/>
              </a:ext>
            </a:extLst>
          </p:cNvPr>
          <p:cNvSpPr txBox="1"/>
          <p:nvPr/>
        </p:nvSpPr>
        <p:spPr>
          <a:xfrm>
            <a:off x="2843808" y="51571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/>
              <a:t>MAP + </a:t>
            </a:r>
            <a:r>
              <a:rPr lang="en-US" altLang="ja-JP" sz="1800" dirty="0">
                <a:solidFill>
                  <a:srgbClr val="C00000"/>
                </a:solidFill>
              </a:rPr>
              <a:t>NAT</a:t>
            </a:r>
            <a:endParaRPr kumimoji="1" lang="ja-JP" altLang="en-US" sz="1800" dirty="0">
              <a:solidFill>
                <a:srgbClr val="C00000"/>
              </a:solidFill>
            </a:endParaRPr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E9805BBF-A57C-7E5D-D645-83A27E65CF8A}"/>
              </a:ext>
            </a:extLst>
          </p:cNvPr>
          <p:cNvSpPr/>
          <p:nvPr/>
        </p:nvSpPr>
        <p:spPr>
          <a:xfrm>
            <a:off x="1115616" y="4149080"/>
            <a:ext cx="2448272" cy="1368920"/>
          </a:xfrm>
          <a:custGeom>
            <a:avLst/>
            <a:gdLst>
              <a:gd name="connsiteX0" fmla="*/ 0 w 2451652"/>
              <a:gd name="connsiteY0" fmla="*/ 1368920 h 1368920"/>
              <a:gd name="connsiteX1" fmla="*/ 715617 w 2451652"/>
              <a:gd name="connsiteY1" fmla="*/ 189476 h 1368920"/>
              <a:gd name="connsiteX2" fmla="*/ 2451652 w 2451652"/>
              <a:gd name="connsiteY2" fmla="*/ 17198 h 1368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1652" h="1368920">
                <a:moveTo>
                  <a:pt x="0" y="1368920"/>
                </a:moveTo>
                <a:cubicBezTo>
                  <a:pt x="153504" y="891841"/>
                  <a:pt x="307008" y="414763"/>
                  <a:pt x="715617" y="189476"/>
                </a:cubicBezTo>
                <a:cubicBezTo>
                  <a:pt x="1124226" y="-35811"/>
                  <a:pt x="1787939" y="-9307"/>
                  <a:pt x="2451652" y="17198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EA95B3A-3AD3-465B-67DE-C0EB91C668CC}"/>
              </a:ext>
            </a:extLst>
          </p:cNvPr>
          <p:cNvSpPr txBox="1"/>
          <p:nvPr/>
        </p:nvSpPr>
        <p:spPr>
          <a:xfrm>
            <a:off x="971600" y="386104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IPv4 over 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0B8CC231-0DE3-616C-1D3A-4BA33A7E28FC}"/>
              </a:ext>
            </a:extLst>
          </p:cNvPr>
          <p:cNvSpPr/>
          <p:nvPr/>
        </p:nvSpPr>
        <p:spPr>
          <a:xfrm>
            <a:off x="1835696" y="4227443"/>
            <a:ext cx="1728192" cy="1505813"/>
          </a:xfrm>
          <a:custGeom>
            <a:avLst/>
            <a:gdLst>
              <a:gd name="connsiteX0" fmla="*/ 33069 w 1623330"/>
              <a:gd name="connsiteY0" fmla="*/ 1470992 h 1541479"/>
              <a:gd name="connsiteX1" fmla="*/ 33069 w 1623330"/>
              <a:gd name="connsiteY1" fmla="*/ 1417983 h 1541479"/>
              <a:gd name="connsiteX2" fmla="*/ 152339 w 1623330"/>
              <a:gd name="connsiteY2" fmla="*/ 331305 h 1541479"/>
              <a:gd name="connsiteX3" fmla="*/ 1623330 w 1623330"/>
              <a:gd name="connsiteY3" fmla="*/ 0 h 15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3330" h="1541479">
                <a:moveTo>
                  <a:pt x="33069" y="1470992"/>
                </a:moveTo>
                <a:cubicBezTo>
                  <a:pt x="23130" y="1539461"/>
                  <a:pt x="13191" y="1607931"/>
                  <a:pt x="33069" y="1417983"/>
                </a:cubicBezTo>
                <a:cubicBezTo>
                  <a:pt x="52947" y="1228035"/>
                  <a:pt x="-112705" y="567635"/>
                  <a:pt x="152339" y="331305"/>
                </a:cubicBezTo>
                <a:cubicBezTo>
                  <a:pt x="417383" y="94974"/>
                  <a:pt x="1020356" y="47487"/>
                  <a:pt x="1623330" y="0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7A0F41D3-5A5F-5A2A-3F46-7E63A76B5215}"/>
              </a:ext>
            </a:extLst>
          </p:cNvPr>
          <p:cNvSpPr/>
          <p:nvPr/>
        </p:nvSpPr>
        <p:spPr>
          <a:xfrm>
            <a:off x="2283952" y="4320208"/>
            <a:ext cx="1267631" cy="1341039"/>
          </a:xfrm>
          <a:custGeom>
            <a:avLst/>
            <a:gdLst>
              <a:gd name="connsiteX0" fmla="*/ 591770 w 1267631"/>
              <a:gd name="connsiteY0" fmla="*/ 1245704 h 1245704"/>
              <a:gd name="connsiteX1" fmla="*/ 21926 w 1267631"/>
              <a:gd name="connsiteY1" fmla="*/ 357808 h 1245704"/>
              <a:gd name="connsiteX2" fmla="*/ 1267631 w 1267631"/>
              <a:gd name="connsiteY2" fmla="*/ 0 h 124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7631" h="1245704">
                <a:moveTo>
                  <a:pt x="591770" y="1245704"/>
                </a:moveTo>
                <a:cubicBezTo>
                  <a:pt x="250526" y="905564"/>
                  <a:pt x="-90717" y="565425"/>
                  <a:pt x="21926" y="357808"/>
                </a:cubicBezTo>
                <a:cubicBezTo>
                  <a:pt x="134569" y="150191"/>
                  <a:pt x="701100" y="75095"/>
                  <a:pt x="1267631" y="0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E2CAA38A-898E-0E9C-6F3F-FABEEB0CC223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3131840" y="5733256"/>
            <a:ext cx="216024" cy="776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B4FD3FAF-7F15-0102-A764-0D60A4C907E6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1979712" y="5805264"/>
            <a:ext cx="1368152" cy="7041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37164CA7-6B85-3F3E-F2AA-EFA399387395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1043608" y="5661248"/>
            <a:ext cx="2304256" cy="8481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00E2A89-2F01-8AC6-EE77-D8E405DF6089}"/>
              </a:ext>
            </a:extLst>
          </p:cNvPr>
          <p:cNvSpPr txBox="1"/>
          <p:nvPr/>
        </p:nvSpPr>
        <p:spPr>
          <a:xfrm>
            <a:off x="3347864" y="6309320"/>
            <a:ext cx="320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同じ</a:t>
            </a:r>
            <a:r>
              <a:rPr lang="ja-JP" altLang="en-US" sz="2000" dirty="0">
                <a:solidFill>
                  <a:srgbClr val="C00000"/>
                </a:solidFill>
              </a:rPr>
              <a:t>グローバル</a:t>
            </a:r>
            <a:r>
              <a:rPr lang="en-US" altLang="ja-JP" sz="2000" dirty="0"/>
              <a:t>IPv4</a:t>
            </a:r>
            <a:r>
              <a:rPr lang="ja-JP" altLang="en-US" sz="2000" dirty="0"/>
              <a:t>アドレス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61949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6AB06901-1862-613F-5BCA-33AFC5B2B8DA}"/>
              </a:ext>
            </a:extLst>
          </p:cNvPr>
          <p:cNvCxnSpPr>
            <a:cxnSpLocks/>
          </p:cNvCxnSpPr>
          <p:nvPr/>
        </p:nvCxnSpPr>
        <p:spPr>
          <a:xfrm flipH="1" flipV="1">
            <a:off x="2483768" y="4797152"/>
            <a:ext cx="648072" cy="92772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293570F-D040-D026-7279-594453CBC5EE}"/>
              </a:ext>
            </a:extLst>
          </p:cNvPr>
          <p:cNvCxnSpPr>
            <a:cxnSpLocks/>
          </p:cNvCxnSpPr>
          <p:nvPr/>
        </p:nvCxnSpPr>
        <p:spPr>
          <a:xfrm flipV="1">
            <a:off x="1899320" y="4869160"/>
            <a:ext cx="0" cy="92772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 err="1"/>
              <a:t>Transix</a:t>
            </a:r>
            <a:r>
              <a:rPr lang="ja-JP" altLang="en-US" dirty="0"/>
              <a:t> </a:t>
            </a:r>
            <a:r>
              <a:rPr lang="ja-JP" altLang="en-US" sz="2000" dirty="0"/>
              <a:t>（</a:t>
            </a:r>
            <a:r>
              <a:rPr lang="en-US" altLang="ja-JP" sz="2000" dirty="0" err="1"/>
              <a:t>Xpass</a:t>
            </a:r>
            <a:r>
              <a:rPr lang="en-US" altLang="ja-JP" sz="2000" dirty="0"/>
              <a:t>, v6</a:t>
            </a:r>
            <a:r>
              <a:rPr lang="ja-JP" altLang="en-US" sz="2000" dirty="0"/>
              <a:t>コネクト）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164288" y="6400800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D97EBD-1590-88AF-5931-1CDD1C21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440" y="1196752"/>
            <a:ext cx="7992888" cy="2304256"/>
          </a:xfrm>
        </p:spPr>
        <p:txBody>
          <a:bodyPr/>
          <a:lstStyle/>
          <a:p>
            <a:r>
              <a:rPr lang="en-US" altLang="ja-JP" sz="2800" dirty="0"/>
              <a:t>IPv6 </a:t>
            </a:r>
            <a:r>
              <a:rPr lang="ja-JP" altLang="en-US" sz="2800" dirty="0"/>
              <a:t>は </a:t>
            </a:r>
            <a:r>
              <a:rPr lang="en-US" altLang="ja-JP" sz="2800" dirty="0"/>
              <a:t>IPoE</a:t>
            </a:r>
            <a:r>
              <a:rPr lang="ja-JP" altLang="en-US" sz="2800" dirty="0"/>
              <a:t>，</a:t>
            </a:r>
            <a:r>
              <a:rPr lang="en-US" altLang="ja-JP" sz="2800" dirty="0"/>
              <a:t>IPv4 </a:t>
            </a:r>
            <a:r>
              <a:rPr lang="ja-JP" altLang="en-US" sz="2800" dirty="0"/>
              <a:t>は </a:t>
            </a:r>
            <a:r>
              <a:rPr lang="en-US" altLang="ja-JP" sz="2800" dirty="0">
                <a:solidFill>
                  <a:srgbClr val="C00000"/>
                </a:solidFill>
              </a:rPr>
              <a:t>IPv4 over IPv6 </a:t>
            </a:r>
            <a:endParaRPr lang="en-US" altLang="ja-JP" sz="2400" dirty="0">
              <a:solidFill>
                <a:srgbClr val="C00000"/>
              </a:solidFill>
            </a:endParaRPr>
          </a:p>
          <a:p>
            <a:r>
              <a:rPr lang="en-US" altLang="ja-JP" sz="2400" dirty="0">
                <a:solidFill>
                  <a:srgbClr val="C00000"/>
                </a:solidFill>
              </a:rPr>
              <a:t>DS-Lite</a:t>
            </a:r>
          </a:p>
          <a:p>
            <a:pPr lvl="1"/>
            <a:r>
              <a:rPr lang="en-US" altLang="ja-JP" sz="2000" dirty="0"/>
              <a:t>VNE</a:t>
            </a:r>
            <a:r>
              <a:rPr lang="ja-JP" altLang="en-US" sz="2000" dirty="0"/>
              <a:t>で</a:t>
            </a:r>
            <a:r>
              <a:rPr lang="en-US" altLang="ja-JP" sz="2000" dirty="0"/>
              <a:t>NAT, </a:t>
            </a:r>
            <a:r>
              <a:rPr lang="ja-JP" altLang="en-US" sz="2000" dirty="0"/>
              <a:t>複数の家庭に異なるプライベート</a:t>
            </a:r>
            <a:r>
              <a:rPr lang="en-US" altLang="ja-JP" sz="2000" dirty="0"/>
              <a:t>IPv4</a:t>
            </a:r>
            <a:r>
              <a:rPr lang="ja-JP" altLang="en-US" sz="2000" dirty="0"/>
              <a:t>アドレス</a:t>
            </a:r>
            <a:endParaRPr lang="en-US" altLang="ja-JP" sz="2000" dirty="0"/>
          </a:p>
          <a:p>
            <a:pPr lvl="1"/>
            <a:r>
              <a:rPr lang="ja-JP" altLang="en-US" sz="2000" dirty="0"/>
              <a:t>ポート開放不可，</a:t>
            </a:r>
            <a:r>
              <a:rPr lang="en-US" altLang="ja-JP" sz="2000" dirty="0"/>
              <a:t>2</a:t>
            </a:r>
            <a:r>
              <a:rPr lang="ja-JP" altLang="en-US" sz="2000" dirty="0"/>
              <a:t>段</a:t>
            </a:r>
            <a:r>
              <a:rPr lang="en-US" altLang="ja-JP" sz="2000" dirty="0"/>
              <a:t>NAT</a:t>
            </a:r>
          </a:p>
          <a:p>
            <a:pPr marL="457200" lvl="1" indent="0">
              <a:buNone/>
            </a:pPr>
            <a:endParaRPr kumimoji="1" lang="en-US" altLang="ja-JP" sz="2400" dirty="0"/>
          </a:p>
          <a:p>
            <a:endParaRPr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69AACE5-173A-0C90-04E6-D5C2A4A62800}"/>
              </a:ext>
            </a:extLst>
          </p:cNvPr>
          <p:cNvCxnSpPr/>
          <p:nvPr/>
        </p:nvCxnSpPr>
        <p:spPr>
          <a:xfrm flipV="1">
            <a:off x="1187624" y="4581128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BBA6DEF0-BF42-483C-1EE5-9A8D6DB900FA}"/>
              </a:ext>
            </a:extLst>
          </p:cNvPr>
          <p:cNvSpPr/>
          <p:nvPr/>
        </p:nvSpPr>
        <p:spPr>
          <a:xfrm>
            <a:off x="5148064" y="4077072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7DA5133B-52C6-9B5E-20F4-12C078962000}"/>
              </a:ext>
            </a:extLst>
          </p:cNvPr>
          <p:cNvCxnSpPr>
            <a:cxnSpLocks/>
          </p:cNvCxnSpPr>
          <p:nvPr/>
        </p:nvCxnSpPr>
        <p:spPr>
          <a:xfrm>
            <a:off x="3131840" y="4365104"/>
            <a:ext cx="2016224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2DEED558-7322-40B3-1D68-98B919FCB575}"/>
              </a:ext>
            </a:extLst>
          </p:cNvPr>
          <p:cNvCxnSpPr>
            <a:cxnSpLocks/>
            <a:stCxn id="12" idx="6"/>
          </p:cNvCxnSpPr>
          <p:nvPr/>
        </p:nvCxnSpPr>
        <p:spPr>
          <a:xfrm>
            <a:off x="6300192" y="4437112"/>
            <a:ext cx="1080120" cy="72008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雲 14">
            <a:extLst>
              <a:ext uri="{FF2B5EF4-FFF2-40B4-BE49-F238E27FC236}">
                <a16:creationId xmlns:a16="http://schemas.microsoft.com/office/drawing/2014/main" id="{6B220643-A1E8-AE79-036E-FF0EFCCE247D}"/>
              </a:ext>
            </a:extLst>
          </p:cNvPr>
          <p:cNvSpPr/>
          <p:nvPr/>
        </p:nvSpPr>
        <p:spPr>
          <a:xfrm>
            <a:off x="251520" y="2924944"/>
            <a:ext cx="3456384" cy="2088232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雲 15">
            <a:extLst>
              <a:ext uri="{FF2B5EF4-FFF2-40B4-BE49-F238E27FC236}">
                <a16:creationId xmlns:a16="http://schemas.microsoft.com/office/drawing/2014/main" id="{DE973246-3755-7F36-BF54-B6B37497DABC}"/>
              </a:ext>
            </a:extLst>
          </p:cNvPr>
          <p:cNvSpPr/>
          <p:nvPr/>
        </p:nvSpPr>
        <p:spPr>
          <a:xfrm>
            <a:off x="6372200" y="4797152"/>
            <a:ext cx="2592288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インターネット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(IPv4/IPv6)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動作設定ボタン: ホームへ移動 16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5B38BC0-3FE2-2061-A496-F6B3EB22188C}"/>
              </a:ext>
            </a:extLst>
          </p:cNvPr>
          <p:cNvSpPr/>
          <p:nvPr/>
        </p:nvSpPr>
        <p:spPr>
          <a:xfrm>
            <a:off x="467544" y="5805264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9326136-DFC9-B468-A693-5F390339C0A7}"/>
              </a:ext>
            </a:extLst>
          </p:cNvPr>
          <p:cNvSpPr txBox="1"/>
          <p:nvPr/>
        </p:nvSpPr>
        <p:spPr>
          <a:xfrm>
            <a:off x="6660232" y="436510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IPv4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C0193B-26AE-B0B6-CB8E-C503292CC336}"/>
              </a:ext>
            </a:extLst>
          </p:cNvPr>
          <p:cNvSpPr txBox="1"/>
          <p:nvPr/>
        </p:nvSpPr>
        <p:spPr>
          <a:xfrm>
            <a:off x="4139952" y="4365104"/>
            <a:ext cx="100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0B4ED07-9237-4303-F6E8-64C313A0B296}"/>
              </a:ext>
            </a:extLst>
          </p:cNvPr>
          <p:cNvSpPr/>
          <p:nvPr/>
        </p:nvSpPr>
        <p:spPr>
          <a:xfrm>
            <a:off x="3563888" y="4077072"/>
            <a:ext cx="360040" cy="4680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動作設定ボタン: ホームへ移動 5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7CCD197-7332-76D4-490D-CCED8E9E632F}"/>
              </a:ext>
            </a:extLst>
          </p:cNvPr>
          <p:cNvSpPr/>
          <p:nvPr/>
        </p:nvSpPr>
        <p:spPr>
          <a:xfrm>
            <a:off x="1475656" y="6021288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動作設定ボタン: ホームへ移動 5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BE1DA6B-D932-8B8A-61FD-F3B21AB1CDCD}"/>
              </a:ext>
            </a:extLst>
          </p:cNvPr>
          <p:cNvSpPr/>
          <p:nvPr/>
        </p:nvSpPr>
        <p:spPr>
          <a:xfrm>
            <a:off x="2555776" y="5877272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E6D2758B-8379-FCC0-6A70-0D151A44D3D7}"/>
              </a:ext>
            </a:extLst>
          </p:cNvPr>
          <p:cNvSpPr/>
          <p:nvPr/>
        </p:nvSpPr>
        <p:spPr>
          <a:xfrm>
            <a:off x="827584" y="5517232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9A32EB32-DDF3-6DA0-7623-398C1A68DA49}"/>
              </a:ext>
            </a:extLst>
          </p:cNvPr>
          <p:cNvSpPr/>
          <p:nvPr/>
        </p:nvSpPr>
        <p:spPr>
          <a:xfrm>
            <a:off x="1763688" y="5733256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D47BCC8C-F17B-6C1B-2FC5-E5ACE7F01F45}"/>
              </a:ext>
            </a:extLst>
          </p:cNvPr>
          <p:cNvSpPr/>
          <p:nvPr/>
        </p:nvSpPr>
        <p:spPr>
          <a:xfrm>
            <a:off x="2915816" y="5589240"/>
            <a:ext cx="360040" cy="3516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9EAC3AE-9CF1-F591-4100-AAB56A77CA0E}"/>
              </a:ext>
            </a:extLst>
          </p:cNvPr>
          <p:cNvSpPr txBox="1"/>
          <p:nvPr/>
        </p:nvSpPr>
        <p:spPr>
          <a:xfrm flipH="1">
            <a:off x="899592" y="3212976"/>
            <a:ext cx="2520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E9805BBF-A57C-7E5D-D645-83A27E65CF8A}"/>
              </a:ext>
            </a:extLst>
          </p:cNvPr>
          <p:cNvSpPr/>
          <p:nvPr/>
        </p:nvSpPr>
        <p:spPr>
          <a:xfrm>
            <a:off x="1115616" y="4149080"/>
            <a:ext cx="2448272" cy="1368920"/>
          </a:xfrm>
          <a:custGeom>
            <a:avLst/>
            <a:gdLst>
              <a:gd name="connsiteX0" fmla="*/ 0 w 2451652"/>
              <a:gd name="connsiteY0" fmla="*/ 1368920 h 1368920"/>
              <a:gd name="connsiteX1" fmla="*/ 715617 w 2451652"/>
              <a:gd name="connsiteY1" fmla="*/ 189476 h 1368920"/>
              <a:gd name="connsiteX2" fmla="*/ 2451652 w 2451652"/>
              <a:gd name="connsiteY2" fmla="*/ 17198 h 1368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1652" h="1368920">
                <a:moveTo>
                  <a:pt x="0" y="1368920"/>
                </a:moveTo>
                <a:cubicBezTo>
                  <a:pt x="153504" y="891841"/>
                  <a:pt x="307008" y="414763"/>
                  <a:pt x="715617" y="189476"/>
                </a:cubicBezTo>
                <a:cubicBezTo>
                  <a:pt x="1124226" y="-35811"/>
                  <a:pt x="1787939" y="-9307"/>
                  <a:pt x="2451652" y="17198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EA95B3A-3AD3-465B-67DE-C0EB91C668CC}"/>
              </a:ext>
            </a:extLst>
          </p:cNvPr>
          <p:cNvSpPr txBox="1"/>
          <p:nvPr/>
        </p:nvSpPr>
        <p:spPr>
          <a:xfrm>
            <a:off x="971600" y="386104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IPv4 over 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0B8CC231-0DE3-616C-1D3A-4BA33A7E28FC}"/>
              </a:ext>
            </a:extLst>
          </p:cNvPr>
          <p:cNvSpPr/>
          <p:nvPr/>
        </p:nvSpPr>
        <p:spPr>
          <a:xfrm>
            <a:off x="1835696" y="4227443"/>
            <a:ext cx="1728192" cy="1505813"/>
          </a:xfrm>
          <a:custGeom>
            <a:avLst/>
            <a:gdLst>
              <a:gd name="connsiteX0" fmla="*/ 33069 w 1623330"/>
              <a:gd name="connsiteY0" fmla="*/ 1470992 h 1541479"/>
              <a:gd name="connsiteX1" fmla="*/ 33069 w 1623330"/>
              <a:gd name="connsiteY1" fmla="*/ 1417983 h 1541479"/>
              <a:gd name="connsiteX2" fmla="*/ 152339 w 1623330"/>
              <a:gd name="connsiteY2" fmla="*/ 331305 h 1541479"/>
              <a:gd name="connsiteX3" fmla="*/ 1623330 w 1623330"/>
              <a:gd name="connsiteY3" fmla="*/ 0 h 15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3330" h="1541479">
                <a:moveTo>
                  <a:pt x="33069" y="1470992"/>
                </a:moveTo>
                <a:cubicBezTo>
                  <a:pt x="23130" y="1539461"/>
                  <a:pt x="13191" y="1607931"/>
                  <a:pt x="33069" y="1417983"/>
                </a:cubicBezTo>
                <a:cubicBezTo>
                  <a:pt x="52947" y="1228035"/>
                  <a:pt x="-112705" y="567635"/>
                  <a:pt x="152339" y="331305"/>
                </a:cubicBezTo>
                <a:cubicBezTo>
                  <a:pt x="417383" y="94974"/>
                  <a:pt x="1020356" y="47487"/>
                  <a:pt x="1623330" y="0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7A0F41D3-5A5F-5A2A-3F46-7E63A76B5215}"/>
              </a:ext>
            </a:extLst>
          </p:cNvPr>
          <p:cNvSpPr/>
          <p:nvPr/>
        </p:nvSpPr>
        <p:spPr>
          <a:xfrm>
            <a:off x="2283952" y="4293096"/>
            <a:ext cx="1267631" cy="1368151"/>
          </a:xfrm>
          <a:custGeom>
            <a:avLst/>
            <a:gdLst>
              <a:gd name="connsiteX0" fmla="*/ 591770 w 1267631"/>
              <a:gd name="connsiteY0" fmla="*/ 1245704 h 1245704"/>
              <a:gd name="connsiteX1" fmla="*/ 21926 w 1267631"/>
              <a:gd name="connsiteY1" fmla="*/ 357808 h 1245704"/>
              <a:gd name="connsiteX2" fmla="*/ 1267631 w 1267631"/>
              <a:gd name="connsiteY2" fmla="*/ 0 h 124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7631" h="1245704">
                <a:moveTo>
                  <a:pt x="591770" y="1245704"/>
                </a:moveTo>
                <a:cubicBezTo>
                  <a:pt x="250526" y="905564"/>
                  <a:pt x="-90717" y="565425"/>
                  <a:pt x="21926" y="357808"/>
                </a:cubicBezTo>
                <a:cubicBezTo>
                  <a:pt x="134569" y="150191"/>
                  <a:pt x="701100" y="75095"/>
                  <a:pt x="1267631" y="0"/>
                </a:cubicBezTo>
              </a:path>
            </a:pathLst>
          </a:custGeom>
          <a:noFill/>
          <a:ln w="3175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E2CAA38A-898E-0E9C-6F3F-FABEEB0CC223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3131840" y="5733256"/>
            <a:ext cx="216024" cy="776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B4FD3FAF-7F15-0102-A764-0D60A4C907E6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1979712" y="5805264"/>
            <a:ext cx="1368152" cy="7041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37164CA7-6B85-3F3E-F2AA-EFA399387395}"/>
              </a:ext>
            </a:extLst>
          </p:cNvPr>
          <p:cNvCxnSpPr>
            <a:cxnSpLocks/>
            <a:stCxn id="87" idx="1"/>
          </p:cNvCxnSpPr>
          <p:nvPr/>
        </p:nvCxnSpPr>
        <p:spPr>
          <a:xfrm flipH="1" flipV="1">
            <a:off x="1043608" y="5661248"/>
            <a:ext cx="2304256" cy="8481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00E2A89-2F01-8AC6-EE77-D8E405DF6089}"/>
              </a:ext>
            </a:extLst>
          </p:cNvPr>
          <p:cNvSpPr txBox="1"/>
          <p:nvPr/>
        </p:nvSpPr>
        <p:spPr>
          <a:xfrm>
            <a:off x="3347864" y="6309320"/>
            <a:ext cx="3538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異なる</a:t>
            </a:r>
            <a:r>
              <a:rPr lang="ja-JP" altLang="en-US" sz="2000" dirty="0">
                <a:solidFill>
                  <a:srgbClr val="C00000"/>
                </a:solidFill>
              </a:rPr>
              <a:t>プライベート</a:t>
            </a:r>
            <a:r>
              <a:rPr lang="en-US" altLang="ja-JP" sz="2000" dirty="0"/>
              <a:t>IPv4</a:t>
            </a:r>
            <a:r>
              <a:rPr lang="ja-JP" altLang="en-US" sz="2000" dirty="0"/>
              <a:t>アドレス</a:t>
            </a:r>
            <a:endParaRPr kumimoji="1" lang="ja-JP" altLang="en-US" sz="2000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44C7142-1583-9E29-8878-23981592EA70}"/>
              </a:ext>
            </a:extLst>
          </p:cNvPr>
          <p:cNvSpPr/>
          <p:nvPr/>
        </p:nvSpPr>
        <p:spPr>
          <a:xfrm>
            <a:off x="6156176" y="4077072"/>
            <a:ext cx="360040" cy="4680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E8E8AF33-CCF1-CDB2-F3E2-030AAEDF9AFA}"/>
              </a:ext>
            </a:extLst>
          </p:cNvPr>
          <p:cNvSpPr txBox="1"/>
          <p:nvPr/>
        </p:nvSpPr>
        <p:spPr>
          <a:xfrm>
            <a:off x="6156176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rgbClr val="C00000"/>
                </a:solidFill>
              </a:rPr>
              <a:t>NAT</a:t>
            </a:r>
            <a:endParaRPr kumimoji="1" lang="ja-JP" altLang="en-US" sz="1800" dirty="0">
              <a:solidFill>
                <a:srgbClr val="C00000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BA98288-4BFC-2132-C964-EE6E35075CC8}"/>
              </a:ext>
            </a:extLst>
          </p:cNvPr>
          <p:cNvCxnSpPr>
            <a:cxnSpLocks/>
          </p:cNvCxnSpPr>
          <p:nvPr/>
        </p:nvCxnSpPr>
        <p:spPr>
          <a:xfrm>
            <a:off x="3563888" y="4149080"/>
            <a:ext cx="2664296" cy="0"/>
          </a:xfrm>
          <a:prstGeom prst="straightConnector1">
            <a:avLst/>
          </a:prstGeom>
          <a:ln w="317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D41ACD7-775E-85A1-C4C0-4E6DAD3E4267}"/>
              </a:ext>
            </a:extLst>
          </p:cNvPr>
          <p:cNvCxnSpPr>
            <a:cxnSpLocks/>
          </p:cNvCxnSpPr>
          <p:nvPr/>
        </p:nvCxnSpPr>
        <p:spPr>
          <a:xfrm>
            <a:off x="3563888" y="4221088"/>
            <a:ext cx="2664296" cy="0"/>
          </a:xfrm>
          <a:prstGeom prst="straightConnector1">
            <a:avLst/>
          </a:prstGeom>
          <a:ln w="317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61DAA1E-6B6B-3803-762C-CF9646F0D160}"/>
              </a:ext>
            </a:extLst>
          </p:cNvPr>
          <p:cNvCxnSpPr>
            <a:cxnSpLocks/>
            <a:stCxn id="21" idx="1"/>
          </p:cNvCxnSpPr>
          <p:nvPr/>
        </p:nvCxnSpPr>
        <p:spPr>
          <a:xfrm flipV="1">
            <a:off x="3563888" y="4293096"/>
            <a:ext cx="2664296" cy="18002"/>
          </a:xfrm>
          <a:prstGeom prst="straightConnector1">
            <a:avLst/>
          </a:prstGeom>
          <a:ln w="317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ja-JP" altLang="en-US" dirty="0"/>
              <a:t>フレッツ網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96752"/>
            <a:ext cx="8389440" cy="2016224"/>
          </a:xfrm>
        </p:spPr>
        <p:txBody>
          <a:bodyPr/>
          <a:lstStyle/>
          <a:p>
            <a:r>
              <a:rPr lang="en-US" altLang="ja-JP" sz="2800" dirty="0"/>
              <a:t>IPv6 </a:t>
            </a:r>
            <a:r>
              <a:rPr lang="ja-JP" altLang="en-US" sz="2800" dirty="0"/>
              <a:t>閉域網</a:t>
            </a:r>
            <a:endParaRPr lang="en-US" altLang="ja-JP" sz="2800" dirty="0"/>
          </a:p>
          <a:p>
            <a:pPr lvl="1"/>
            <a:r>
              <a:rPr lang="ja-JP" altLang="en-US" sz="2400" dirty="0"/>
              <a:t>日本電信電話株式会社等に関する法律（</a:t>
            </a:r>
            <a:r>
              <a:rPr lang="en-US" altLang="ja-JP" sz="2400" dirty="0"/>
              <a:t>NTT</a:t>
            </a:r>
            <a:r>
              <a:rPr lang="ja-JP" altLang="en-US" sz="2400" dirty="0"/>
              <a:t>法）により，</a:t>
            </a:r>
            <a:r>
              <a:rPr lang="en-US" altLang="ja-JP" sz="2400" dirty="0"/>
              <a:t>NTT</a:t>
            </a:r>
            <a:r>
              <a:rPr lang="ja-JP" altLang="en-US" sz="2400" dirty="0"/>
              <a:t>はインターネット接続サービスをユーザ直接提供できない．（日本固有の問題）</a:t>
            </a: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717032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NGN </a:t>
            </a:r>
            <a:r>
              <a:rPr lang="en-US" altLang="ja-JP" sz="2000" dirty="0">
                <a:solidFill>
                  <a:schemeClr val="tx1"/>
                </a:solidFill>
              </a:rPr>
              <a:t>(IPv6)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436096" y="3717032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703E079-7EC3-A8E7-C7C1-35A6572D409F}"/>
              </a:ext>
            </a:extLst>
          </p:cNvPr>
          <p:cNvCxnSpPr/>
          <p:nvPr/>
        </p:nvCxnSpPr>
        <p:spPr>
          <a:xfrm>
            <a:off x="3851920" y="4437112"/>
            <a:ext cx="151216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0E7456-B19F-A771-B7B7-162E3FE2FB11}"/>
              </a:ext>
            </a:extLst>
          </p:cNvPr>
          <p:cNvSpPr txBox="1"/>
          <p:nvPr/>
        </p:nvSpPr>
        <p:spPr>
          <a:xfrm>
            <a:off x="3995936" y="3789040"/>
            <a:ext cx="12105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solidFill>
                  <a:srgbClr val="FF0000"/>
                </a:solidFill>
              </a:rPr>
              <a:t>×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8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9E3DD09-4054-4472-B7AD-599D1B816C5A}"/>
              </a:ext>
            </a:extLst>
          </p:cNvPr>
          <p:cNvCxnSpPr/>
          <p:nvPr/>
        </p:nvCxnSpPr>
        <p:spPr>
          <a:xfrm flipV="1">
            <a:off x="827584" y="4653136"/>
            <a:ext cx="792088" cy="7920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40AF450-77F8-FC6A-A12D-9EF7C00E4B3A}"/>
              </a:ext>
            </a:extLst>
          </p:cNvPr>
          <p:cNvCxnSpPr/>
          <p:nvPr/>
        </p:nvCxnSpPr>
        <p:spPr>
          <a:xfrm flipV="1">
            <a:off x="1619672" y="4797152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B3B306D3-E49B-BC35-FEA7-2FBE877B2E3C}"/>
              </a:ext>
            </a:extLst>
          </p:cNvPr>
          <p:cNvCxnSpPr/>
          <p:nvPr/>
        </p:nvCxnSpPr>
        <p:spPr>
          <a:xfrm flipH="1" flipV="1">
            <a:off x="2195736" y="4725144"/>
            <a:ext cx="216024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1F312CC-26DB-0DDD-6813-8E27010F27E4}"/>
              </a:ext>
            </a:extLst>
          </p:cNvPr>
          <p:cNvCxnSpPr/>
          <p:nvPr/>
        </p:nvCxnSpPr>
        <p:spPr>
          <a:xfrm flipV="1">
            <a:off x="2627784" y="3356992"/>
            <a:ext cx="936104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ISP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42" y="836712"/>
            <a:ext cx="8604448" cy="2016224"/>
          </a:xfrm>
        </p:spPr>
        <p:txBody>
          <a:bodyPr/>
          <a:lstStyle/>
          <a:p>
            <a:r>
              <a:rPr lang="en-US" altLang="ja-JP" dirty="0"/>
              <a:t>ISP</a:t>
            </a:r>
          </a:p>
          <a:p>
            <a:pPr lvl="1"/>
            <a:r>
              <a:rPr lang="en-US" altLang="ja-JP" dirty="0"/>
              <a:t>Internet Service Provider</a:t>
            </a:r>
          </a:p>
          <a:p>
            <a:pPr lvl="1"/>
            <a:r>
              <a:rPr lang="ja-JP" altLang="en-US" dirty="0"/>
              <a:t>インターネット（</a:t>
            </a:r>
            <a:r>
              <a:rPr lang="en-US" altLang="ja-JP" dirty="0">
                <a:solidFill>
                  <a:srgbClr val="FF0000"/>
                </a:solidFill>
              </a:rPr>
              <a:t>IPv4</a:t>
            </a:r>
            <a:r>
              <a:rPr lang="ja-JP" altLang="en-US" dirty="0"/>
              <a:t>）接続サービスをユーザに提供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3347864" y="2852936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211960" y="3717032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370D3E6-C5A3-5D32-A630-61323063FEE2}"/>
              </a:ext>
            </a:extLst>
          </p:cNvPr>
          <p:cNvCxnSpPr/>
          <p:nvPr/>
        </p:nvCxnSpPr>
        <p:spPr>
          <a:xfrm>
            <a:off x="4355976" y="3212976"/>
            <a:ext cx="2304256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 flipV="1">
            <a:off x="3131840" y="4077072"/>
            <a:ext cx="1080120" cy="28803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220072" y="4077072"/>
            <a:ext cx="1368152" cy="28803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8D4A986-CF74-6FCE-89CB-71B5826E2B05}"/>
              </a:ext>
            </a:extLst>
          </p:cNvPr>
          <p:cNvCxnSpPr/>
          <p:nvPr/>
        </p:nvCxnSpPr>
        <p:spPr>
          <a:xfrm>
            <a:off x="3419872" y="4797152"/>
            <a:ext cx="1296144" cy="43204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54A361C-6B01-2EA4-E1B7-978292721C65}"/>
              </a:ext>
            </a:extLst>
          </p:cNvPr>
          <p:cNvCxnSpPr/>
          <p:nvPr/>
        </p:nvCxnSpPr>
        <p:spPr>
          <a:xfrm flipV="1">
            <a:off x="4860032" y="4653136"/>
            <a:ext cx="1872208" cy="50405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2B7BB5AB-7336-C61D-873B-886F4E893972}"/>
              </a:ext>
            </a:extLst>
          </p:cNvPr>
          <p:cNvCxnSpPr/>
          <p:nvPr/>
        </p:nvCxnSpPr>
        <p:spPr>
          <a:xfrm>
            <a:off x="2699792" y="5085184"/>
            <a:ext cx="1440160" cy="86409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8E95CFE0-40CC-B04F-87DF-E73BAF3992EA}"/>
              </a:ext>
            </a:extLst>
          </p:cNvPr>
          <p:cNvCxnSpPr>
            <a:stCxn id="6" idx="6"/>
          </p:cNvCxnSpPr>
          <p:nvPr/>
        </p:nvCxnSpPr>
        <p:spPr>
          <a:xfrm flipV="1">
            <a:off x="4572000" y="4941168"/>
            <a:ext cx="2520280" cy="108012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861048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724128" y="3789040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EA040EB-0DE7-9B81-E809-4D30295434F0}"/>
              </a:ext>
            </a:extLst>
          </p:cNvPr>
          <p:cNvSpPr/>
          <p:nvPr/>
        </p:nvSpPr>
        <p:spPr>
          <a:xfrm>
            <a:off x="4139952" y="4797152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AB26977-AF66-6C88-9FD7-945AC3A56D0F}"/>
              </a:ext>
            </a:extLst>
          </p:cNvPr>
          <p:cNvSpPr/>
          <p:nvPr/>
        </p:nvSpPr>
        <p:spPr>
          <a:xfrm>
            <a:off x="3563888" y="5661248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33" name="動作設定ボタン: ホームへ移動 3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5E50887-F5AB-8439-CCDD-1B1A5D2C4F02}"/>
              </a:ext>
            </a:extLst>
          </p:cNvPr>
          <p:cNvSpPr/>
          <p:nvPr/>
        </p:nvSpPr>
        <p:spPr>
          <a:xfrm>
            <a:off x="539552" y="5445224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動作設定ボタン: ホームへ移動 3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2B09207C-EF87-8ADE-1BA1-9FDBFC1535C0}"/>
              </a:ext>
            </a:extLst>
          </p:cNvPr>
          <p:cNvSpPr/>
          <p:nvPr/>
        </p:nvSpPr>
        <p:spPr>
          <a:xfrm>
            <a:off x="2195736" y="5661248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1331640" y="5733256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4572000" y="29249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292080" y="3717032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B35ED9-E4BD-9138-09E7-94209FA6F420}"/>
              </a:ext>
            </a:extLst>
          </p:cNvPr>
          <p:cNvSpPr txBox="1"/>
          <p:nvPr/>
        </p:nvSpPr>
        <p:spPr>
          <a:xfrm>
            <a:off x="5076056" y="458112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ED4EE3-28C7-296C-2766-DE809E16667E}"/>
              </a:ext>
            </a:extLst>
          </p:cNvPr>
          <p:cNvSpPr txBox="1"/>
          <p:nvPr/>
        </p:nvSpPr>
        <p:spPr>
          <a:xfrm>
            <a:off x="5220072" y="566124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3718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9E3DD09-4054-4472-B7AD-599D1B816C5A}"/>
              </a:ext>
            </a:extLst>
          </p:cNvPr>
          <p:cNvCxnSpPr/>
          <p:nvPr/>
        </p:nvCxnSpPr>
        <p:spPr>
          <a:xfrm flipV="1">
            <a:off x="827584" y="4653136"/>
            <a:ext cx="792088" cy="7920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40AF450-77F8-FC6A-A12D-9EF7C00E4B3A}"/>
              </a:ext>
            </a:extLst>
          </p:cNvPr>
          <p:cNvCxnSpPr/>
          <p:nvPr/>
        </p:nvCxnSpPr>
        <p:spPr>
          <a:xfrm flipV="1">
            <a:off x="1619672" y="4797152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B3B306D3-E49B-BC35-FEA7-2FBE877B2E3C}"/>
              </a:ext>
            </a:extLst>
          </p:cNvPr>
          <p:cNvCxnSpPr/>
          <p:nvPr/>
        </p:nvCxnSpPr>
        <p:spPr>
          <a:xfrm flipH="1" flipV="1">
            <a:off x="2195736" y="4725144"/>
            <a:ext cx="216024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1F312CC-26DB-0DDD-6813-8E27010F27E4}"/>
              </a:ext>
            </a:extLst>
          </p:cNvPr>
          <p:cNvCxnSpPr/>
          <p:nvPr/>
        </p:nvCxnSpPr>
        <p:spPr>
          <a:xfrm flipV="1">
            <a:off x="2627784" y="3356992"/>
            <a:ext cx="936104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VNE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27" y="836712"/>
            <a:ext cx="9073008" cy="2016224"/>
          </a:xfrm>
        </p:spPr>
        <p:txBody>
          <a:bodyPr/>
          <a:lstStyle/>
          <a:p>
            <a:r>
              <a:rPr lang="en-US" altLang="ja-JP" dirty="0"/>
              <a:t>VNE</a:t>
            </a:r>
          </a:p>
          <a:p>
            <a:pPr lvl="1"/>
            <a:r>
              <a:rPr lang="en-US" altLang="ja-JP" dirty="0"/>
              <a:t>Virtual Network Enabler</a:t>
            </a:r>
          </a:p>
          <a:p>
            <a:pPr lvl="1"/>
            <a:r>
              <a:rPr lang="ja-JP" altLang="en-US" dirty="0"/>
              <a:t>インターネット（</a:t>
            </a:r>
            <a:r>
              <a:rPr lang="en-US" altLang="ja-JP" dirty="0">
                <a:solidFill>
                  <a:srgbClr val="FF0000"/>
                </a:solidFill>
              </a:rPr>
              <a:t>IPv6</a:t>
            </a:r>
            <a:r>
              <a:rPr lang="ja-JP" altLang="en-US" dirty="0"/>
              <a:t>）接続サービスを</a:t>
            </a:r>
            <a:r>
              <a:rPr lang="en-US" altLang="ja-JP" dirty="0">
                <a:solidFill>
                  <a:srgbClr val="FF0000"/>
                </a:solidFill>
              </a:rPr>
              <a:t>ISP</a:t>
            </a:r>
            <a:r>
              <a:rPr lang="ja-JP" altLang="en-US" dirty="0"/>
              <a:t>に提供（</a:t>
            </a:r>
            <a:r>
              <a:rPr lang="en-US" altLang="ja-JP" dirty="0" err="1"/>
              <a:t>BtoB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3347864" y="2852936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139952" y="3717032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370D3E6-C5A3-5D32-A630-61323063FEE2}"/>
              </a:ext>
            </a:extLst>
          </p:cNvPr>
          <p:cNvCxnSpPr/>
          <p:nvPr/>
        </p:nvCxnSpPr>
        <p:spPr>
          <a:xfrm>
            <a:off x="4355976" y="3212976"/>
            <a:ext cx="2304256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 flipV="1">
            <a:off x="3131840" y="4077072"/>
            <a:ext cx="1008112" cy="28803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292080" y="4077072"/>
            <a:ext cx="1296144" cy="28803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8D4A986-CF74-6FCE-89CB-71B5826E2B05}"/>
              </a:ext>
            </a:extLst>
          </p:cNvPr>
          <p:cNvCxnSpPr/>
          <p:nvPr/>
        </p:nvCxnSpPr>
        <p:spPr>
          <a:xfrm>
            <a:off x="3419872" y="4797152"/>
            <a:ext cx="1296144" cy="43204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54A361C-6B01-2EA4-E1B7-978292721C65}"/>
              </a:ext>
            </a:extLst>
          </p:cNvPr>
          <p:cNvCxnSpPr/>
          <p:nvPr/>
        </p:nvCxnSpPr>
        <p:spPr>
          <a:xfrm flipV="1">
            <a:off x="4860032" y="4653136"/>
            <a:ext cx="1872208" cy="50405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2B7BB5AB-7336-C61D-873B-886F4E893972}"/>
              </a:ext>
            </a:extLst>
          </p:cNvPr>
          <p:cNvCxnSpPr/>
          <p:nvPr/>
        </p:nvCxnSpPr>
        <p:spPr>
          <a:xfrm>
            <a:off x="2699792" y="5085184"/>
            <a:ext cx="1440160" cy="86409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8E95CFE0-40CC-B04F-87DF-E73BAF3992EA}"/>
              </a:ext>
            </a:extLst>
          </p:cNvPr>
          <p:cNvCxnSpPr>
            <a:stCxn id="6" idx="6"/>
          </p:cNvCxnSpPr>
          <p:nvPr/>
        </p:nvCxnSpPr>
        <p:spPr>
          <a:xfrm flipV="1">
            <a:off x="4572000" y="4941168"/>
            <a:ext cx="2520280" cy="108012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861048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724128" y="3789040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AB26977-AF66-6C88-9FD7-945AC3A56D0F}"/>
              </a:ext>
            </a:extLst>
          </p:cNvPr>
          <p:cNvSpPr/>
          <p:nvPr/>
        </p:nvSpPr>
        <p:spPr>
          <a:xfrm>
            <a:off x="3563888" y="5661248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33" name="動作設定ボタン: ホームへ移動 3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5E50887-F5AB-8439-CCDD-1B1A5D2C4F02}"/>
              </a:ext>
            </a:extLst>
          </p:cNvPr>
          <p:cNvSpPr/>
          <p:nvPr/>
        </p:nvSpPr>
        <p:spPr>
          <a:xfrm>
            <a:off x="539552" y="5445224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動作設定ボタン: ホームへ移動 3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2B09207C-EF87-8ADE-1BA1-9FDBFC1535C0}"/>
              </a:ext>
            </a:extLst>
          </p:cNvPr>
          <p:cNvSpPr/>
          <p:nvPr/>
        </p:nvSpPr>
        <p:spPr>
          <a:xfrm>
            <a:off x="2195736" y="5661248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1331640" y="5733256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4572000" y="29249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292080" y="3717032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IPv6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B35ED9-E4BD-9138-09E7-94209FA6F420}"/>
              </a:ext>
            </a:extLst>
          </p:cNvPr>
          <p:cNvSpPr txBox="1"/>
          <p:nvPr/>
        </p:nvSpPr>
        <p:spPr>
          <a:xfrm>
            <a:off x="5076056" y="458112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IPv6</a:t>
            </a:r>
            <a:endParaRPr kumimoji="1" lang="ja-JP" altLang="en-US" sz="2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ED4EE3-28C7-296C-2766-DE809E16667E}"/>
              </a:ext>
            </a:extLst>
          </p:cNvPr>
          <p:cNvSpPr txBox="1"/>
          <p:nvPr/>
        </p:nvSpPr>
        <p:spPr>
          <a:xfrm>
            <a:off x="5220072" y="566124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AE6F3027-B1F5-C544-AE6F-2535A29D3045}"/>
              </a:ext>
            </a:extLst>
          </p:cNvPr>
          <p:cNvSpPr/>
          <p:nvPr/>
        </p:nvSpPr>
        <p:spPr>
          <a:xfrm>
            <a:off x="4139952" y="4797152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985F5F0-A789-6A7D-A026-BE34B0F3592D}"/>
              </a:ext>
            </a:extLst>
          </p:cNvPr>
          <p:cNvCxnSpPr/>
          <p:nvPr/>
        </p:nvCxnSpPr>
        <p:spPr>
          <a:xfrm flipH="1">
            <a:off x="4211960" y="4581128"/>
            <a:ext cx="504056" cy="1440160"/>
          </a:xfrm>
          <a:prstGeom prst="line">
            <a:avLst/>
          </a:prstGeom>
          <a:ln w="508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3869710-D0D9-8E73-10A1-BF6869DFBBC8}"/>
              </a:ext>
            </a:extLst>
          </p:cNvPr>
          <p:cNvCxnSpPr/>
          <p:nvPr/>
        </p:nvCxnSpPr>
        <p:spPr>
          <a:xfrm>
            <a:off x="4067944" y="3356992"/>
            <a:ext cx="576064" cy="1008112"/>
          </a:xfrm>
          <a:prstGeom prst="line">
            <a:avLst/>
          </a:prstGeom>
          <a:ln w="508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9E3DD09-4054-4472-B7AD-599D1B816C5A}"/>
              </a:ext>
            </a:extLst>
          </p:cNvPr>
          <p:cNvCxnSpPr/>
          <p:nvPr/>
        </p:nvCxnSpPr>
        <p:spPr>
          <a:xfrm flipV="1">
            <a:off x="827584" y="4653136"/>
            <a:ext cx="792088" cy="7920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40AF450-77F8-FC6A-A12D-9EF7C00E4B3A}"/>
              </a:ext>
            </a:extLst>
          </p:cNvPr>
          <p:cNvCxnSpPr/>
          <p:nvPr/>
        </p:nvCxnSpPr>
        <p:spPr>
          <a:xfrm flipV="1">
            <a:off x="1619672" y="4797152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B3B306D3-E49B-BC35-FEA7-2FBE877B2E3C}"/>
              </a:ext>
            </a:extLst>
          </p:cNvPr>
          <p:cNvCxnSpPr/>
          <p:nvPr/>
        </p:nvCxnSpPr>
        <p:spPr>
          <a:xfrm flipH="1" flipV="1">
            <a:off x="2195736" y="4725144"/>
            <a:ext cx="216024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1F312CC-26DB-0DDD-6813-8E27010F27E4}"/>
              </a:ext>
            </a:extLst>
          </p:cNvPr>
          <p:cNvCxnSpPr/>
          <p:nvPr/>
        </p:nvCxnSpPr>
        <p:spPr>
          <a:xfrm flipV="1">
            <a:off x="2627784" y="3356992"/>
            <a:ext cx="936104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VNE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27" y="836712"/>
            <a:ext cx="9073008" cy="2016224"/>
          </a:xfrm>
        </p:spPr>
        <p:txBody>
          <a:bodyPr/>
          <a:lstStyle/>
          <a:p>
            <a:r>
              <a:rPr lang="en-US" altLang="ja-JP" dirty="0"/>
              <a:t>VNE</a:t>
            </a:r>
          </a:p>
          <a:p>
            <a:pPr lvl="1"/>
            <a:r>
              <a:rPr lang="en-US" altLang="ja-JP" dirty="0"/>
              <a:t>ISP</a:t>
            </a:r>
            <a:r>
              <a:rPr lang="ja-JP" altLang="en-US" dirty="0"/>
              <a:t>と契約して，ユーザに間接的に </a:t>
            </a:r>
            <a:r>
              <a:rPr lang="en-US" altLang="ja-JP" dirty="0"/>
              <a:t>IPv6</a:t>
            </a:r>
            <a:r>
              <a:rPr lang="ja-JP" altLang="en-US" dirty="0"/>
              <a:t>接続サービスを提供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3347864" y="2852936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211960" y="4149080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370D3E6-C5A3-5D32-A630-61323063FEE2}"/>
              </a:ext>
            </a:extLst>
          </p:cNvPr>
          <p:cNvCxnSpPr/>
          <p:nvPr/>
        </p:nvCxnSpPr>
        <p:spPr>
          <a:xfrm>
            <a:off x="4355976" y="3212976"/>
            <a:ext cx="2304256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>
            <a:off x="3059832" y="4509120"/>
            <a:ext cx="1152128" cy="0"/>
          </a:xfrm>
          <a:prstGeom prst="line">
            <a:avLst/>
          </a:prstGeom>
          <a:ln w="4445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364088" y="4509120"/>
            <a:ext cx="1368152" cy="0"/>
          </a:xfrm>
          <a:prstGeom prst="line">
            <a:avLst/>
          </a:prstGeom>
          <a:ln w="444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2B7BB5AB-7336-C61D-873B-886F4E893972}"/>
              </a:ext>
            </a:extLst>
          </p:cNvPr>
          <p:cNvCxnSpPr/>
          <p:nvPr/>
        </p:nvCxnSpPr>
        <p:spPr>
          <a:xfrm>
            <a:off x="2699792" y="5085184"/>
            <a:ext cx="1440160" cy="86409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8E95CFE0-40CC-B04F-87DF-E73BAF3992EA}"/>
              </a:ext>
            </a:extLst>
          </p:cNvPr>
          <p:cNvCxnSpPr>
            <a:stCxn id="6" idx="6"/>
          </p:cNvCxnSpPr>
          <p:nvPr/>
        </p:nvCxnSpPr>
        <p:spPr>
          <a:xfrm flipV="1">
            <a:off x="4572000" y="4941168"/>
            <a:ext cx="2520280" cy="108012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861048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724128" y="3789040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AB26977-AF66-6C88-9FD7-945AC3A56D0F}"/>
              </a:ext>
            </a:extLst>
          </p:cNvPr>
          <p:cNvSpPr/>
          <p:nvPr/>
        </p:nvSpPr>
        <p:spPr>
          <a:xfrm>
            <a:off x="3563888" y="5661248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33" name="動作設定ボタン: ホームへ移動 3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5E50887-F5AB-8439-CCDD-1B1A5D2C4F02}"/>
              </a:ext>
            </a:extLst>
          </p:cNvPr>
          <p:cNvSpPr/>
          <p:nvPr/>
        </p:nvSpPr>
        <p:spPr>
          <a:xfrm>
            <a:off x="539552" y="5445224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動作設定ボタン: ホームへ移動 3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2B09207C-EF87-8ADE-1BA1-9FDBFC1535C0}"/>
              </a:ext>
            </a:extLst>
          </p:cNvPr>
          <p:cNvSpPr/>
          <p:nvPr/>
        </p:nvSpPr>
        <p:spPr>
          <a:xfrm>
            <a:off x="2195736" y="5661248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1331640" y="5733256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4283968" y="285293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220072" y="400506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IPv6</a:t>
            </a:r>
            <a:endParaRPr kumimoji="1" lang="ja-JP" altLang="en-US" sz="2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ED4EE3-28C7-296C-2766-DE809E16667E}"/>
              </a:ext>
            </a:extLst>
          </p:cNvPr>
          <p:cNvSpPr txBox="1"/>
          <p:nvPr/>
        </p:nvSpPr>
        <p:spPr>
          <a:xfrm>
            <a:off x="5220072" y="566124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A4D4429-E613-9228-C1DF-1153F36A542D}"/>
              </a:ext>
            </a:extLst>
          </p:cNvPr>
          <p:cNvSpPr txBox="1"/>
          <p:nvPr/>
        </p:nvSpPr>
        <p:spPr>
          <a:xfrm>
            <a:off x="4427984" y="364502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/>
              <a:t>契約</a:t>
            </a:r>
            <a:endParaRPr kumimoji="1" lang="ja-JP" altLang="en-US" sz="1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0328C1-96BC-9D91-B007-CDD86E4E8715}"/>
              </a:ext>
            </a:extLst>
          </p:cNvPr>
          <p:cNvSpPr txBox="1"/>
          <p:nvPr/>
        </p:nvSpPr>
        <p:spPr>
          <a:xfrm>
            <a:off x="4572000" y="51571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/>
              <a:t>契約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7654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7683335-EBBD-2751-270E-024A976E6DB3}"/>
              </a:ext>
            </a:extLst>
          </p:cNvPr>
          <p:cNvCxnSpPr/>
          <p:nvPr/>
        </p:nvCxnSpPr>
        <p:spPr>
          <a:xfrm flipV="1">
            <a:off x="1331640" y="4653136"/>
            <a:ext cx="360040" cy="9361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3869710-D0D9-8E73-10A1-BF6869DFBBC8}"/>
              </a:ext>
            </a:extLst>
          </p:cNvPr>
          <p:cNvCxnSpPr/>
          <p:nvPr/>
        </p:nvCxnSpPr>
        <p:spPr>
          <a:xfrm>
            <a:off x="4067944" y="3356992"/>
            <a:ext cx="576064" cy="1008112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1F312CC-26DB-0DDD-6813-8E27010F27E4}"/>
              </a:ext>
            </a:extLst>
          </p:cNvPr>
          <p:cNvCxnSpPr/>
          <p:nvPr/>
        </p:nvCxnSpPr>
        <p:spPr>
          <a:xfrm flipV="1">
            <a:off x="2627784" y="3356992"/>
            <a:ext cx="936104" cy="7200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ISP/VNE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27" y="836712"/>
            <a:ext cx="9073008" cy="2016224"/>
          </a:xfrm>
        </p:spPr>
        <p:txBody>
          <a:bodyPr/>
          <a:lstStyle/>
          <a:p>
            <a:r>
              <a:rPr lang="en-US" altLang="ja-JP" dirty="0"/>
              <a:t>ISP/VNE</a:t>
            </a:r>
          </a:p>
          <a:p>
            <a:pPr lvl="1"/>
            <a:r>
              <a:rPr lang="en-US" altLang="ja-JP" dirty="0"/>
              <a:t>IPv4 </a:t>
            </a:r>
            <a:r>
              <a:rPr lang="ja-JP" altLang="en-US" dirty="0"/>
              <a:t>は</a:t>
            </a:r>
            <a:r>
              <a:rPr lang="en-US" altLang="ja-JP" dirty="0"/>
              <a:t>ISP</a:t>
            </a:r>
            <a:r>
              <a:rPr lang="ja-JP" altLang="en-US" dirty="0"/>
              <a:t>経由</a:t>
            </a:r>
            <a:endParaRPr lang="en-US" altLang="ja-JP" dirty="0"/>
          </a:p>
          <a:p>
            <a:pPr lvl="1"/>
            <a:r>
              <a:rPr lang="en-US" altLang="ja-JP" dirty="0"/>
              <a:t>IPv6 </a:t>
            </a:r>
            <a:r>
              <a:rPr lang="ja-JP" altLang="en-US" dirty="0"/>
              <a:t>は</a:t>
            </a:r>
            <a:r>
              <a:rPr lang="en-US" altLang="ja-JP" dirty="0"/>
              <a:t>VNE</a:t>
            </a:r>
            <a:r>
              <a:rPr lang="ja-JP" altLang="en-US" dirty="0"/>
              <a:t>経由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0A799A-6273-A0FA-DD38-6664D94B6496}"/>
              </a:ext>
            </a:extLst>
          </p:cNvPr>
          <p:cNvSpPr/>
          <p:nvPr/>
        </p:nvSpPr>
        <p:spPr>
          <a:xfrm>
            <a:off x="3347864" y="2852936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ISP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E1C5E2A-0939-44F3-A6FB-7948D6756FA9}"/>
              </a:ext>
            </a:extLst>
          </p:cNvPr>
          <p:cNvSpPr/>
          <p:nvPr/>
        </p:nvSpPr>
        <p:spPr>
          <a:xfrm>
            <a:off x="4211960" y="4149080"/>
            <a:ext cx="1152128" cy="72008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2060"/>
                </a:solidFill>
              </a:rPr>
              <a:t>VNE</a:t>
            </a:r>
            <a:endParaRPr kumimoji="1" lang="en-US" altLang="ja-JP" dirty="0">
              <a:solidFill>
                <a:srgbClr val="002060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370D3E6-C5A3-5D32-A630-61323063FEE2}"/>
              </a:ext>
            </a:extLst>
          </p:cNvPr>
          <p:cNvCxnSpPr/>
          <p:nvPr/>
        </p:nvCxnSpPr>
        <p:spPr>
          <a:xfrm>
            <a:off x="4355976" y="3212976"/>
            <a:ext cx="2304256" cy="7200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A1D57DB-FC85-F441-D5F4-E13BA8CAA71F}"/>
              </a:ext>
            </a:extLst>
          </p:cNvPr>
          <p:cNvCxnSpPr>
            <a:endCxn id="9" idx="2"/>
          </p:cNvCxnSpPr>
          <p:nvPr/>
        </p:nvCxnSpPr>
        <p:spPr>
          <a:xfrm>
            <a:off x="3059832" y="4509120"/>
            <a:ext cx="1152128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B38D5F-9D0A-CEAB-7CD6-E7F58BEB3256}"/>
              </a:ext>
            </a:extLst>
          </p:cNvPr>
          <p:cNvCxnSpPr>
            <a:stCxn id="9" idx="6"/>
          </p:cNvCxnSpPr>
          <p:nvPr/>
        </p:nvCxnSpPr>
        <p:spPr>
          <a:xfrm>
            <a:off x="5364088" y="4509120"/>
            <a:ext cx="1368152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雲 6">
            <a:extLst>
              <a:ext uri="{FF2B5EF4-FFF2-40B4-BE49-F238E27FC236}">
                <a16:creationId xmlns:a16="http://schemas.microsoft.com/office/drawing/2014/main" id="{B90693EF-933A-BF2B-1A0F-2D89E41B408D}"/>
              </a:ext>
            </a:extLst>
          </p:cNvPr>
          <p:cNvSpPr/>
          <p:nvPr/>
        </p:nvSpPr>
        <p:spPr>
          <a:xfrm>
            <a:off x="683568" y="3861048"/>
            <a:ext cx="3096344" cy="1490464"/>
          </a:xfrm>
          <a:prstGeom prst="cloud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NGN </a:t>
            </a:r>
            <a:r>
              <a:rPr kumimoji="1" lang="en-US" altLang="ja-JP" sz="2000" dirty="0">
                <a:solidFill>
                  <a:schemeClr val="tx1"/>
                </a:solidFill>
              </a:rPr>
              <a:t>(IPv6)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08577092-AA35-1359-66E5-A062E4DDCCFC}"/>
              </a:ext>
            </a:extLst>
          </p:cNvPr>
          <p:cNvSpPr/>
          <p:nvPr/>
        </p:nvSpPr>
        <p:spPr>
          <a:xfrm>
            <a:off x="5724128" y="3789040"/>
            <a:ext cx="3096344" cy="1490464"/>
          </a:xfrm>
          <a:prstGeom prst="cloud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(IPv4/IPv6)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5" name="動作設定ボタン: ホームへ移動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8891BA7-3AB7-AAD4-D28A-03D98D9BF6A6}"/>
              </a:ext>
            </a:extLst>
          </p:cNvPr>
          <p:cNvSpPr/>
          <p:nvPr/>
        </p:nvSpPr>
        <p:spPr>
          <a:xfrm>
            <a:off x="1043608" y="5589240"/>
            <a:ext cx="504056" cy="660086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3E6644-0230-9A5A-EC00-67891FD89075}"/>
              </a:ext>
            </a:extLst>
          </p:cNvPr>
          <p:cNvSpPr txBox="1"/>
          <p:nvPr/>
        </p:nvSpPr>
        <p:spPr>
          <a:xfrm>
            <a:off x="4283968" y="285293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0A1118-FF9C-940C-99B3-B97E9FAFC34C}"/>
              </a:ext>
            </a:extLst>
          </p:cNvPr>
          <p:cNvSpPr txBox="1"/>
          <p:nvPr/>
        </p:nvSpPr>
        <p:spPr>
          <a:xfrm>
            <a:off x="5220072" y="393305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A4D4429-E613-9228-C1DF-1153F36A542D}"/>
              </a:ext>
            </a:extLst>
          </p:cNvPr>
          <p:cNvSpPr txBox="1"/>
          <p:nvPr/>
        </p:nvSpPr>
        <p:spPr>
          <a:xfrm>
            <a:off x="4427984" y="364502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/>
              <a:t>契約</a:t>
            </a:r>
            <a:endParaRPr kumimoji="1" lang="ja-JP" altLang="en-US" sz="1800" dirty="0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033529DE-1755-9844-61E1-B806FD16B3D7}"/>
              </a:ext>
            </a:extLst>
          </p:cNvPr>
          <p:cNvSpPr/>
          <p:nvPr/>
        </p:nvSpPr>
        <p:spPr>
          <a:xfrm>
            <a:off x="1403648" y="2852936"/>
            <a:ext cx="5512905" cy="2736304"/>
          </a:xfrm>
          <a:custGeom>
            <a:avLst/>
            <a:gdLst>
              <a:gd name="connsiteX0" fmla="*/ 0 w 5512905"/>
              <a:gd name="connsiteY0" fmla="*/ 2523619 h 2523619"/>
              <a:gd name="connsiteX1" fmla="*/ 2398644 w 5512905"/>
              <a:gd name="connsiteY1" fmla="*/ 58714 h 2523619"/>
              <a:gd name="connsiteX2" fmla="*/ 5512905 w 5512905"/>
              <a:gd name="connsiteY2" fmla="*/ 1012871 h 25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12905" h="2523619">
                <a:moveTo>
                  <a:pt x="0" y="2523619"/>
                </a:moveTo>
                <a:cubicBezTo>
                  <a:pt x="739913" y="1417062"/>
                  <a:pt x="1479827" y="310505"/>
                  <a:pt x="2398644" y="58714"/>
                </a:cubicBezTo>
                <a:cubicBezTo>
                  <a:pt x="3317461" y="-193077"/>
                  <a:pt x="4415183" y="409897"/>
                  <a:pt x="5512905" y="1012871"/>
                </a:cubicBezTo>
              </a:path>
            </a:pathLst>
          </a:custGeom>
          <a:noFill/>
          <a:ln w="44450">
            <a:solidFill>
              <a:srgbClr val="FF0000"/>
            </a:solidFill>
            <a:prstDash val="sysDash"/>
            <a:headEnd type="none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657E6F7-F74B-B5B9-BE96-BE9AA23FA5FE}"/>
              </a:ext>
            </a:extLst>
          </p:cNvPr>
          <p:cNvSpPr txBox="1"/>
          <p:nvPr/>
        </p:nvSpPr>
        <p:spPr>
          <a:xfrm>
            <a:off x="2123728" y="321297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IPv4</a:t>
            </a:r>
            <a:endParaRPr kumimoji="1" lang="ja-JP" altLang="en-US" sz="2000" dirty="0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B53EB2CA-CCBC-2C36-572D-EE9380CD4149}"/>
              </a:ext>
            </a:extLst>
          </p:cNvPr>
          <p:cNvSpPr/>
          <p:nvPr/>
        </p:nvSpPr>
        <p:spPr>
          <a:xfrm>
            <a:off x="1547664" y="4221088"/>
            <a:ext cx="4810539" cy="1391738"/>
          </a:xfrm>
          <a:custGeom>
            <a:avLst/>
            <a:gdLst>
              <a:gd name="connsiteX0" fmla="*/ 0 w 4810539"/>
              <a:gd name="connsiteY0" fmla="*/ 1391738 h 1391738"/>
              <a:gd name="connsiteX1" fmla="*/ 2650435 w 4810539"/>
              <a:gd name="connsiteY1" fmla="*/ 66521 h 1391738"/>
              <a:gd name="connsiteX2" fmla="*/ 4810539 w 4810539"/>
              <a:gd name="connsiteY2" fmla="*/ 318312 h 139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0539" h="1391738">
                <a:moveTo>
                  <a:pt x="0" y="1391738"/>
                </a:moveTo>
                <a:cubicBezTo>
                  <a:pt x="924339" y="818581"/>
                  <a:pt x="1848679" y="245425"/>
                  <a:pt x="2650435" y="66521"/>
                </a:cubicBezTo>
                <a:cubicBezTo>
                  <a:pt x="3452192" y="-112383"/>
                  <a:pt x="4131365" y="102964"/>
                  <a:pt x="4810539" y="318312"/>
                </a:cubicBezTo>
              </a:path>
            </a:pathLst>
          </a:custGeom>
          <a:noFill/>
          <a:ln w="44450">
            <a:solidFill>
              <a:srgbClr val="7030A0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DF6C91-B3ED-DAD9-E86D-ADE08E619808}"/>
              </a:ext>
            </a:extLst>
          </p:cNvPr>
          <p:cNvSpPr txBox="1"/>
          <p:nvPr/>
        </p:nvSpPr>
        <p:spPr>
          <a:xfrm>
            <a:off x="1835696" y="537321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7030A0"/>
                </a:solidFill>
              </a:rPr>
              <a:t>IPv6</a:t>
            </a:r>
            <a:endParaRPr kumimoji="1" lang="ja-JP" alt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792088"/>
          </a:xfrm>
        </p:spPr>
        <p:txBody>
          <a:bodyPr/>
          <a:lstStyle/>
          <a:p>
            <a:r>
              <a:rPr lang="en-US" altLang="ja-JP" dirty="0"/>
              <a:t>VNE</a:t>
            </a:r>
            <a:r>
              <a:rPr lang="ja-JP" altLang="en-US" dirty="0"/>
              <a:t>業者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488832" cy="4248472"/>
          </a:xfrm>
        </p:spPr>
        <p:txBody>
          <a:bodyPr/>
          <a:lstStyle/>
          <a:p>
            <a:r>
              <a:rPr lang="ja-JP" altLang="en-US" sz="3600" dirty="0"/>
              <a:t>代表的な </a:t>
            </a:r>
            <a:r>
              <a:rPr lang="en-US" altLang="ja-JP" sz="3600" dirty="0"/>
              <a:t>VNE</a:t>
            </a:r>
            <a:r>
              <a:rPr lang="ja-JP" altLang="en-US" sz="3600" dirty="0"/>
              <a:t>業者 </a:t>
            </a:r>
            <a:r>
              <a:rPr lang="en-US" altLang="ja-JP" sz="2800" dirty="0"/>
              <a:t>(</a:t>
            </a:r>
            <a:r>
              <a:rPr lang="ja-JP" altLang="en-US" sz="2800" dirty="0"/>
              <a:t>初期</a:t>
            </a:r>
            <a:r>
              <a:rPr lang="en-US" altLang="ja-JP" sz="2800" dirty="0"/>
              <a:t>3</a:t>
            </a:r>
            <a:r>
              <a:rPr lang="ja-JP" altLang="en-US" sz="2800" dirty="0"/>
              <a:t>業者</a:t>
            </a:r>
            <a:r>
              <a:rPr lang="en-US" altLang="ja-JP" sz="2800" dirty="0"/>
              <a:t>)</a:t>
            </a:r>
          </a:p>
          <a:p>
            <a:pPr lvl="1"/>
            <a:r>
              <a:rPr lang="en-US" altLang="ja-JP" dirty="0"/>
              <a:t>JPIX </a:t>
            </a:r>
            <a:r>
              <a:rPr lang="ja-JP" altLang="en-US" dirty="0"/>
              <a:t>（日本インターネットエクスチェンジ）</a:t>
            </a:r>
            <a:endParaRPr lang="en-US" altLang="ja-JP" dirty="0"/>
          </a:p>
          <a:p>
            <a:pPr lvl="2"/>
            <a:r>
              <a:rPr lang="en-US" altLang="ja-JP" dirty="0"/>
              <a:t>2023</a:t>
            </a:r>
            <a:r>
              <a:rPr lang="ja-JP" altLang="en-US" dirty="0"/>
              <a:t>年 </a:t>
            </a:r>
            <a:r>
              <a:rPr lang="en-US" altLang="ja-JP" dirty="0"/>
              <a:t>JPNE</a:t>
            </a:r>
            <a:r>
              <a:rPr lang="ja-JP" altLang="en-US" dirty="0"/>
              <a:t>（日本ネットワークイネイブラー）と合併，</a:t>
            </a:r>
            <a:r>
              <a:rPr lang="en-US" altLang="ja-JP" dirty="0"/>
              <a:t>KDDI</a:t>
            </a:r>
            <a:r>
              <a:rPr lang="ja-JP" altLang="en-US" dirty="0"/>
              <a:t>系列．</a:t>
            </a:r>
            <a:endParaRPr lang="en-US" altLang="ja-JP" dirty="0"/>
          </a:p>
          <a:p>
            <a:pPr lvl="1"/>
            <a:r>
              <a:rPr lang="en-US" altLang="ja-JP" dirty="0"/>
              <a:t>MF</a:t>
            </a:r>
            <a:r>
              <a:rPr lang="ja-JP" altLang="en-US" dirty="0"/>
              <a:t>（インターネットマルチフィールド）</a:t>
            </a:r>
            <a:endParaRPr lang="en-US" altLang="ja-JP" dirty="0"/>
          </a:p>
          <a:p>
            <a:pPr lvl="2"/>
            <a:r>
              <a:rPr lang="en-US" altLang="ja-JP" dirty="0"/>
              <a:t>NTT</a:t>
            </a:r>
            <a:r>
              <a:rPr lang="ja-JP" altLang="en-US" dirty="0"/>
              <a:t>系列</a:t>
            </a:r>
            <a:endParaRPr lang="en-US" altLang="ja-JP" dirty="0"/>
          </a:p>
          <a:p>
            <a:pPr lvl="1"/>
            <a:r>
              <a:rPr lang="en-US" altLang="ja-JP" dirty="0"/>
              <a:t>BBIX </a:t>
            </a:r>
          </a:p>
          <a:p>
            <a:pPr lvl="2"/>
            <a:r>
              <a:rPr lang="ja-JP" altLang="en-US" dirty="0"/>
              <a:t>ソフトバンクのグループ企業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400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440160"/>
          </a:xfrm>
        </p:spPr>
        <p:txBody>
          <a:bodyPr/>
          <a:lstStyle/>
          <a:p>
            <a:r>
              <a:rPr lang="en-US" altLang="ja-JP" dirty="0"/>
              <a:t>VNE</a:t>
            </a:r>
            <a:r>
              <a:rPr lang="ja-JP" altLang="en-US" dirty="0"/>
              <a:t>サービス（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en-US" altLang="ja-JP" sz="2800" dirty="0"/>
              <a:t>- </a:t>
            </a:r>
            <a:r>
              <a:rPr lang="ja-JP" altLang="en-US" sz="2800" dirty="0"/>
              <a:t>フレッツ光ネクスト 上 </a:t>
            </a:r>
            <a:r>
              <a:rPr lang="en-US" altLang="ja-JP" sz="2800" dirty="0"/>
              <a:t>-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7766" y="1700808"/>
            <a:ext cx="8640960" cy="3960440"/>
          </a:xfrm>
        </p:spPr>
        <p:txBody>
          <a:bodyPr/>
          <a:lstStyle/>
          <a:p>
            <a:r>
              <a:rPr lang="en-US" altLang="ja-JP" sz="2800" dirty="0">
                <a:solidFill>
                  <a:srgbClr val="C00000"/>
                </a:solidFill>
              </a:rPr>
              <a:t>v6</a:t>
            </a:r>
            <a:r>
              <a:rPr lang="ja-JP" altLang="en-US" sz="2800" dirty="0">
                <a:solidFill>
                  <a:srgbClr val="C00000"/>
                </a:solidFill>
              </a:rPr>
              <a:t>プラス</a:t>
            </a:r>
            <a:endParaRPr lang="en-US" altLang="ja-JP" sz="2800" dirty="0">
              <a:solidFill>
                <a:srgbClr val="C00000"/>
              </a:solidFill>
            </a:endParaRPr>
          </a:p>
          <a:p>
            <a:pPr lvl="1"/>
            <a:r>
              <a:rPr lang="en-US" altLang="ja-JP" sz="2400" dirty="0"/>
              <a:t>JPNE</a:t>
            </a:r>
            <a:r>
              <a:rPr lang="ja-JP" altLang="en-US" sz="2400" dirty="0"/>
              <a:t>（現</a:t>
            </a:r>
            <a:r>
              <a:rPr lang="en-US" altLang="ja-JP" sz="2400" dirty="0"/>
              <a:t>JPIX</a:t>
            </a:r>
            <a:r>
              <a:rPr lang="ja-JP" altLang="en-US" sz="2400" dirty="0"/>
              <a:t>）が開発し各社へ</a:t>
            </a:r>
            <a:r>
              <a:rPr lang="en-US" altLang="ja-JP" sz="2400" dirty="0"/>
              <a:t>OEM</a:t>
            </a:r>
            <a:r>
              <a:rPr lang="ja-JP" altLang="en-US" sz="2400" dirty="0"/>
              <a:t>提供現在，もっとも普及している通信方式</a:t>
            </a:r>
            <a:endParaRPr lang="en-US" altLang="ja-JP" sz="2400" dirty="0"/>
          </a:p>
          <a:p>
            <a:r>
              <a:rPr lang="en-US" altLang="ja-JP" sz="2800" dirty="0" err="1">
                <a:solidFill>
                  <a:srgbClr val="C00000"/>
                </a:solidFill>
              </a:rPr>
              <a:t>Transix</a:t>
            </a:r>
            <a:r>
              <a:rPr lang="ja-JP" altLang="en-US" sz="2800" dirty="0">
                <a:solidFill>
                  <a:srgbClr val="C00000"/>
                </a:solidFill>
              </a:rPr>
              <a:t> </a:t>
            </a:r>
            <a:r>
              <a:rPr lang="ja-JP" altLang="en-US" sz="2400" dirty="0">
                <a:solidFill>
                  <a:srgbClr val="C00000"/>
                </a:solidFill>
              </a:rPr>
              <a:t>（トランジックス）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lvl="1"/>
            <a:r>
              <a:rPr lang="en-US" altLang="ja-JP" sz="2400" dirty="0"/>
              <a:t>IIJ</a:t>
            </a:r>
            <a:r>
              <a:rPr lang="ja-JP" altLang="en-US" sz="2400" dirty="0"/>
              <a:t>系列の</a:t>
            </a:r>
            <a:r>
              <a:rPr lang="en-US" altLang="ja-JP" sz="2400" dirty="0"/>
              <a:t>MF</a:t>
            </a:r>
            <a:r>
              <a:rPr lang="ja-JP" altLang="en-US" sz="2400" dirty="0"/>
              <a:t>が開発し，各社へ</a:t>
            </a:r>
            <a:r>
              <a:rPr lang="en-US" altLang="ja-JP" sz="2400" dirty="0"/>
              <a:t>OEM</a:t>
            </a:r>
            <a:r>
              <a:rPr lang="ja-JP" altLang="en-US" sz="2400" dirty="0"/>
              <a:t>提供．</a:t>
            </a:r>
            <a:r>
              <a:rPr lang="en-US" altLang="ja-JP" sz="2400" dirty="0"/>
              <a:t>v6</a:t>
            </a:r>
            <a:r>
              <a:rPr lang="ja-JP" altLang="en-US" sz="2400" dirty="0"/>
              <a:t>プラスと並ぶサービス．</a:t>
            </a:r>
          </a:p>
          <a:p>
            <a:r>
              <a:rPr lang="en-US" altLang="ja-JP" sz="2800" dirty="0">
                <a:solidFill>
                  <a:srgbClr val="C00000"/>
                </a:solidFill>
              </a:rPr>
              <a:t>IPv6</a:t>
            </a:r>
            <a:r>
              <a:rPr lang="ja-JP" altLang="en-US" sz="2800" dirty="0">
                <a:solidFill>
                  <a:srgbClr val="C00000"/>
                </a:solidFill>
              </a:rPr>
              <a:t>高速ハイブリッド </a:t>
            </a:r>
            <a:r>
              <a:rPr lang="en-US" altLang="ja-JP" sz="2800" dirty="0">
                <a:solidFill>
                  <a:srgbClr val="C00000"/>
                </a:solidFill>
              </a:rPr>
              <a:t>IPv6 IPoE + IPv4</a:t>
            </a:r>
          </a:p>
          <a:p>
            <a:pPr lvl="1"/>
            <a:r>
              <a:rPr lang="en-US" altLang="ja-JP" sz="2400" dirty="0"/>
              <a:t>BBIX</a:t>
            </a:r>
            <a:r>
              <a:rPr lang="ja-JP" altLang="en-US" sz="2400" dirty="0"/>
              <a:t>が提供．ソフトバンク系列のみで使用されている</a:t>
            </a:r>
            <a:r>
              <a:rPr lang="en-US" altLang="ja-JP" sz="2400" dirty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397169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9003</TotalTime>
  <Words>1354</Words>
  <Application>Microsoft Office PowerPoint</Application>
  <PresentationFormat>画面に合わせる (4:3)</PresentationFormat>
  <Paragraphs>284</Paragraphs>
  <Slides>23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8" baseType="lpstr">
      <vt:lpstr>ＭＳ Ｐゴシック</vt:lpstr>
      <vt:lpstr>Calibri</vt:lpstr>
      <vt:lpstr>Times New Roman</vt:lpstr>
      <vt:lpstr>verdana</vt:lpstr>
      <vt:lpstr>標準デザイン</vt:lpstr>
      <vt:lpstr>情報通信システム論b</vt:lpstr>
      <vt:lpstr>NGN</vt:lpstr>
      <vt:lpstr>フレッツ網</vt:lpstr>
      <vt:lpstr>ISP</vt:lpstr>
      <vt:lpstr>VNE</vt:lpstr>
      <vt:lpstr>VNE</vt:lpstr>
      <vt:lpstr>ISP/VNE</vt:lpstr>
      <vt:lpstr>VNE業者</vt:lpstr>
      <vt:lpstr>VNEサービス（1） - フレッツ光ネクスト 上 -</vt:lpstr>
      <vt:lpstr>VNEサービス（2） - フレッツ光ネクスト 上 -</vt:lpstr>
      <vt:lpstr>ISPでの IPv4 接続</vt:lpstr>
      <vt:lpstr>PPP</vt:lpstr>
      <vt:lpstr>PPP</vt:lpstr>
      <vt:lpstr>PPPoE</vt:lpstr>
      <vt:lpstr>PPPoE フレーム</vt:lpstr>
      <vt:lpstr>IPv4 with PPPoE</vt:lpstr>
      <vt:lpstr>NGNとの接続</vt:lpstr>
      <vt:lpstr>NGNとの接続（2）</vt:lpstr>
      <vt:lpstr>ISP/VNE</vt:lpstr>
      <vt:lpstr>IPv6 with IPoE</vt:lpstr>
      <vt:lpstr>VNEによる IPv4接続サービス - フレッツ光ネクスト 上 -</vt:lpstr>
      <vt:lpstr>v6プラス  （IPv6オプション，OCNバーチャルコネクト）</vt:lpstr>
      <vt:lpstr>Transix （Xpass, v6コネクト）</vt:lpstr>
    </vt:vector>
  </TitlesOfParts>
  <Company>kim-family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kim-family</dc:creator>
  <cp:lastModifiedBy>井関　文一</cp:lastModifiedBy>
  <cp:revision>186</cp:revision>
  <cp:lastPrinted>2018-12-05T07:07:53Z</cp:lastPrinted>
  <dcterms:created xsi:type="dcterms:W3CDTF">2005-10-22T12:37:32Z</dcterms:created>
  <dcterms:modified xsi:type="dcterms:W3CDTF">2025-01-15T07:54:35Z</dcterms:modified>
</cp:coreProperties>
</file>