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17" r:id="rId2"/>
    <p:sldId id="458" r:id="rId3"/>
    <p:sldId id="457" r:id="rId4"/>
    <p:sldId id="459" r:id="rId5"/>
    <p:sldId id="463" r:id="rId6"/>
    <p:sldId id="462" r:id="rId7"/>
    <p:sldId id="461" r:id="rId8"/>
    <p:sldId id="464" r:id="rId9"/>
    <p:sldId id="476" r:id="rId10"/>
    <p:sldId id="477" r:id="rId11"/>
    <p:sldId id="467" r:id="rId12"/>
    <p:sldId id="468" r:id="rId13"/>
    <p:sldId id="469" r:id="rId14"/>
    <p:sldId id="470" r:id="rId15"/>
    <p:sldId id="471" r:id="rId16"/>
    <p:sldId id="473" r:id="rId17"/>
    <p:sldId id="474" r:id="rId18"/>
    <p:sldId id="475" r:id="rId19"/>
  </p:sldIdLst>
  <p:sldSz cx="9144000" cy="6858000" type="screen4x3"/>
  <p:notesSz cx="6888163" cy="10021888"/>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75" autoAdjust="0"/>
    <p:restoredTop sz="86412" autoAdjust="0"/>
  </p:normalViewPr>
  <p:slideViewPr>
    <p:cSldViewPr>
      <p:cViewPr varScale="1">
        <p:scale>
          <a:sx n="84" d="100"/>
          <a:sy n="84" d="100"/>
        </p:scale>
        <p:origin x="630" y="84"/>
      </p:cViewPr>
      <p:guideLst>
        <p:guide orient="horz" pos="2160"/>
        <p:guide pos="2880"/>
      </p:guideLst>
    </p:cSldViewPr>
  </p:slideViewPr>
  <p:outlineViewPr>
    <p:cViewPr>
      <p:scale>
        <a:sx n="33" d="100"/>
        <a:sy n="33" d="100"/>
      </p:scale>
      <p:origin x="0" y="-1866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pPr>
              <a:defRPr/>
            </a:pPr>
            <a:endParaRPr lang="ja-JP" altLang="en-US"/>
          </a:p>
        </p:txBody>
      </p:sp>
      <p:sp>
        <p:nvSpPr>
          <p:cNvPr id="3" name="日付プレースホルダ 2"/>
          <p:cNvSpPr>
            <a:spLocks noGrp="1"/>
          </p:cNvSpPr>
          <p:nvPr>
            <p:ph type="dt" idx="1"/>
          </p:nvPr>
        </p:nvSpPr>
        <p:spPr>
          <a:xfrm>
            <a:off x="3901698" y="0"/>
            <a:ext cx="2984871" cy="501094"/>
          </a:xfrm>
          <a:prstGeom prst="rect">
            <a:avLst/>
          </a:prstGeom>
        </p:spPr>
        <p:txBody>
          <a:bodyPr vert="horz" lIns="96625" tIns="48312" rIns="96625" bIns="48312" rtlCol="0"/>
          <a:lstStyle>
            <a:lvl1pPr algn="r">
              <a:defRPr sz="1300"/>
            </a:lvl1pPr>
          </a:lstStyle>
          <a:p>
            <a:pPr>
              <a:defRPr/>
            </a:pPr>
            <a:fld id="{108776D1-AE86-4283-97D6-696D66DC6A91}" type="datetimeFigureOut">
              <a:rPr lang="ja-JP" altLang="en-US"/>
              <a:pPr>
                <a:defRPr/>
              </a:pPr>
              <a:t>2024/11/27</a:t>
            </a:fld>
            <a:endParaRPr lang="ja-JP" altLang="en-US"/>
          </a:p>
        </p:txBody>
      </p:sp>
      <p:sp>
        <p:nvSpPr>
          <p:cNvPr id="4" name="スライド イメージ プレースホルダ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6625" tIns="48312" rIns="96625" bIns="48312" rtlCol="0" anchor="ctr"/>
          <a:lstStyle/>
          <a:p>
            <a:pPr lvl="0"/>
            <a:endParaRPr lang="ja-JP" altLang="en-US" noProof="0"/>
          </a:p>
        </p:txBody>
      </p:sp>
      <p:sp>
        <p:nvSpPr>
          <p:cNvPr id="5" name="ノート プレースホルダ 4"/>
          <p:cNvSpPr>
            <a:spLocks noGrp="1"/>
          </p:cNvSpPr>
          <p:nvPr>
            <p:ph type="body" sz="quarter" idx="3"/>
          </p:nvPr>
        </p:nvSpPr>
        <p:spPr>
          <a:xfrm>
            <a:off x="688817" y="4760397"/>
            <a:ext cx="5510530" cy="4509850"/>
          </a:xfrm>
          <a:prstGeom prst="rect">
            <a:avLst/>
          </a:prstGeom>
        </p:spPr>
        <p:txBody>
          <a:bodyPr vert="horz" lIns="96625" tIns="48312" rIns="96625" bIns="4831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519054"/>
            <a:ext cx="2984871" cy="501094"/>
          </a:xfrm>
          <a:prstGeom prst="rect">
            <a:avLst/>
          </a:prstGeom>
        </p:spPr>
        <p:txBody>
          <a:bodyPr vert="horz" lIns="96625" tIns="48312" rIns="96625" bIns="48312" rtlCol="0" anchor="b"/>
          <a:lstStyle>
            <a:lvl1pPr algn="l">
              <a:defRPr sz="1300"/>
            </a:lvl1pPr>
          </a:lstStyle>
          <a:p>
            <a:pPr>
              <a:defRPr/>
            </a:pPr>
            <a:endParaRPr lang="ja-JP" altLang="en-US"/>
          </a:p>
        </p:txBody>
      </p:sp>
      <p:sp>
        <p:nvSpPr>
          <p:cNvPr id="7" name="スライド番号プレースホルダ 6"/>
          <p:cNvSpPr>
            <a:spLocks noGrp="1"/>
          </p:cNvSpPr>
          <p:nvPr>
            <p:ph type="sldNum" sz="quarter" idx="5"/>
          </p:nvPr>
        </p:nvSpPr>
        <p:spPr>
          <a:xfrm>
            <a:off x="3901698" y="9519054"/>
            <a:ext cx="2984871" cy="501094"/>
          </a:xfrm>
          <a:prstGeom prst="rect">
            <a:avLst/>
          </a:prstGeom>
        </p:spPr>
        <p:txBody>
          <a:bodyPr vert="horz" lIns="96625" tIns="48312" rIns="96625" bIns="48312" rtlCol="0" anchor="b"/>
          <a:lstStyle>
            <a:lvl1pPr algn="r">
              <a:defRPr sz="1300"/>
            </a:lvl1pPr>
          </a:lstStyle>
          <a:p>
            <a:pPr>
              <a:defRPr/>
            </a:pPr>
            <a:fld id="{34E48AD2-5326-4131-83D7-77FB5BA10012}" type="slidenum">
              <a:rPr lang="ja-JP" altLang="en-US"/>
              <a:pPr>
                <a:defRPr/>
              </a:pPr>
              <a:t>‹#›</a:t>
            </a:fld>
            <a:endParaRPr lang="ja-JP" altLang="en-US"/>
          </a:p>
        </p:txBody>
      </p:sp>
    </p:spTree>
    <p:extLst>
      <p:ext uri="{BB962C8B-B14F-4D97-AF65-F5344CB8AC3E}">
        <p14:creationId xmlns:p14="http://schemas.microsoft.com/office/powerpoint/2010/main" val="6629296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6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4096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A91E43-AE7C-4E05-9A2D-8E93E3611D1F}" type="slidenum">
              <a:rPr lang="ja-JP" altLang="en-US" smtClean="0">
                <a:ea typeface="ＭＳ Ｐゴシック" charset="-128"/>
              </a:rPr>
              <a:pPr/>
              <a:t>1</a:t>
            </a:fld>
            <a:endParaRPr lang="ja-JP" altLang="en-US">
              <a:ea typeface="ＭＳ Ｐゴシック" charset="-128"/>
            </a:endParaRPr>
          </a:p>
        </p:txBody>
      </p:sp>
    </p:spTree>
    <p:extLst>
      <p:ext uri="{BB962C8B-B14F-4D97-AF65-F5344CB8AC3E}">
        <p14:creationId xmlns:p14="http://schemas.microsoft.com/office/powerpoint/2010/main" val="387770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9D28E71-9A55-429A-B317-2616D60D6BD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E5E6CA-578D-4112-85DF-99CA4D5E1B7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8D5520-87A6-4A5B-AB41-539FF85732F7}"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85800" y="1981200"/>
            <a:ext cx="77724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85800" y="4114800"/>
            <a:ext cx="77724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C5FAC2-CADD-4416-B795-E00A53EA2AA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DF25BDB-389E-4BAF-AADA-66B61802393D}"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BD59437-F803-4AEB-AEFF-57010FFF7EDF}"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E91F07-6A1A-4187-8520-8713F8B6D913}"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E0464FF-3B3D-4F09-BB29-7054D60573F1}"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F4B0C1C-774F-4613-8824-2234E0B51CE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8400134-03DC-4156-91C6-3EF95C0BE61F}"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DA40834-29C1-489F-87EB-3A960CD70AF4}"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BB99E1C-C90E-4E5B-96D9-877BE44426A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ltLang="ja-JP"/>
              <a:t>2012/2/2</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70C229B-9172-4530-84B7-20275286790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981075"/>
            <a:ext cx="7772400" cy="1470025"/>
          </a:xfrm>
        </p:spPr>
        <p:txBody>
          <a:bodyPr/>
          <a:lstStyle/>
          <a:p>
            <a:pPr eaLnBrk="1" hangingPunct="1"/>
            <a:r>
              <a:rPr lang="ja-JP" altLang="en-US" dirty="0"/>
              <a:t>情報通信システム論</a:t>
            </a:r>
            <a:r>
              <a:rPr lang="en-US" altLang="ja-JP" dirty="0"/>
              <a:t>b</a:t>
            </a:r>
          </a:p>
        </p:txBody>
      </p:sp>
      <p:sp>
        <p:nvSpPr>
          <p:cNvPr id="2051" name="Rectangle 3"/>
          <p:cNvSpPr>
            <a:spLocks noGrp="1" noChangeArrowheads="1"/>
          </p:cNvSpPr>
          <p:nvPr>
            <p:ph type="subTitle" idx="1"/>
          </p:nvPr>
        </p:nvSpPr>
        <p:spPr/>
        <p:txBody>
          <a:bodyPr/>
          <a:lstStyle/>
          <a:p>
            <a:pPr eaLnBrk="1" hangingPunct="1"/>
            <a:r>
              <a:rPr lang="ja-JP" altLang="en-US" dirty="0"/>
              <a:t>ブロックチェーン</a:t>
            </a:r>
          </a:p>
        </p:txBody>
      </p:sp>
    </p:spTree>
    <p:extLst>
      <p:ext uri="{BB962C8B-B14F-4D97-AF65-F5344CB8AC3E}">
        <p14:creationId xmlns:p14="http://schemas.microsoft.com/office/powerpoint/2010/main" val="2863422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EE462-CA87-6E2B-C966-9C2424F40F9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D56A1F6-F53F-C6B6-E9B5-4546247BD846}"/>
              </a:ext>
            </a:extLst>
          </p:cNvPr>
          <p:cNvSpPr>
            <a:spLocks noGrp="1"/>
          </p:cNvSpPr>
          <p:nvPr>
            <p:ph type="title"/>
          </p:nvPr>
        </p:nvSpPr>
        <p:spPr>
          <a:xfrm>
            <a:off x="611560" y="116632"/>
            <a:ext cx="7772400" cy="792088"/>
          </a:xfrm>
        </p:spPr>
        <p:txBody>
          <a:bodyPr/>
          <a:lstStyle/>
          <a:p>
            <a:r>
              <a:rPr lang="ja-JP" altLang="en-US" dirty="0"/>
              <a:t>ブロックデータの改ざん</a:t>
            </a:r>
            <a:endParaRPr kumimoji="1" lang="ja-JP" altLang="en-US" dirty="0"/>
          </a:p>
        </p:txBody>
      </p:sp>
      <p:sp>
        <p:nvSpPr>
          <p:cNvPr id="3" name="コンテンツ プレースホルダー 2">
            <a:extLst>
              <a:ext uri="{FF2B5EF4-FFF2-40B4-BE49-F238E27FC236}">
                <a16:creationId xmlns:a16="http://schemas.microsoft.com/office/drawing/2014/main" id="{C48D860A-8424-2A13-6CAE-FBEC63D690B3}"/>
              </a:ext>
            </a:extLst>
          </p:cNvPr>
          <p:cNvSpPr>
            <a:spLocks noGrp="1"/>
          </p:cNvSpPr>
          <p:nvPr>
            <p:ph idx="1"/>
          </p:nvPr>
        </p:nvSpPr>
        <p:spPr>
          <a:xfrm>
            <a:off x="1043608" y="5013176"/>
            <a:ext cx="7200800" cy="1728192"/>
          </a:xfrm>
        </p:spPr>
        <p:txBody>
          <a:bodyPr/>
          <a:lstStyle/>
          <a:p>
            <a:r>
              <a:rPr lang="ja-JP" altLang="en-US" sz="2400" dirty="0"/>
              <a:t>ブロックデータを書き換えると，ブロック</a:t>
            </a:r>
            <a:r>
              <a:rPr lang="en-US" altLang="ja-JP" sz="2400" dirty="0"/>
              <a:t>ID</a:t>
            </a:r>
            <a:r>
              <a:rPr lang="ja-JP" altLang="en-US" sz="2400" dirty="0"/>
              <a:t>が変化し，チェーンが崩れる</a:t>
            </a:r>
            <a:endParaRPr lang="en-US" altLang="ja-JP" sz="2400" dirty="0"/>
          </a:p>
          <a:p>
            <a:pPr marL="0" indent="0">
              <a:buNone/>
            </a:pPr>
            <a:r>
              <a:rPr lang="ja-JP" altLang="en-US" sz="1800" dirty="0"/>
              <a:t>　　</a:t>
            </a:r>
            <a:br>
              <a:rPr lang="en-US" altLang="ja-JP" sz="1800" dirty="0"/>
            </a:br>
            <a:r>
              <a:rPr lang="ja-JP" altLang="en-US" sz="1800" dirty="0"/>
              <a:t>　　</a:t>
            </a:r>
            <a:r>
              <a:rPr lang="en-US" altLang="ja-JP" sz="1600" dirty="0"/>
              <a:t>https://www.ieice.org/~cs-edit/magazine/ieice/spsec/Bplus53_sp.pdf</a:t>
            </a:r>
            <a:endParaRPr lang="ja-JP" altLang="en-US" sz="1600" dirty="0"/>
          </a:p>
          <a:p>
            <a:endParaRPr lang="en-US" altLang="ja-JP" sz="2800" dirty="0"/>
          </a:p>
          <a:p>
            <a:pPr marL="0" indent="0">
              <a:buNone/>
            </a:pPr>
            <a:endParaRPr kumimoji="1" lang="ja-JP" altLang="en-US" sz="2800" dirty="0"/>
          </a:p>
        </p:txBody>
      </p:sp>
      <p:sp>
        <p:nvSpPr>
          <p:cNvPr id="4" name="スライド番号プレースホルダー 3">
            <a:extLst>
              <a:ext uri="{FF2B5EF4-FFF2-40B4-BE49-F238E27FC236}">
                <a16:creationId xmlns:a16="http://schemas.microsoft.com/office/drawing/2014/main" id="{11A07C19-7231-1C40-01B0-E44C81157BF0}"/>
              </a:ext>
            </a:extLst>
          </p:cNvPr>
          <p:cNvSpPr>
            <a:spLocks noGrp="1"/>
          </p:cNvSpPr>
          <p:nvPr>
            <p:ph type="sldNum" sz="quarter" idx="12"/>
          </p:nvPr>
        </p:nvSpPr>
        <p:spPr/>
        <p:txBody>
          <a:bodyPr/>
          <a:lstStyle/>
          <a:p>
            <a:pPr>
              <a:defRPr/>
            </a:pPr>
            <a:fld id="{8DF25BDB-389E-4BAF-AADA-66B61802393D}" type="slidenum">
              <a:rPr lang="en-US" altLang="ja-JP" smtClean="0"/>
              <a:pPr>
                <a:defRPr/>
              </a:pPr>
              <a:t>10</a:t>
            </a:fld>
            <a:endParaRPr lang="en-US" altLang="ja-JP" dirty="0"/>
          </a:p>
        </p:txBody>
      </p:sp>
      <p:pic>
        <p:nvPicPr>
          <p:cNvPr id="6" name="図 5">
            <a:extLst>
              <a:ext uri="{FF2B5EF4-FFF2-40B4-BE49-F238E27FC236}">
                <a16:creationId xmlns:a16="http://schemas.microsoft.com/office/drawing/2014/main" id="{5C38B7E2-AD47-2B5D-FE2B-96D5AC081C4D}"/>
              </a:ext>
            </a:extLst>
          </p:cNvPr>
          <p:cNvPicPr>
            <a:picLocks noChangeAspect="1"/>
          </p:cNvPicPr>
          <p:nvPr/>
        </p:nvPicPr>
        <p:blipFill>
          <a:blip r:embed="rId2"/>
          <a:stretch>
            <a:fillRect/>
          </a:stretch>
        </p:blipFill>
        <p:spPr>
          <a:xfrm>
            <a:off x="1475656" y="1412776"/>
            <a:ext cx="6363704" cy="2805815"/>
          </a:xfrm>
          <a:prstGeom prst="rect">
            <a:avLst/>
          </a:prstGeom>
        </p:spPr>
      </p:pic>
    </p:spTree>
    <p:extLst>
      <p:ext uri="{BB962C8B-B14F-4D97-AF65-F5344CB8AC3E}">
        <p14:creationId xmlns:p14="http://schemas.microsoft.com/office/powerpoint/2010/main" val="2348964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60648"/>
            <a:ext cx="7772400" cy="792088"/>
          </a:xfrm>
        </p:spPr>
        <p:txBody>
          <a:bodyPr/>
          <a:lstStyle/>
          <a:p>
            <a:r>
              <a:rPr lang="ja-JP" altLang="en-US" dirty="0"/>
              <a:t>ブロックの生成</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11</a:t>
            </a:fld>
            <a:endParaRPr lang="en-US" altLang="ja-JP" dirty="0"/>
          </a:p>
        </p:txBody>
      </p:sp>
      <p:sp>
        <p:nvSpPr>
          <p:cNvPr id="7" name="コンテンツ プレースホルダー 2">
            <a:extLst>
              <a:ext uri="{FF2B5EF4-FFF2-40B4-BE49-F238E27FC236}">
                <a16:creationId xmlns:a16="http://schemas.microsoft.com/office/drawing/2014/main" id="{03EE7E77-0CF4-1D7F-1981-24E46145756F}"/>
              </a:ext>
            </a:extLst>
          </p:cNvPr>
          <p:cNvSpPr>
            <a:spLocks noGrp="1"/>
          </p:cNvSpPr>
          <p:nvPr>
            <p:ph idx="1"/>
          </p:nvPr>
        </p:nvSpPr>
        <p:spPr>
          <a:xfrm>
            <a:off x="395536" y="1412776"/>
            <a:ext cx="7488832" cy="4752528"/>
          </a:xfrm>
        </p:spPr>
        <p:txBody>
          <a:bodyPr/>
          <a:lstStyle/>
          <a:p>
            <a:r>
              <a:rPr lang="ja-JP" altLang="en-US" sz="2400" dirty="0"/>
              <a:t>ユーザからのトランザクション要求の発生</a:t>
            </a:r>
            <a:endParaRPr lang="en-US" altLang="ja-JP" sz="2400" dirty="0"/>
          </a:p>
          <a:p>
            <a:r>
              <a:rPr lang="ja-JP" altLang="en-US" sz="2400" dirty="0"/>
              <a:t>トランザクションを受け取ったノードは</a:t>
            </a:r>
            <a:br>
              <a:rPr lang="en-US" altLang="ja-JP" sz="2400" dirty="0"/>
            </a:br>
            <a:r>
              <a:rPr lang="ja-JP" altLang="en-US" sz="2400" dirty="0"/>
              <a:t>周りのノードにトランザクションの提案</a:t>
            </a:r>
            <a:br>
              <a:rPr lang="en-US" altLang="ja-JP" sz="2400" dirty="0"/>
            </a:br>
            <a:r>
              <a:rPr lang="ja-JP" altLang="en-US" sz="2400" dirty="0"/>
              <a:t>を行う．</a:t>
            </a:r>
            <a:endParaRPr lang="en-US" altLang="ja-JP" sz="2400" dirty="0"/>
          </a:p>
          <a:p>
            <a:r>
              <a:rPr lang="ja-JP" altLang="en-US" sz="2400" dirty="0"/>
              <a:t>各ノードはトランザクションを検証し，</a:t>
            </a:r>
            <a:br>
              <a:rPr lang="en-US" altLang="ja-JP" sz="2400" dirty="0"/>
            </a:br>
            <a:r>
              <a:rPr lang="ja-JP" altLang="en-US" sz="2400" dirty="0"/>
              <a:t>問題無ければブロックのデータとして</a:t>
            </a:r>
            <a:br>
              <a:rPr lang="en-US" altLang="ja-JP" sz="2400" dirty="0"/>
            </a:br>
            <a:r>
              <a:rPr lang="ja-JP" altLang="en-US" sz="2400" dirty="0"/>
              <a:t>取り込む．</a:t>
            </a:r>
            <a:endParaRPr lang="en-US" altLang="ja-JP" sz="2400" dirty="0"/>
          </a:p>
          <a:p>
            <a:r>
              <a:rPr lang="ja-JP" altLang="en-US" sz="2400" dirty="0"/>
              <a:t>一定量のトランザクションが溜まった</a:t>
            </a:r>
            <a:br>
              <a:rPr lang="en-US" altLang="ja-JP" sz="2400" dirty="0"/>
            </a:br>
            <a:r>
              <a:rPr lang="ja-JP" altLang="en-US" sz="2400" dirty="0"/>
              <a:t>ら，ブロックの </a:t>
            </a:r>
            <a:r>
              <a:rPr lang="en-US" altLang="ja-JP" sz="2400" b="1" dirty="0">
                <a:solidFill>
                  <a:srgbClr val="002060"/>
                </a:solidFill>
              </a:rPr>
              <a:t>Nonce</a:t>
            </a:r>
            <a:r>
              <a:rPr lang="ja-JP" altLang="en-US" sz="2400" dirty="0"/>
              <a:t>を計算（マイニン</a:t>
            </a:r>
            <a:br>
              <a:rPr lang="en-US" altLang="ja-JP" sz="2400" dirty="0"/>
            </a:br>
            <a:r>
              <a:rPr lang="ja-JP" altLang="en-US" sz="2400" dirty="0"/>
              <a:t>グ）して，チェーンに繋ぐ．　</a:t>
            </a:r>
            <a:br>
              <a:rPr lang="en-US" altLang="ja-JP" sz="2400" dirty="0"/>
            </a:br>
            <a:r>
              <a:rPr lang="ja-JP" altLang="en-US" sz="2400" dirty="0"/>
              <a:t>　　　　　　　　　　　⇒ </a:t>
            </a:r>
            <a:r>
              <a:rPr lang="ja-JP" altLang="en-US" sz="2400" dirty="0">
                <a:solidFill>
                  <a:srgbClr val="C00000"/>
                </a:solidFill>
              </a:rPr>
              <a:t>競合が発生</a:t>
            </a:r>
            <a:br>
              <a:rPr lang="en-US" altLang="ja-JP" sz="2400" dirty="0"/>
            </a:br>
            <a:br>
              <a:rPr lang="en-US" altLang="ja-JP" sz="2800" dirty="0"/>
            </a:br>
            <a:endParaRPr lang="en-US" altLang="ja-JP" sz="2800" dirty="0"/>
          </a:p>
          <a:p>
            <a:pPr marL="0" indent="0">
              <a:buNone/>
            </a:pPr>
            <a:endParaRPr kumimoji="1" lang="en-US" altLang="ja-JP" sz="2800" dirty="0"/>
          </a:p>
          <a:p>
            <a:endParaRPr lang="en-US" altLang="ja-JP" sz="2800" dirty="0"/>
          </a:p>
          <a:p>
            <a:pPr marL="0" indent="0">
              <a:buNone/>
            </a:pPr>
            <a:endParaRPr kumimoji="1" lang="ja-JP" altLang="en-US" sz="2800" dirty="0"/>
          </a:p>
        </p:txBody>
      </p:sp>
      <p:pic>
        <p:nvPicPr>
          <p:cNvPr id="10" name="図 9">
            <a:extLst>
              <a:ext uri="{FF2B5EF4-FFF2-40B4-BE49-F238E27FC236}">
                <a16:creationId xmlns:a16="http://schemas.microsoft.com/office/drawing/2014/main" id="{D1CDDC6F-DA63-96D8-6AD8-661FC5575454}"/>
              </a:ext>
            </a:extLst>
          </p:cNvPr>
          <p:cNvPicPr>
            <a:picLocks noChangeAspect="1"/>
          </p:cNvPicPr>
          <p:nvPr/>
        </p:nvPicPr>
        <p:blipFill>
          <a:blip r:embed="rId2"/>
          <a:stretch>
            <a:fillRect/>
          </a:stretch>
        </p:blipFill>
        <p:spPr>
          <a:xfrm>
            <a:off x="5868144" y="2132856"/>
            <a:ext cx="3296971" cy="4248150"/>
          </a:xfrm>
          <a:prstGeom prst="rect">
            <a:avLst/>
          </a:prstGeom>
        </p:spPr>
      </p:pic>
    </p:spTree>
    <p:extLst>
      <p:ext uri="{BB962C8B-B14F-4D97-AF65-F5344CB8AC3E}">
        <p14:creationId xmlns:p14="http://schemas.microsoft.com/office/powerpoint/2010/main" val="280792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60648"/>
            <a:ext cx="7772400" cy="792088"/>
          </a:xfrm>
        </p:spPr>
        <p:txBody>
          <a:bodyPr/>
          <a:lstStyle/>
          <a:p>
            <a:r>
              <a:rPr lang="ja-JP" altLang="en-US" dirty="0"/>
              <a:t>ブロックチェーンの合意形成</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12</a:t>
            </a:fld>
            <a:endParaRPr lang="en-US" altLang="ja-JP"/>
          </a:p>
        </p:txBody>
      </p:sp>
      <p:sp>
        <p:nvSpPr>
          <p:cNvPr id="3" name="コンテンツ プレースホルダー 2">
            <a:extLst>
              <a:ext uri="{FF2B5EF4-FFF2-40B4-BE49-F238E27FC236}">
                <a16:creationId xmlns:a16="http://schemas.microsoft.com/office/drawing/2014/main" id="{3B92CCEF-69BE-D815-EBBD-32016075C021}"/>
              </a:ext>
            </a:extLst>
          </p:cNvPr>
          <p:cNvSpPr>
            <a:spLocks noGrp="1"/>
          </p:cNvSpPr>
          <p:nvPr>
            <p:ph idx="1"/>
          </p:nvPr>
        </p:nvSpPr>
        <p:spPr>
          <a:xfrm>
            <a:off x="395536" y="1268760"/>
            <a:ext cx="7632848" cy="5400600"/>
          </a:xfrm>
        </p:spPr>
        <p:txBody>
          <a:bodyPr/>
          <a:lstStyle/>
          <a:p>
            <a:r>
              <a:rPr lang="ja-JP" altLang="en-US" sz="2800" dirty="0"/>
              <a:t>競合が発生してチェーンが分岐した場合，どのチェーンを正当なチェーンとするか ⇒ </a:t>
            </a:r>
            <a:r>
              <a:rPr lang="ja-JP" altLang="en-US" sz="2800" dirty="0">
                <a:solidFill>
                  <a:srgbClr val="C00000"/>
                </a:solidFill>
              </a:rPr>
              <a:t>合意形成</a:t>
            </a:r>
            <a:endParaRPr lang="en-US" altLang="ja-JP" sz="2800" dirty="0">
              <a:solidFill>
                <a:srgbClr val="C00000"/>
              </a:solidFill>
            </a:endParaRPr>
          </a:p>
          <a:p>
            <a:pPr marL="428625">
              <a:buSzPct val="90000"/>
              <a:buFont typeface="Arial" panose="020B0604020202020204" pitchFamily="34" charset="0"/>
              <a:buChar char="•"/>
            </a:pPr>
            <a:r>
              <a:rPr lang="en-US" altLang="ja-JP" sz="2400" dirty="0">
                <a:latin typeface="+mj-ea"/>
              </a:rPr>
              <a:t>PoW</a:t>
            </a:r>
            <a:r>
              <a:rPr lang="ja-JP" altLang="en-US" sz="2400" dirty="0">
                <a:latin typeface="+mj-ea"/>
              </a:rPr>
              <a:t>（</a:t>
            </a:r>
            <a:r>
              <a:rPr lang="en-US" altLang="ja-JP" sz="2400" dirty="0">
                <a:latin typeface="+mj-ea"/>
              </a:rPr>
              <a:t>Proof of Work</a:t>
            </a:r>
            <a:r>
              <a:rPr lang="ja-JP" altLang="en-US" sz="2400" dirty="0">
                <a:latin typeface="+mj-ea"/>
              </a:rPr>
              <a:t>）</a:t>
            </a:r>
            <a:endParaRPr lang="en-US" altLang="ja-JP" sz="2400" dirty="0">
              <a:latin typeface="+mj-ea"/>
            </a:endParaRPr>
          </a:p>
          <a:p>
            <a:pPr marL="542925" lvl="1" indent="0">
              <a:buSzPct val="90000"/>
              <a:buNone/>
            </a:pPr>
            <a:r>
              <a:rPr lang="en-US" altLang="ja-JP" sz="2000" dirty="0" err="1"/>
              <a:t>BitCoin</a:t>
            </a:r>
            <a:r>
              <a:rPr lang="en-US" altLang="ja-JP" sz="2000" dirty="0"/>
              <a:t> </a:t>
            </a:r>
            <a:r>
              <a:rPr lang="ja-JP" altLang="en-US" sz="2000" dirty="0"/>
              <a:t>での合意形成方法</a:t>
            </a:r>
            <a:endParaRPr lang="en-US" altLang="ja-JP" sz="2000" dirty="0">
              <a:latin typeface="+mj-ea"/>
            </a:endParaRPr>
          </a:p>
          <a:p>
            <a:pPr marL="428625">
              <a:buSzPct val="90000"/>
              <a:buFont typeface="Arial" panose="020B0604020202020204" pitchFamily="34" charset="0"/>
              <a:buChar char="•"/>
            </a:pPr>
            <a:r>
              <a:rPr lang="en-US" altLang="ja-JP" sz="2400" dirty="0" err="1">
                <a:latin typeface="+mj-ea"/>
              </a:rPr>
              <a:t>PoS</a:t>
            </a:r>
            <a:r>
              <a:rPr lang="ja-JP" altLang="en-US" sz="2400" dirty="0">
                <a:latin typeface="+mj-ea"/>
              </a:rPr>
              <a:t>（</a:t>
            </a:r>
            <a:r>
              <a:rPr lang="en-US" altLang="ja-JP" sz="2400" dirty="0">
                <a:latin typeface="+mj-ea"/>
              </a:rPr>
              <a:t>Proof</a:t>
            </a:r>
            <a:r>
              <a:rPr lang="ja-JP" altLang="en-US" sz="2400" dirty="0">
                <a:latin typeface="+mj-ea"/>
              </a:rPr>
              <a:t> </a:t>
            </a:r>
            <a:r>
              <a:rPr lang="en-US" altLang="ja-JP" sz="2400" dirty="0">
                <a:latin typeface="+mj-ea"/>
              </a:rPr>
              <a:t>of</a:t>
            </a:r>
            <a:r>
              <a:rPr lang="ja-JP" altLang="en-US" sz="2400" dirty="0">
                <a:latin typeface="+mj-ea"/>
              </a:rPr>
              <a:t> </a:t>
            </a:r>
            <a:r>
              <a:rPr lang="en-US" altLang="ja-JP" sz="2400" dirty="0">
                <a:latin typeface="+mj-ea"/>
              </a:rPr>
              <a:t>Stake</a:t>
            </a:r>
            <a:r>
              <a:rPr lang="ja-JP" altLang="en-US" sz="2400" dirty="0">
                <a:latin typeface="+mj-ea"/>
              </a:rPr>
              <a:t>）</a:t>
            </a:r>
            <a:endParaRPr lang="en-US" altLang="ja-JP" sz="2400" dirty="0">
              <a:latin typeface="+mj-ea"/>
            </a:endParaRPr>
          </a:p>
          <a:p>
            <a:pPr marL="542925" indent="0">
              <a:buSzPct val="90000"/>
              <a:buNone/>
            </a:pPr>
            <a:r>
              <a:rPr lang="ja-JP" altLang="en-US" sz="2000" dirty="0">
                <a:latin typeface="+mj-ea"/>
              </a:rPr>
              <a:t>掛け金が多いものほどブロックを</a:t>
            </a:r>
            <a:endParaRPr lang="en-US" altLang="ja-JP" sz="2000" dirty="0">
              <a:latin typeface="+mj-ea"/>
            </a:endParaRPr>
          </a:p>
          <a:p>
            <a:pPr marL="542925" indent="0">
              <a:buSzPct val="90000"/>
              <a:buNone/>
            </a:pPr>
            <a:r>
              <a:rPr lang="ja-JP" altLang="en-US" sz="2000" dirty="0">
                <a:latin typeface="+mj-ea"/>
              </a:rPr>
              <a:t>繋げ易くなる．</a:t>
            </a:r>
            <a:endParaRPr lang="en-US" altLang="ja-JP" sz="2000" dirty="0">
              <a:latin typeface="+mj-ea"/>
            </a:endParaRPr>
          </a:p>
          <a:p>
            <a:pPr marL="428625">
              <a:buSzPct val="90000"/>
              <a:buFont typeface="Arial" panose="020B0604020202020204" pitchFamily="34" charset="0"/>
              <a:buChar char="•"/>
            </a:pPr>
            <a:r>
              <a:rPr lang="en-US" altLang="ja-JP" sz="2400" dirty="0" err="1">
                <a:latin typeface="+mj-ea"/>
              </a:rPr>
              <a:t>PoI</a:t>
            </a:r>
            <a:r>
              <a:rPr lang="ja-JP" altLang="en-US" sz="2400" dirty="0">
                <a:latin typeface="+mj-ea"/>
              </a:rPr>
              <a:t>（</a:t>
            </a:r>
            <a:r>
              <a:rPr lang="en-US" altLang="ja-JP" sz="2400" dirty="0">
                <a:latin typeface="+mj-ea"/>
              </a:rPr>
              <a:t>Proof</a:t>
            </a:r>
            <a:r>
              <a:rPr lang="ja-JP" altLang="en-US" sz="2400" dirty="0">
                <a:latin typeface="+mj-ea"/>
              </a:rPr>
              <a:t> </a:t>
            </a:r>
            <a:r>
              <a:rPr lang="en-US" altLang="ja-JP" sz="2400" dirty="0">
                <a:latin typeface="+mj-ea"/>
              </a:rPr>
              <a:t>of</a:t>
            </a:r>
            <a:r>
              <a:rPr lang="ja-JP" altLang="en-US" sz="2400" dirty="0">
                <a:latin typeface="+mj-ea"/>
              </a:rPr>
              <a:t> </a:t>
            </a:r>
            <a:r>
              <a:rPr lang="en-US" altLang="ja-JP" sz="2400" dirty="0" err="1">
                <a:latin typeface="+mj-ea"/>
              </a:rPr>
              <a:t>Impotance</a:t>
            </a:r>
            <a:r>
              <a:rPr lang="ja-JP" altLang="en-US" sz="2400" dirty="0">
                <a:latin typeface="+mj-ea"/>
              </a:rPr>
              <a:t>）</a:t>
            </a:r>
            <a:endParaRPr lang="en-US" altLang="ja-JP" sz="2400" dirty="0">
              <a:latin typeface="+mj-ea"/>
            </a:endParaRPr>
          </a:p>
          <a:p>
            <a:pPr marL="542925" indent="0">
              <a:buSzPct val="90000"/>
              <a:buNone/>
            </a:pPr>
            <a:r>
              <a:rPr lang="ja-JP" altLang="en-US" sz="2000" dirty="0">
                <a:latin typeface="+mj-ea"/>
              </a:rPr>
              <a:t>重要度（チェーンシステムへの貢献</a:t>
            </a:r>
            <a:endParaRPr lang="en-US" altLang="ja-JP" sz="2000" dirty="0">
              <a:latin typeface="+mj-ea"/>
            </a:endParaRPr>
          </a:p>
          <a:p>
            <a:pPr marL="542925" indent="0">
              <a:buSzPct val="90000"/>
              <a:buNone/>
            </a:pPr>
            <a:r>
              <a:rPr lang="ja-JP" altLang="en-US" sz="2000" dirty="0">
                <a:latin typeface="+mj-ea"/>
              </a:rPr>
              <a:t>度）が高くなるほどブロックを繋げ</a:t>
            </a:r>
            <a:endParaRPr lang="en-US" altLang="ja-JP" sz="2000" dirty="0">
              <a:latin typeface="+mj-ea"/>
            </a:endParaRPr>
          </a:p>
          <a:p>
            <a:pPr marL="542925" indent="0">
              <a:buSzPct val="90000"/>
              <a:buNone/>
            </a:pPr>
            <a:r>
              <a:rPr lang="ja-JP" altLang="en-US" sz="2000" dirty="0">
                <a:latin typeface="+mj-ea"/>
              </a:rPr>
              <a:t>易くなる．</a:t>
            </a:r>
            <a:endParaRPr lang="en-US" altLang="ja-JP" sz="2400" dirty="0">
              <a:latin typeface="+mj-ea"/>
            </a:endParaRPr>
          </a:p>
          <a:p>
            <a:pPr marL="428625">
              <a:buSzPct val="90000"/>
              <a:buFont typeface="Arial" panose="020B0604020202020204" pitchFamily="34" charset="0"/>
              <a:buChar char="•"/>
            </a:pPr>
            <a:r>
              <a:rPr lang="ja-JP" altLang="en-US" sz="2400" dirty="0">
                <a:latin typeface="+mj-ea"/>
              </a:rPr>
              <a:t>その他</a:t>
            </a:r>
            <a:endParaRPr lang="en-US" altLang="ja-JP" sz="2400" dirty="0">
              <a:latin typeface="+mj-ea"/>
            </a:endParaRPr>
          </a:p>
          <a:p>
            <a:endParaRPr lang="en-US" altLang="ja-JP" sz="2800" dirty="0">
              <a:solidFill>
                <a:srgbClr val="C00000"/>
              </a:solidFill>
            </a:endParaRPr>
          </a:p>
          <a:p>
            <a:endParaRPr lang="en-US" altLang="ja-JP" sz="2800" dirty="0"/>
          </a:p>
          <a:p>
            <a:pPr marL="0" indent="0">
              <a:buNone/>
            </a:pPr>
            <a:endParaRPr kumimoji="1" lang="en-US" altLang="ja-JP" sz="2800" dirty="0"/>
          </a:p>
          <a:p>
            <a:endParaRPr lang="en-US" altLang="ja-JP" sz="2800" dirty="0"/>
          </a:p>
          <a:p>
            <a:pPr marL="0" indent="0">
              <a:buNone/>
            </a:pPr>
            <a:endParaRPr kumimoji="1" lang="ja-JP" altLang="en-US" sz="2800" dirty="0"/>
          </a:p>
        </p:txBody>
      </p:sp>
      <p:pic>
        <p:nvPicPr>
          <p:cNvPr id="6" name="図 5">
            <a:extLst>
              <a:ext uri="{FF2B5EF4-FFF2-40B4-BE49-F238E27FC236}">
                <a16:creationId xmlns:a16="http://schemas.microsoft.com/office/drawing/2014/main" id="{3A3E4929-F0CA-E3C1-1C39-3234480325E7}"/>
              </a:ext>
            </a:extLst>
          </p:cNvPr>
          <p:cNvPicPr>
            <a:picLocks noChangeAspect="1"/>
          </p:cNvPicPr>
          <p:nvPr/>
        </p:nvPicPr>
        <p:blipFill>
          <a:blip r:embed="rId2"/>
          <a:stretch>
            <a:fillRect/>
          </a:stretch>
        </p:blipFill>
        <p:spPr>
          <a:xfrm>
            <a:off x="5055380" y="2420888"/>
            <a:ext cx="4104456" cy="4117124"/>
          </a:xfrm>
          <a:prstGeom prst="rect">
            <a:avLst/>
          </a:prstGeom>
        </p:spPr>
      </p:pic>
    </p:spTree>
    <p:extLst>
      <p:ext uri="{BB962C8B-B14F-4D97-AF65-F5344CB8AC3E}">
        <p14:creationId xmlns:p14="http://schemas.microsoft.com/office/powerpoint/2010/main" val="4030818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60648"/>
            <a:ext cx="7772400" cy="792088"/>
          </a:xfrm>
        </p:spPr>
        <p:txBody>
          <a:bodyPr/>
          <a:lstStyle/>
          <a:p>
            <a:r>
              <a:rPr lang="en-US" altLang="ja-JP" dirty="0" err="1"/>
              <a:t>PoW</a:t>
            </a:r>
            <a:r>
              <a:rPr lang="ja-JP" altLang="en-US" dirty="0"/>
              <a:t>（</a:t>
            </a:r>
            <a:r>
              <a:rPr lang="en-US" altLang="ja-JP" dirty="0"/>
              <a:t>Proof</a:t>
            </a:r>
            <a:r>
              <a:rPr lang="ja-JP" altLang="en-US" dirty="0"/>
              <a:t> </a:t>
            </a:r>
            <a:r>
              <a:rPr lang="en-US" altLang="ja-JP" dirty="0"/>
              <a:t>of</a:t>
            </a:r>
            <a:r>
              <a:rPr lang="ja-JP" altLang="en-US" dirty="0"/>
              <a:t> </a:t>
            </a:r>
            <a:r>
              <a:rPr lang="en-US" altLang="ja-JP" dirty="0"/>
              <a:t>Work</a:t>
            </a:r>
            <a:r>
              <a:rPr lang="ja-JP" altLang="en-US" dirty="0"/>
              <a:t>）</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13</a:t>
            </a:fld>
            <a:endParaRPr lang="en-US" altLang="ja-JP"/>
          </a:p>
        </p:txBody>
      </p:sp>
      <p:sp>
        <p:nvSpPr>
          <p:cNvPr id="3" name="コンテンツ プレースホルダー 2">
            <a:extLst>
              <a:ext uri="{FF2B5EF4-FFF2-40B4-BE49-F238E27FC236}">
                <a16:creationId xmlns:a16="http://schemas.microsoft.com/office/drawing/2014/main" id="{3B92CCEF-69BE-D815-EBBD-32016075C021}"/>
              </a:ext>
            </a:extLst>
          </p:cNvPr>
          <p:cNvSpPr>
            <a:spLocks noGrp="1"/>
          </p:cNvSpPr>
          <p:nvPr>
            <p:ph idx="1"/>
          </p:nvPr>
        </p:nvSpPr>
        <p:spPr>
          <a:xfrm>
            <a:off x="395536" y="1340768"/>
            <a:ext cx="8064896" cy="4680520"/>
          </a:xfrm>
        </p:spPr>
        <p:txBody>
          <a:bodyPr/>
          <a:lstStyle/>
          <a:p>
            <a:r>
              <a:rPr lang="en-US" altLang="ja-JP" sz="2800" dirty="0" err="1"/>
              <a:t>BitCoin</a:t>
            </a:r>
            <a:r>
              <a:rPr lang="en-US" altLang="ja-JP" sz="2800" dirty="0"/>
              <a:t> </a:t>
            </a:r>
            <a:r>
              <a:rPr lang="ja-JP" altLang="en-US" sz="2800" dirty="0"/>
              <a:t>ではブロック</a:t>
            </a:r>
            <a:r>
              <a:rPr lang="en-US" altLang="ja-JP" sz="2800" dirty="0"/>
              <a:t>ID</a:t>
            </a:r>
            <a:r>
              <a:rPr lang="ja-JP" altLang="en-US" sz="2800" dirty="0"/>
              <a:t>が一定の数以下になる（先頭に </a:t>
            </a:r>
            <a:r>
              <a:rPr lang="en-US" altLang="ja-JP" sz="2800" dirty="0"/>
              <a:t>0x000… </a:t>
            </a:r>
            <a:r>
              <a:rPr lang="ja-JP" altLang="en-US" sz="2800" dirty="0"/>
              <a:t>が並ぶ）ような </a:t>
            </a:r>
            <a:r>
              <a:rPr lang="en-US" altLang="ja-JP" sz="2800" dirty="0"/>
              <a:t>Nonce </a:t>
            </a:r>
            <a:r>
              <a:rPr lang="ja-JP" altLang="en-US" sz="2800" dirty="0"/>
              <a:t>を計算によって探す（マイニング）．</a:t>
            </a:r>
            <a:endParaRPr lang="en-US" altLang="ja-JP" sz="2800" dirty="0"/>
          </a:p>
          <a:p>
            <a:r>
              <a:rPr lang="ja-JP" altLang="en-US" sz="2800" dirty="0"/>
              <a:t>適合する </a:t>
            </a:r>
            <a:r>
              <a:rPr lang="en-US" altLang="ja-JP" sz="2800" dirty="0"/>
              <a:t>Nonce</a:t>
            </a:r>
            <a:r>
              <a:rPr lang="ja-JP" altLang="en-US" sz="2800" dirty="0"/>
              <a:t>を見つけチェーンをつないだ時，最も長くなるチェーンに繋いだブロック生成者のみに報酬を与える．</a:t>
            </a:r>
            <a:endParaRPr lang="en-US" altLang="ja-JP" sz="2800" dirty="0"/>
          </a:p>
          <a:p>
            <a:pPr marL="0" indent="0">
              <a:buNone/>
            </a:pPr>
            <a:endParaRPr kumimoji="1" lang="ja-JP" altLang="en-US" sz="2800" dirty="0"/>
          </a:p>
        </p:txBody>
      </p:sp>
      <p:pic>
        <p:nvPicPr>
          <p:cNvPr id="8" name="図 7">
            <a:extLst>
              <a:ext uri="{FF2B5EF4-FFF2-40B4-BE49-F238E27FC236}">
                <a16:creationId xmlns:a16="http://schemas.microsoft.com/office/drawing/2014/main" id="{D3A38E5B-21D5-DBBB-2299-CE4ED9451A32}"/>
              </a:ext>
            </a:extLst>
          </p:cNvPr>
          <p:cNvPicPr>
            <a:picLocks noChangeAspect="1"/>
          </p:cNvPicPr>
          <p:nvPr/>
        </p:nvPicPr>
        <p:blipFill>
          <a:blip r:embed="rId2"/>
          <a:stretch>
            <a:fillRect/>
          </a:stretch>
        </p:blipFill>
        <p:spPr>
          <a:xfrm>
            <a:off x="1403648" y="4365104"/>
            <a:ext cx="6334125" cy="1952625"/>
          </a:xfrm>
          <a:prstGeom prst="rect">
            <a:avLst/>
          </a:prstGeom>
        </p:spPr>
      </p:pic>
    </p:spTree>
    <p:extLst>
      <p:ext uri="{BB962C8B-B14F-4D97-AF65-F5344CB8AC3E}">
        <p14:creationId xmlns:p14="http://schemas.microsoft.com/office/powerpoint/2010/main" val="2874375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60648"/>
            <a:ext cx="7772400" cy="792088"/>
          </a:xfrm>
        </p:spPr>
        <p:txBody>
          <a:bodyPr/>
          <a:lstStyle/>
          <a:p>
            <a:r>
              <a:rPr lang="en-US" altLang="ja-JP" dirty="0" err="1"/>
              <a:t>PoW</a:t>
            </a:r>
            <a:r>
              <a:rPr lang="ja-JP" altLang="en-US" dirty="0"/>
              <a:t>（</a:t>
            </a:r>
            <a:r>
              <a:rPr lang="en-US" altLang="ja-JP" dirty="0"/>
              <a:t>Proof</a:t>
            </a:r>
            <a:r>
              <a:rPr lang="ja-JP" altLang="en-US" dirty="0"/>
              <a:t> </a:t>
            </a:r>
            <a:r>
              <a:rPr lang="en-US" altLang="ja-JP" dirty="0"/>
              <a:t>of</a:t>
            </a:r>
            <a:r>
              <a:rPr lang="ja-JP" altLang="en-US" dirty="0"/>
              <a:t> </a:t>
            </a:r>
            <a:r>
              <a:rPr lang="en-US" altLang="ja-JP" dirty="0"/>
              <a:t>Work</a:t>
            </a:r>
            <a:r>
              <a:rPr lang="ja-JP" altLang="en-US" dirty="0"/>
              <a:t>）</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14</a:t>
            </a:fld>
            <a:endParaRPr lang="en-US" altLang="ja-JP"/>
          </a:p>
        </p:txBody>
      </p:sp>
      <p:sp>
        <p:nvSpPr>
          <p:cNvPr id="3" name="コンテンツ プレースホルダー 2">
            <a:extLst>
              <a:ext uri="{FF2B5EF4-FFF2-40B4-BE49-F238E27FC236}">
                <a16:creationId xmlns:a16="http://schemas.microsoft.com/office/drawing/2014/main" id="{3B92CCEF-69BE-D815-EBBD-32016075C021}"/>
              </a:ext>
            </a:extLst>
          </p:cNvPr>
          <p:cNvSpPr>
            <a:spLocks noGrp="1"/>
          </p:cNvSpPr>
          <p:nvPr>
            <p:ph idx="1"/>
          </p:nvPr>
        </p:nvSpPr>
        <p:spPr>
          <a:xfrm>
            <a:off x="395536" y="1268760"/>
            <a:ext cx="8064896" cy="5328592"/>
          </a:xfrm>
        </p:spPr>
        <p:txBody>
          <a:bodyPr/>
          <a:lstStyle/>
          <a:p>
            <a:r>
              <a:rPr lang="ja-JP" altLang="en-US" sz="2800" dirty="0"/>
              <a:t>報酬を多くもらうために，多数のマイナー（マイニングをする人）が支持するチェーンのマイニングを行う方が有利．</a:t>
            </a:r>
            <a:endParaRPr lang="en-US" altLang="ja-JP" sz="2800" dirty="0"/>
          </a:p>
          <a:p>
            <a:r>
              <a:rPr lang="ja-JP" altLang="en-US" sz="2800" dirty="0"/>
              <a:t>自然とチェーンが一本に収束する．</a:t>
            </a:r>
            <a:endParaRPr lang="en-US" altLang="ja-JP" sz="2800" dirty="0"/>
          </a:p>
          <a:p>
            <a:r>
              <a:rPr lang="ja-JP" altLang="en-US" sz="2800" dirty="0"/>
              <a:t>すなわち多数のマイナーが支持する チェーンが正当なチェーンとなる．</a:t>
            </a:r>
            <a:endParaRPr lang="en-US" altLang="ja-JP" sz="2800" dirty="0"/>
          </a:p>
          <a:p>
            <a:endParaRPr lang="en-US" altLang="ja-JP" sz="2800" dirty="0"/>
          </a:p>
          <a:p>
            <a:r>
              <a:rPr lang="ja-JP" altLang="en-US" sz="2000" dirty="0"/>
              <a:t>（私の）疑問</a:t>
            </a:r>
            <a:br>
              <a:rPr lang="en-US" altLang="ja-JP" sz="2400" dirty="0"/>
            </a:br>
            <a:r>
              <a:rPr lang="ja-JP" altLang="en-US" sz="2000" dirty="0"/>
              <a:t>国家や巨大な組織が採算を度外視して，マイニングを行うことにより，チェーンを混乱させることができるのでは？</a:t>
            </a:r>
            <a:endParaRPr lang="en-US" altLang="ja-JP" sz="2000" dirty="0"/>
          </a:p>
          <a:p>
            <a:pPr marL="0" indent="0">
              <a:buNone/>
            </a:pPr>
            <a:r>
              <a:rPr lang="ja-JP" altLang="en-US" sz="2000" dirty="0"/>
              <a:t>　　中央が存在しないとか言うけど，一本のチェーンに依存している？</a:t>
            </a:r>
            <a:endParaRPr lang="en-US" altLang="ja-JP" sz="2000" dirty="0"/>
          </a:p>
          <a:p>
            <a:pPr marL="0" indent="0">
              <a:buNone/>
            </a:pPr>
            <a:r>
              <a:rPr lang="ja-JP" altLang="en-US" sz="2000" dirty="0"/>
              <a:t>　　　　　→ 過去に無理やり分岐した例も</a:t>
            </a:r>
            <a:endParaRPr lang="en-US" altLang="ja-JP" sz="2000" dirty="0"/>
          </a:p>
          <a:p>
            <a:pPr marL="0" indent="0">
              <a:buNone/>
            </a:pPr>
            <a:endParaRPr kumimoji="1" lang="ja-JP" altLang="en-US" sz="2800" dirty="0"/>
          </a:p>
        </p:txBody>
      </p:sp>
    </p:spTree>
    <p:extLst>
      <p:ext uri="{BB962C8B-B14F-4D97-AF65-F5344CB8AC3E}">
        <p14:creationId xmlns:p14="http://schemas.microsoft.com/office/powerpoint/2010/main" val="2025558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60648"/>
            <a:ext cx="7772400" cy="792088"/>
          </a:xfrm>
        </p:spPr>
        <p:txBody>
          <a:bodyPr/>
          <a:lstStyle/>
          <a:p>
            <a:r>
              <a:rPr lang="ja-JP" altLang="en-US" dirty="0"/>
              <a:t>マイニング</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15</a:t>
            </a:fld>
            <a:endParaRPr lang="en-US" altLang="ja-JP"/>
          </a:p>
        </p:txBody>
      </p:sp>
      <p:sp>
        <p:nvSpPr>
          <p:cNvPr id="3" name="コンテンツ プレースホルダー 2">
            <a:extLst>
              <a:ext uri="{FF2B5EF4-FFF2-40B4-BE49-F238E27FC236}">
                <a16:creationId xmlns:a16="http://schemas.microsoft.com/office/drawing/2014/main" id="{3B92CCEF-69BE-D815-EBBD-32016075C021}"/>
              </a:ext>
            </a:extLst>
          </p:cNvPr>
          <p:cNvSpPr>
            <a:spLocks noGrp="1"/>
          </p:cNvSpPr>
          <p:nvPr>
            <p:ph idx="1"/>
          </p:nvPr>
        </p:nvSpPr>
        <p:spPr>
          <a:xfrm>
            <a:off x="395536" y="1412776"/>
            <a:ext cx="8064896" cy="4680520"/>
          </a:xfrm>
        </p:spPr>
        <p:txBody>
          <a:bodyPr/>
          <a:lstStyle/>
          <a:p>
            <a:r>
              <a:rPr lang="ja-JP" altLang="en-US" sz="2800" dirty="0"/>
              <a:t>ブロックをチェーン繋げる．または，入力のない出力のみのトランザクションを含むブロックを生成してチェーンに繋げる．</a:t>
            </a:r>
            <a:endParaRPr lang="en-US" altLang="ja-JP" sz="2800" dirty="0"/>
          </a:p>
          <a:p>
            <a:r>
              <a:rPr lang="ja-JP" altLang="en-US" sz="2800" dirty="0"/>
              <a:t>そのために条件を満たす </a:t>
            </a:r>
            <a:r>
              <a:rPr lang="en-US" altLang="ja-JP" sz="2800" dirty="0"/>
              <a:t>Nonce </a:t>
            </a:r>
            <a:r>
              <a:rPr lang="ja-JP" altLang="en-US" sz="2800" dirty="0"/>
              <a:t>を高速に計算する必要がある．</a:t>
            </a:r>
            <a:br>
              <a:rPr lang="en-US" altLang="ja-JP" sz="2800" dirty="0"/>
            </a:br>
            <a:r>
              <a:rPr lang="ja-JP" altLang="en-US" sz="2800" dirty="0"/>
              <a:t> 　⇒　</a:t>
            </a:r>
            <a:r>
              <a:rPr lang="en-US" altLang="ja-JP" sz="2800" dirty="0">
                <a:solidFill>
                  <a:srgbClr val="C00000"/>
                </a:solidFill>
              </a:rPr>
              <a:t>GPGPU</a:t>
            </a:r>
            <a:r>
              <a:rPr lang="en-US" altLang="ja-JP" sz="1600" dirty="0">
                <a:solidFill>
                  <a:srgbClr val="C00000"/>
                </a:solidFill>
              </a:rPr>
              <a:t> </a:t>
            </a:r>
          </a:p>
          <a:p>
            <a:pPr marL="0" indent="0">
              <a:buNone/>
            </a:pPr>
            <a:r>
              <a:rPr lang="ja-JP" altLang="en-US" sz="1600" dirty="0"/>
              <a:t>　　　　　　　　　</a:t>
            </a:r>
            <a:r>
              <a:rPr lang="ja-JP" altLang="en-US" sz="2000" dirty="0"/>
              <a:t>（</a:t>
            </a:r>
            <a:r>
              <a:rPr lang="en-US" altLang="ja-JP" sz="2000" dirty="0"/>
              <a:t>General-Purpose computing on Graphics Processing Units</a:t>
            </a:r>
            <a:r>
              <a:rPr lang="ja-JP" altLang="en-US" sz="2000" dirty="0"/>
              <a:t>）</a:t>
            </a:r>
            <a:endParaRPr lang="en-US" altLang="ja-JP" sz="2000" dirty="0"/>
          </a:p>
        </p:txBody>
      </p:sp>
    </p:spTree>
    <p:extLst>
      <p:ext uri="{BB962C8B-B14F-4D97-AF65-F5344CB8AC3E}">
        <p14:creationId xmlns:p14="http://schemas.microsoft.com/office/powerpoint/2010/main" val="2170110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16</a:t>
            </a:fld>
            <a:endParaRPr lang="en-US" altLang="ja-JP"/>
          </a:p>
        </p:txBody>
      </p:sp>
      <p:sp>
        <p:nvSpPr>
          <p:cNvPr id="3" name="コンテンツ プレースホルダー 2">
            <a:extLst>
              <a:ext uri="{FF2B5EF4-FFF2-40B4-BE49-F238E27FC236}">
                <a16:creationId xmlns:a16="http://schemas.microsoft.com/office/drawing/2014/main" id="{3B92CCEF-69BE-D815-EBBD-32016075C021}"/>
              </a:ext>
            </a:extLst>
          </p:cNvPr>
          <p:cNvSpPr>
            <a:spLocks noGrp="1"/>
          </p:cNvSpPr>
          <p:nvPr>
            <p:ph idx="1"/>
          </p:nvPr>
        </p:nvSpPr>
        <p:spPr>
          <a:xfrm>
            <a:off x="467544" y="1196752"/>
            <a:ext cx="8496944" cy="5445224"/>
          </a:xfrm>
        </p:spPr>
        <p:txBody>
          <a:bodyPr/>
          <a:lstStyle/>
          <a:p>
            <a:r>
              <a:rPr lang="ja-JP" altLang="en-US" sz="2800" dirty="0"/>
              <a:t>ブロックチェーンは中央からの制御を持つことなく，データの一貫性を担保することができる．</a:t>
            </a:r>
            <a:endParaRPr lang="en-US" altLang="ja-JP" sz="2800" dirty="0"/>
          </a:p>
          <a:p>
            <a:r>
              <a:rPr lang="ja-JP" altLang="en-US" sz="2800" dirty="0"/>
              <a:t>仮想通貨以外にも様々な応用が考えられている．</a:t>
            </a:r>
            <a:endParaRPr lang="en-US" altLang="ja-JP" sz="2800" dirty="0"/>
          </a:p>
          <a:p>
            <a:endParaRPr lang="en-US" altLang="ja-JP" sz="2800" dirty="0"/>
          </a:p>
          <a:p>
            <a:pPr marL="0" indent="0">
              <a:buNone/>
            </a:pPr>
            <a:r>
              <a:rPr lang="ja-JP" altLang="en-US" sz="2800" dirty="0"/>
              <a:t>例</a:t>
            </a:r>
            <a:endParaRPr lang="en-US" altLang="ja-JP" sz="2800" dirty="0"/>
          </a:p>
          <a:p>
            <a:pPr marL="0" indent="0">
              <a:buNone/>
            </a:pPr>
            <a:r>
              <a:rPr lang="ja-JP" altLang="en-US" sz="2800" dirty="0"/>
              <a:t>・</a:t>
            </a:r>
            <a:r>
              <a:rPr lang="en-US" altLang="ja-JP" sz="2400" dirty="0"/>
              <a:t>NFT</a:t>
            </a:r>
            <a:r>
              <a:rPr lang="ja-JP" altLang="en-US" sz="2400" dirty="0"/>
              <a:t>（</a:t>
            </a:r>
            <a:r>
              <a:rPr lang="en-US" altLang="ja-JP" sz="2400" dirty="0"/>
              <a:t>Non-Fungible Token</a:t>
            </a:r>
            <a:r>
              <a:rPr lang="ja-JP" altLang="en-US" sz="2400" dirty="0"/>
              <a:t>：非代替性トークン）．</a:t>
            </a:r>
            <a:endParaRPr lang="en-US" altLang="ja-JP" sz="2400" dirty="0"/>
          </a:p>
          <a:p>
            <a:pPr marL="542925" indent="0">
              <a:buNone/>
            </a:pPr>
            <a:r>
              <a:rPr lang="en-US" altLang="ja-JP" sz="2000" dirty="0"/>
              <a:t>NFT</a:t>
            </a:r>
            <a:r>
              <a:rPr lang="ja-JP" altLang="en-US" sz="2000" dirty="0"/>
              <a:t>や</a:t>
            </a:r>
            <a:r>
              <a:rPr lang="en-US" altLang="ja-JP" sz="2000" dirty="0"/>
              <a:t>NFT</a:t>
            </a:r>
            <a:r>
              <a:rPr lang="ja-JP" altLang="en-US" sz="2000" dirty="0"/>
              <a:t>が保証するデジタルデータはコピーできないとかいう話は嘘．</a:t>
            </a:r>
            <a:endParaRPr lang="en-US" altLang="ja-JP" sz="2000" dirty="0"/>
          </a:p>
          <a:p>
            <a:pPr marL="542925" indent="0">
              <a:buNone/>
            </a:pPr>
            <a:r>
              <a:rPr lang="en-US" altLang="ja-JP" sz="2000" dirty="0"/>
              <a:t>NFT</a:t>
            </a:r>
            <a:r>
              <a:rPr lang="ja-JP" altLang="en-US" sz="2000" dirty="0"/>
              <a:t>はどのデータが正当な物かを保証するただの証明書　</a:t>
            </a:r>
            <a:endParaRPr lang="en-US" altLang="ja-JP" sz="2000" dirty="0"/>
          </a:p>
          <a:p>
            <a:pPr marL="0" indent="0">
              <a:buNone/>
            </a:pPr>
            <a:r>
              <a:rPr lang="ja-JP" altLang="en-US" sz="2400" dirty="0"/>
              <a:t>・イーサリウム</a:t>
            </a:r>
            <a:endParaRPr lang="en-US" altLang="ja-JP" sz="2400" dirty="0"/>
          </a:p>
          <a:p>
            <a:pPr marL="0" indent="0">
              <a:buNone/>
            </a:pPr>
            <a:r>
              <a:rPr lang="ja-JP" altLang="en-US" sz="2000" dirty="0"/>
              <a:t>　　ブロックチェーンのプラットフォーム</a:t>
            </a:r>
            <a:endParaRPr lang="en-US" altLang="ja-JP" sz="2000" dirty="0"/>
          </a:p>
        </p:txBody>
      </p:sp>
      <p:sp>
        <p:nvSpPr>
          <p:cNvPr id="5" name="タイトル 1">
            <a:extLst>
              <a:ext uri="{FF2B5EF4-FFF2-40B4-BE49-F238E27FC236}">
                <a16:creationId xmlns:a16="http://schemas.microsoft.com/office/drawing/2014/main" id="{0BFF0360-DFA9-8D8D-4340-3B5069604C50}"/>
              </a:ext>
            </a:extLst>
          </p:cNvPr>
          <p:cNvSpPr txBox="1">
            <a:spLocks/>
          </p:cNvSpPr>
          <p:nvPr/>
        </p:nvSpPr>
        <p:spPr bwMode="auto">
          <a:xfrm>
            <a:off x="755576" y="188640"/>
            <a:ext cx="7772400" cy="79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r>
              <a:rPr lang="ja-JP" altLang="en-US" kern="0"/>
              <a:t>ブロックチェーンの応用</a:t>
            </a:r>
            <a:endParaRPr lang="ja-JP" altLang="en-US" kern="0" dirty="0"/>
          </a:p>
        </p:txBody>
      </p:sp>
    </p:spTree>
    <p:extLst>
      <p:ext uri="{BB962C8B-B14F-4D97-AF65-F5344CB8AC3E}">
        <p14:creationId xmlns:p14="http://schemas.microsoft.com/office/powerpoint/2010/main" val="1039332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吹き出し: 四角形 58">
            <a:extLst>
              <a:ext uri="{FF2B5EF4-FFF2-40B4-BE49-F238E27FC236}">
                <a16:creationId xmlns:a16="http://schemas.microsoft.com/office/drawing/2014/main" id="{2DC98686-89F6-0655-F6E9-C08E9BEB3ACA}"/>
              </a:ext>
            </a:extLst>
          </p:cNvPr>
          <p:cNvSpPr/>
          <p:nvPr/>
        </p:nvSpPr>
        <p:spPr>
          <a:xfrm>
            <a:off x="1259632" y="5489238"/>
            <a:ext cx="1872208" cy="792088"/>
          </a:xfrm>
          <a:prstGeom prst="wedgeRectCallout">
            <a:avLst>
              <a:gd name="adj1" fmla="val -7771"/>
              <a:gd name="adj2" fmla="val -9992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611560" y="116632"/>
            <a:ext cx="7772400" cy="792088"/>
          </a:xfrm>
        </p:spPr>
        <p:txBody>
          <a:bodyPr/>
          <a:lstStyle/>
          <a:p>
            <a:r>
              <a:rPr lang="en-US" altLang="ja-JP" dirty="0"/>
              <a:t>NFT</a:t>
            </a:r>
            <a:endParaRPr kumimoji="1" lang="ja-JP" altLang="en-US" dirty="0"/>
          </a:p>
        </p:txBody>
      </p:sp>
      <p:sp>
        <p:nvSpPr>
          <p:cNvPr id="4" name="スライド番号プレースホルダー 3"/>
          <p:cNvSpPr>
            <a:spLocks noGrp="1"/>
          </p:cNvSpPr>
          <p:nvPr>
            <p:ph type="sldNum" sz="quarter" idx="12"/>
          </p:nvPr>
        </p:nvSpPr>
        <p:spPr>
          <a:xfrm>
            <a:off x="7265983" y="6378030"/>
            <a:ext cx="1905000" cy="457200"/>
          </a:xfrm>
        </p:spPr>
        <p:txBody>
          <a:bodyPr/>
          <a:lstStyle/>
          <a:p>
            <a:pPr>
              <a:defRPr/>
            </a:pPr>
            <a:fld id="{8DF25BDB-389E-4BAF-AADA-66B61802393D}" type="slidenum">
              <a:rPr lang="en-US" altLang="ja-JP" smtClean="0"/>
              <a:pPr>
                <a:defRPr/>
              </a:pPr>
              <a:t>17</a:t>
            </a:fld>
            <a:endParaRPr lang="en-US" altLang="ja-JP" dirty="0"/>
          </a:p>
        </p:txBody>
      </p:sp>
      <p:sp>
        <p:nvSpPr>
          <p:cNvPr id="3" name="コンテンツ プレースホルダー 2">
            <a:extLst>
              <a:ext uri="{FF2B5EF4-FFF2-40B4-BE49-F238E27FC236}">
                <a16:creationId xmlns:a16="http://schemas.microsoft.com/office/drawing/2014/main" id="{3B92CCEF-69BE-D815-EBBD-32016075C021}"/>
              </a:ext>
            </a:extLst>
          </p:cNvPr>
          <p:cNvSpPr>
            <a:spLocks noGrp="1"/>
          </p:cNvSpPr>
          <p:nvPr>
            <p:ph idx="1"/>
          </p:nvPr>
        </p:nvSpPr>
        <p:spPr>
          <a:xfrm>
            <a:off x="683568" y="980728"/>
            <a:ext cx="7992888" cy="1872208"/>
          </a:xfrm>
        </p:spPr>
        <p:txBody>
          <a:bodyPr/>
          <a:lstStyle/>
          <a:p>
            <a:r>
              <a:rPr lang="en-US" altLang="ja-JP" sz="2800" dirty="0"/>
              <a:t>NFT</a:t>
            </a:r>
            <a:r>
              <a:rPr lang="ja-JP" altLang="en-US" sz="2800" dirty="0"/>
              <a:t>はどのデジタルデータが正当な物かを保証するただの証明書（鑑定書）．　</a:t>
            </a:r>
            <a:endParaRPr lang="en-US" altLang="ja-JP" sz="2800" dirty="0"/>
          </a:p>
          <a:p>
            <a:r>
              <a:rPr lang="ja-JP" altLang="en-US" sz="2800" dirty="0"/>
              <a:t>対象のデジタルデータや</a:t>
            </a:r>
            <a:r>
              <a:rPr lang="en-US" altLang="ja-JP" sz="2800" dirty="0"/>
              <a:t>NFT</a:t>
            </a:r>
            <a:r>
              <a:rPr lang="ja-JP" altLang="en-US" sz="2800" dirty="0"/>
              <a:t>自体はいくらでもコピーできます．</a:t>
            </a:r>
            <a:br>
              <a:rPr lang="en-US" altLang="ja-JP" sz="2800" dirty="0"/>
            </a:br>
            <a:endParaRPr lang="en-US" altLang="ja-JP" sz="2800" dirty="0"/>
          </a:p>
        </p:txBody>
      </p:sp>
      <p:pic>
        <p:nvPicPr>
          <p:cNvPr id="7" name="図 6" descr="アイコン&#10;&#10;自動的に生成された説明">
            <a:extLst>
              <a:ext uri="{FF2B5EF4-FFF2-40B4-BE49-F238E27FC236}">
                <a16:creationId xmlns:a16="http://schemas.microsoft.com/office/drawing/2014/main" id="{DD988AC6-AA41-3E5B-81ED-41DDA9DD2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3480846"/>
            <a:ext cx="1296144" cy="1296144"/>
          </a:xfrm>
          <a:prstGeom prst="rect">
            <a:avLst/>
          </a:prstGeom>
        </p:spPr>
      </p:pic>
      <p:pic>
        <p:nvPicPr>
          <p:cNvPr id="8" name="図 7" descr="アイコン&#10;&#10;自動的に生成された説明">
            <a:extLst>
              <a:ext uri="{FF2B5EF4-FFF2-40B4-BE49-F238E27FC236}">
                <a16:creationId xmlns:a16="http://schemas.microsoft.com/office/drawing/2014/main" id="{68A3B447-7AE9-2A91-CA6C-1EC3509703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24" y="3401006"/>
            <a:ext cx="1296144" cy="1296144"/>
          </a:xfrm>
          <a:prstGeom prst="rect">
            <a:avLst/>
          </a:prstGeom>
        </p:spPr>
      </p:pic>
      <p:pic>
        <p:nvPicPr>
          <p:cNvPr id="9" name="図 8" descr="アイコン&#10;&#10;自動的に生成された説明">
            <a:extLst>
              <a:ext uri="{FF2B5EF4-FFF2-40B4-BE49-F238E27FC236}">
                <a16:creationId xmlns:a16="http://schemas.microsoft.com/office/drawing/2014/main" id="{1E1D2BF0-CC6C-227F-415A-7CB56A72DF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5569078"/>
            <a:ext cx="1296144" cy="1296144"/>
          </a:xfrm>
          <a:prstGeom prst="rect">
            <a:avLst/>
          </a:prstGeom>
        </p:spPr>
      </p:pic>
      <p:pic>
        <p:nvPicPr>
          <p:cNvPr id="10" name="図 9" descr="アイコン&#10;&#10;自動的に生成された説明">
            <a:extLst>
              <a:ext uri="{FF2B5EF4-FFF2-40B4-BE49-F238E27FC236}">
                <a16:creationId xmlns:a16="http://schemas.microsoft.com/office/drawing/2014/main" id="{AC0874ED-070B-7F4B-68D6-07EBE24327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5137030"/>
            <a:ext cx="1296144" cy="1296144"/>
          </a:xfrm>
          <a:prstGeom prst="rect">
            <a:avLst/>
          </a:prstGeom>
        </p:spPr>
      </p:pic>
      <p:cxnSp>
        <p:nvCxnSpPr>
          <p:cNvPr id="13" name="直線矢印コネクタ 12">
            <a:extLst>
              <a:ext uri="{FF2B5EF4-FFF2-40B4-BE49-F238E27FC236}">
                <a16:creationId xmlns:a16="http://schemas.microsoft.com/office/drawing/2014/main" id="{551C7DCD-D505-0B31-FD00-0B020B0409CE}"/>
              </a:ext>
            </a:extLst>
          </p:cNvPr>
          <p:cNvCxnSpPr>
            <a:cxnSpLocks/>
          </p:cNvCxnSpPr>
          <p:nvPr/>
        </p:nvCxnSpPr>
        <p:spPr>
          <a:xfrm>
            <a:off x="5652120" y="4128918"/>
            <a:ext cx="1008112" cy="0"/>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9AEDADE1-6F01-C3BF-6F0C-3E4195E70AF2}"/>
              </a:ext>
            </a:extLst>
          </p:cNvPr>
          <p:cNvCxnSpPr>
            <a:cxnSpLocks/>
            <a:endCxn id="9" idx="0"/>
          </p:cNvCxnSpPr>
          <p:nvPr/>
        </p:nvCxnSpPr>
        <p:spPr>
          <a:xfrm>
            <a:off x="5004048" y="4776990"/>
            <a:ext cx="432048" cy="792088"/>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794CA93E-2CC0-A42D-DEB0-B39DBD905194}"/>
              </a:ext>
            </a:extLst>
          </p:cNvPr>
          <p:cNvCxnSpPr>
            <a:cxnSpLocks/>
            <a:endCxn id="10" idx="0"/>
          </p:cNvCxnSpPr>
          <p:nvPr/>
        </p:nvCxnSpPr>
        <p:spPr>
          <a:xfrm flipH="1">
            <a:off x="3851920" y="4128918"/>
            <a:ext cx="576064" cy="1008112"/>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20C8FBCB-D607-2D9B-B9C5-C96CDD7FC354}"/>
              </a:ext>
            </a:extLst>
          </p:cNvPr>
          <p:cNvSpPr/>
          <p:nvPr/>
        </p:nvSpPr>
        <p:spPr>
          <a:xfrm>
            <a:off x="1691680" y="4704982"/>
            <a:ext cx="7920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NFT</a:t>
            </a:r>
            <a:endParaRPr kumimoji="1" lang="ja-JP" altLang="en-US" dirty="0"/>
          </a:p>
        </p:txBody>
      </p:sp>
      <p:sp>
        <p:nvSpPr>
          <p:cNvPr id="22" name="テキスト ボックス 21">
            <a:extLst>
              <a:ext uri="{FF2B5EF4-FFF2-40B4-BE49-F238E27FC236}">
                <a16:creationId xmlns:a16="http://schemas.microsoft.com/office/drawing/2014/main" id="{3FEFA657-0E04-048B-ED14-43DBDE3120CC}"/>
              </a:ext>
            </a:extLst>
          </p:cNvPr>
          <p:cNvSpPr txBox="1"/>
          <p:nvPr/>
        </p:nvSpPr>
        <p:spPr>
          <a:xfrm>
            <a:off x="4788024" y="3040966"/>
            <a:ext cx="407484" cy="461665"/>
          </a:xfrm>
          <a:prstGeom prst="rect">
            <a:avLst/>
          </a:prstGeom>
          <a:noFill/>
        </p:spPr>
        <p:txBody>
          <a:bodyPr wrap="none" rtlCol="0">
            <a:spAutoFit/>
          </a:bodyPr>
          <a:lstStyle/>
          <a:p>
            <a:r>
              <a:rPr kumimoji="1" lang="en-US" altLang="ja-JP" dirty="0"/>
              <a:t>A</a:t>
            </a:r>
            <a:endParaRPr kumimoji="1" lang="ja-JP" altLang="en-US" dirty="0"/>
          </a:p>
        </p:txBody>
      </p:sp>
      <p:sp>
        <p:nvSpPr>
          <p:cNvPr id="23" name="テキスト ボックス 22">
            <a:extLst>
              <a:ext uri="{FF2B5EF4-FFF2-40B4-BE49-F238E27FC236}">
                <a16:creationId xmlns:a16="http://schemas.microsoft.com/office/drawing/2014/main" id="{B8FE22AA-303C-8B80-8178-3EE2E10C8877}"/>
              </a:ext>
            </a:extLst>
          </p:cNvPr>
          <p:cNvSpPr txBox="1"/>
          <p:nvPr/>
        </p:nvSpPr>
        <p:spPr>
          <a:xfrm>
            <a:off x="6948264" y="3040966"/>
            <a:ext cx="389850" cy="461665"/>
          </a:xfrm>
          <a:prstGeom prst="rect">
            <a:avLst/>
          </a:prstGeom>
          <a:noFill/>
        </p:spPr>
        <p:txBody>
          <a:bodyPr wrap="none" rtlCol="0">
            <a:spAutoFit/>
          </a:bodyPr>
          <a:lstStyle/>
          <a:p>
            <a:r>
              <a:rPr lang="en-US" altLang="ja-JP" dirty="0"/>
              <a:t>B</a:t>
            </a:r>
            <a:endParaRPr kumimoji="1" lang="ja-JP" altLang="en-US" dirty="0"/>
          </a:p>
        </p:txBody>
      </p:sp>
      <p:sp>
        <p:nvSpPr>
          <p:cNvPr id="24" name="テキスト ボックス 23">
            <a:extLst>
              <a:ext uri="{FF2B5EF4-FFF2-40B4-BE49-F238E27FC236}">
                <a16:creationId xmlns:a16="http://schemas.microsoft.com/office/drawing/2014/main" id="{7EBB823E-8B9A-19CA-80C4-6942F20FCA09}"/>
              </a:ext>
            </a:extLst>
          </p:cNvPr>
          <p:cNvSpPr txBox="1"/>
          <p:nvPr/>
        </p:nvSpPr>
        <p:spPr>
          <a:xfrm>
            <a:off x="3275856" y="4704982"/>
            <a:ext cx="389850" cy="461665"/>
          </a:xfrm>
          <a:prstGeom prst="rect">
            <a:avLst/>
          </a:prstGeom>
          <a:noFill/>
        </p:spPr>
        <p:txBody>
          <a:bodyPr wrap="none" rtlCol="0">
            <a:spAutoFit/>
          </a:bodyPr>
          <a:lstStyle/>
          <a:p>
            <a:r>
              <a:rPr kumimoji="1" lang="en-US" altLang="ja-JP" dirty="0"/>
              <a:t>C</a:t>
            </a:r>
            <a:endParaRPr kumimoji="1" lang="ja-JP" altLang="en-US" dirty="0"/>
          </a:p>
        </p:txBody>
      </p:sp>
      <p:sp>
        <p:nvSpPr>
          <p:cNvPr id="25" name="テキスト ボックス 24">
            <a:extLst>
              <a:ext uri="{FF2B5EF4-FFF2-40B4-BE49-F238E27FC236}">
                <a16:creationId xmlns:a16="http://schemas.microsoft.com/office/drawing/2014/main" id="{0C7AEA5A-9CA3-9FFD-0B2B-DF593E126834}"/>
              </a:ext>
            </a:extLst>
          </p:cNvPr>
          <p:cNvSpPr txBox="1"/>
          <p:nvPr/>
        </p:nvSpPr>
        <p:spPr>
          <a:xfrm>
            <a:off x="5436096" y="5201206"/>
            <a:ext cx="407484" cy="461665"/>
          </a:xfrm>
          <a:prstGeom prst="rect">
            <a:avLst/>
          </a:prstGeom>
          <a:noFill/>
        </p:spPr>
        <p:txBody>
          <a:bodyPr wrap="none" rtlCol="0">
            <a:spAutoFit/>
          </a:bodyPr>
          <a:lstStyle/>
          <a:p>
            <a:r>
              <a:rPr lang="en-US" altLang="ja-JP" dirty="0"/>
              <a:t>D</a:t>
            </a:r>
            <a:endParaRPr kumimoji="1" lang="ja-JP" altLang="en-US" dirty="0"/>
          </a:p>
        </p:txBody>
      </p:sp>
      <p:sp>
        <p:nvSpPr>
          <p:cNvPr id="26" name="テキスト ボックス 25">
            <a:extLst>
              <a:ext uri="{FF2B5EF4-FFF2-40B4-BE49-F238E27FC236}">
                <a16:creationId xmlns:a16="http://schemas.microsoft.com/office/drawing/2014/main" id="{8D2FB085-02DA-7B2A-C82B-0965F407E62C}"/>
              </a:ext>
            </a:extLst>
          </p:cNvPr>
          <p:cNvSpPr txBox="1"/>
          <p:nvPr/>
        </p:nvSpPr>
        <p:spPr>
          <a:xfrm>
            <a:off x="5652120" y="3545022"/>
            <a:ext cx="788999" cy="369332"/>
          </a:xfrm>
          <a:prstGeom prst="rect">
            <a:avLst/>
          </a:prstGeom>
          <a:noFill/>
        </p:spPr>
        <p:txBody>
          <a:bodyPr wrap="none" rtlCol="0">
            <a:spAutoFit/>
          </a:bodyPr>
          <a:lstStyle/>
          <a:p>
            <a:r>
              <a:rPr kumimoji="1" lang="ja-JP" altLang="en-US" sz="1800" dirty="0"/>
              <a:t>コピー</a:t>
            </a:r>
          </a:p>
        </p:txBody>
      </p:sp>
      <p:sp>
        <p:nvSpPr>
          <p:cNvPr id="27" name="テキスト ボックス 26">
            <a:extLst>
              <a:ext uri="{FF2B5EF4-FFF2-40B4-BE49-F238E27FC236}">
                <a16:creationId xmlns:a16="http://schemas.microsoft.com/office/drawing/2014/main" id="{6FC1CBF6-D77A-2168-2876-67315983FE07}"/>
              </a:ext>
            </a:extLst>
          </p:cNvPr>
          <p:cNvSpPr txBox="1"/>
          <p:nvPr/>
        </p:nvSpPr>
        <p:spPr>
          <a:xfrm>
            <a:off x="5220072" y="4921006"/>
            <a:ext cx="788999" cy="369332"/>
          </a:xfrm>
          <a:prstGeom prst="rect">
            <a:avLst/>
          </a:prstGeom>
          <a:noFill/>
        </p:spPr>
        <p:txBody>
          <a:bodyPr wrap="none" rtlCol="0">
            <a:spAutoFit/>
          </a:bodyPr>
          <a:lstStyle/>
          <a:p>
            <a:r>
              <a:rPr kumimoji="1" lang="ja-JP" altLang="en-US" sz="1800" dirty="0"/>
              <a:t>コピー</a:t>
            </a:r>
          </a:p>
        </p:txBody>
      </p:sp>
      <p:sp>
        <p:nvSpPr>
          <p:cNvPr id="28" name="テキスト ボックス 27">
            <a:extLst>
              <a:ext uri="{FF2B5EF4-FFF2-40B4-BE49-F238E27FC236}">
                <a16:creationId xmlns:a16="http://schemas.microsoft.com/office/drawing/2014/main" id="{83CE60E8-0820-6A19-4A5D-D90D16F3BC72}"/>
              </a:ext>
            </a:extLst>
          </p:cNvPr>
          <p:cNvSpPr txBox="1"/>
          <p:nvPr/>
        </p:nvSpPr>
        <p:spPr>
          <a:xfrm>
            <a:off x="2987824" y="3408838"/>
            <a:ext cx="646331" cy="369332"/>
          </a:xfrm>
          <a:prstGeom prst="rect">
            <a:avLst/>
          </a:prstGeom>
          <a:noFill/>
        </p:spPr>
        <p:txBody>
          <a:bodyPr wrap="none" rtlCol="0">
            <a:spAutoFit/>
          </a:bodyPr>
          <a:lstStyle/>
          <a:p>
            <a:r>
              <a:rPr lang="ja-JP" altLang="en-US" sz="1800" dirty="0"/>
              <a:t>作成</a:t>
            </a:r>
            <a:endParaRPr kumimoji="1" lang="ja-JP" altLang="en-US" sz="1800" dirty="0"/>
          </a:p>
        </p:txBody>
      </p:sp>
      <p:sp>
        <p:nvSpPr>
          <p:cNvPr id="31" name="テキスト ボックス 30">
            <a:extLst>
              <a:ext uri="{FF2B5EF4-FFF2-40B4-BE49-F238E27FC236}">
                <a16:creationId xmlns:a16="http://schemas.microsoft.com/office/drawing/2014/main" id="{62094555-8E0F-4271-F714-F54CC7A4DB59}"/>
              </a:ext>
            </a:extLst>
          </p:cNvPr>
          <p:cNvSpPr txBox="1"/>
          <p:nvPr/>
        </p:nvSpPr>
        <p:spPr>
          <a:xfrm>
            <a:off x="1403648" y="3552854"/>
            <a:ext cx="407484" cy="461665"/>
          </a:xfrm>
          <a:prstGeom prst="rect">
            <a:avLst/>
          </a:prstGeom>
          <a:noFill/>
        </p:spPr>
        <p:txBody>
          <a:bodyPr wrap="none" rtlCol="0">
            <a:spAutoFit/>
          </a:bodyPr>
          <a:lstStyle/>
          <a:p>
            <a:r>
              <a:rPr lang="en-US" altLang="ja-JP" dirty="0"/>
              <a:t>H</a:t>
            </a:r>
          </a:p>
        </p:txBody>
      </p:sp>
      <p:sp>
        <p:nvSpPr>
          <p:cNvPr id="32" name="テキスト ボックス 31">
            <a:extLst>
              <a:ext uri="{FF2B5EF4-FFF2-40B4-BE49-F238E27FC236}">
                <a16:creationId xmlns:a16="http://schemas.microsoft.com/office/drawing/2014/main" id="{01C9634E-2EEB-B3F2-025D-02ADAEA120A2}"/>
              </a:ext>
            </a:extLst>
          </p:cNvPr>
          <p:cNvSpPr txBox="1"/>
          <p:nvPr/>
        </p:nvSpPr>
        <p:spPr>
          <a:xfrm>
            <a:off x="1259632" y="5489238"/>
            <a:ext cx="1980029" cy="646331"/>
          </a:xfrm>
          <a:prstGeom prst="rect">
            <a:avLst/>
          </a:prstGeom>
          <a:noFill/>
        </p:spPr>
        <p:txBody>
          <a:bodyPr wrap="none" rtlCol="0">
            <a:spAutoFit/>
          </a:bodyPr>
          <a:lstStyle/>
          <a:p>
            <a:r>
              <a:rPr kumimoji="1" lang="en-US" altLang="ja-JP" sz="1800" dirty="0"/>
              <a:t>A,B,C,D</a:t>
            </a:r>
            <a:r>
              <a:rPr kumimoji="1" lang="ja-JP" altLang="en-US" sz="1800" dirty="0"/>
              <a:t> の所有者</a:t>
            </a:r>
            <a:endParaRPr kumimoji="1" lang="en-US" altLang="ja-JP" sz="1800" dirty="0"/>
          </a:p>
          <a:p>
            <a:r>
              <a:rPr kumimoji="1" lang="ja-JP" altLang="en-US" sz="1800" dirty="0"/>
              <a:t>は</a:t>
            </a:r>
            <a:r>
              <a:rPr lang="en-US" altLang="ja-JP" sz="1800" dirty="0"/>
              <a:t>H</a:t>
            </a:r>
            <a:r>
              <a:rPr kumimoji="1" lang="ja-JP" altLang="en-US" sz="1800" dirty="0"/>
              <a:t>さんです</a:t>
            </a:r>
          </a:p>
        </p:txBody>
      </p:sp>
      <p:cxnSp>
        <p:nvCxnSpPr>
          <p:cNvPr id="34" name="直線矢印コネクタ 33">
            <a:extLst>
              <a:ext uri="{FF2B5EF4-FFF2-40B4-BE49-F238E27FC236}">
                <a16:creationId xmlns:a16="http://schemas.microsoft.com/office/drawing/2014/main" id="{55AD1FBE-115B-500F-40A3-0587B3436FFD}"/>
              </a:ext>
            </a:extLst>
          </p:cNvPr>
          <p:cNvCxnSpPr>
            <a:cxnSpLocks/>
          </p:cNvCxnSpPr>
          <p:nvPr/>
        </p:nvCxnSpPr>
        <p:spPr>
          <a:xfrm>
            <a:off x="2555776" y="3768878"/>
            <a:ext cx="1872208" cy="0"/>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C4643573-A1B6-38F9-F045-135207DE778D}"/>
              </a:ext>
            </a:extLst>
          </p:cNvPr>
          <p:cNvSpPr txBox="1"/>
          <p:nvPr/>
        </p:nvSpPr>
        <p:spPr>
          <a:xfrm>
            <a:off x="3995936" y="4776990"/>
            <a:ext cx="788999" cy="369332"/>
          </a:xfrm>
          <a:prstGeom prst="rect">
            <a:avLst/>
          </a:prstGeom>
          <a:noFill/>
        </p:spPr>
        <p:txBody>
          <a:bodyPr wrap="none" rtlCol="0">
            <a:spAutoFit/>
          </a:bodyPr>
          <a:lstStyle/>
          <a:p>
            <a:r>
              <a:rPr kumimoji="1" lang="ja-JP" altLang="en-US" sz="1800" dirty="0"/>
              <a:t>コピー</a:t>
            </a:r>
          </a:p>
        </p:txBody>
      </p:sp>
      <p:cxnSp>
        <p:nvCxnSpPr>
          <p:cNvPr id="38" name="直線矢印コネクタ 37">
            <a:extLst>
              <a:ext uri="{FF2B5EF4-FFF2-40B4-BE49-F238E27FC236}">
                <a16:creationId xmlns:a16="http://schemas.microsoft.com/office/drawing/2014/main" id="{1BD2A07D-9B67-94E4-59CF-D7F92B9A94E5}"/>
              </a:ext>
            </a:extLst>
          </p:cNvPr>
          <p:cNvCxnSpPr>
            <a:cxnSpLocks/>
            <a:stCxn id="6" idx="2"/>
          </p:cNvCxnSpPr>
          <p:nvPr/>
        </p:nvCxnSpPr>
        <p:spPr>
          <a:xfrm>
            <a:off x="2123728" y="4267998"/>
            <a:ext cx="0" cy="441920"/>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986BA568-09F8-9F57-41F4-AA39599E65F4}"/>
              </a:ext>
            </a:extLst>
          </p:cNvPr>
          <p:cNvCxnSpPr>
            <a:cxnSpLocks/>
          </p:cNvCxnSpPr>
          <p:nvPr/>
        </p:nvCxnSpPr>
        <p:spPr>
          <a:xfrm flipH="1">
            <a:off x="2483768" y="3840886"/>
            <a:ext cx="1944216" cy="792088"/>
          </a:xfrm>
          <a:prstGeom prst="straightConnector1">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6" name="図 5" descr="アイコン&#10;&#10;自動的に生成された説明">
            <a:extLst>
              <a:ext uri="{FF2B5EF4-FFF2-40B4-BE49-F238E27FC236}">
                <a16:creationId xmlns:a16="http://schemas.microsoft.com/office/drawing/2014/main" id="{BFC0D3E2-08C0-48D0-F9B8-92F4CF6170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4" y="3115870"/>
            <a:ext cx="1152128" cy="1152128"/>
          </a:xfrm>
          <a:prstGeom prst="rect">
            <a:avLst/>
          </a:prstGeom>
        </p:spPr>
      </p:pic>
    </p:spTree>
    <p:extLst>
      <p:ext uri="{BB962C8B-B14F-4D97-AF65-F5344CB8AC3E}">
        <p14:creationId xmlns:p14="http://schemas.microsoft.com/office/powerpoint/2010/main" val="3793811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吹き出し: 四角形 58">
            <a:extLst>
              <a:ext uri="{FF2B5EF4-FFF2-40B4-BE49-F238E27FC236}">
                <a16:creationId xmlns:a16="http://schemas.microsoft.com/office/drawing/2014/main" id="{2DC98686-89F6-0655-F6E9-C08E9BEB3ACA}"/>
              </a:ext>
            </a:extLst>
          </p:cNvPr>
          <p:cNvSpPr/>
          <p:nvPr/>
        </p:nvSpPr>
        <p:spPr>
          <a:xfrm>
            <a:off x="179512" y="5373216"/>
            <a:ext cx="1872208" cy="792088"/>
          </a:xfrm>
          <a:prstGeom prst="wedgeRectCallout">
            <a:avLst>
              <a:gd name="adj1" fmla="val -7771"/>
              <a:gd name="adj2" fmla="val -9992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611560" y="188640"/>
            <a:ext cx="7772400" cy="792088"/>
          </a:xfrm>
        </p:spPr>
        <p:txBody>
          <a:bodyPr/>
          <a:lstStyle/>
          <a:p>
            <a:r>
              <a:rPr lang="en-US" altLang="ja-JP" dirty="0"/>
              <a:t>NFT</a:t>
            </a:r>
            <a:endParaRPr kumimoji="1" lang="ja-JP" altLang="en-US" dirty="0"/>
          </a:p>
        </p:txBody>
      </p:sp>
      <p:sp>
        <p:nvSpPr>
          <p:cNvPr id="4" name="スライド番号プレースホルダー 3"/>
          <p:cNvSpPr>
            <a:spLocks noGrp="1"/>
          </p:cNvSpPr>
          <p:nvPr>
            <p:ph type="sldNum" sz="quarter" idx="12"/>
          </p:nvPr>
        </p:nvSpPr>
        <p:spPr>
          <a:xfrm>
            <a:off x="7209372" y="6391961"/>
            <a:ext cx="1905000" cy="457200"/>
          </a:xfrm>
        </p:spPr>
        <p:txBody>
          <a:bodyPr/>
          <a:lstStyle/>
          <a:p>
            <a:pPr>
              <a:defRPr/>
            </a:pPr>
            <a:fld id="{8DF25BDB-389E-4BAF-AADA-66B61802393D}" type="slidenum">
              <a:rPr lang="en-US" altLang="ja-JP" smtClean="0"/>
              <a:pPr>
                <a:defRPr/>
              </a:pPr>
              <a:t>18</a:t>
            </a:fld>
            <a:endParaRPr lang="en-US" altLang="ja-JP" dirty="0"/>
          </a:p>
        </p:txBody>
      </p:sp>
      <p:sp>
        <p:nvSpPr>
          <p:cNvPr id="3" name="コンテンツ プレースホルダー 2">
            <a:extLst>
              <a:ext uri="{FF2B5EF4-FFF2-40B4-BE49-F238E27FC236}">
                <a16:creationId xmlns:a16="http://schemas.microsoft.com/office/drawing/2014/main" id="{3B92CCEF-69BE-D815-EBBD-32016075C021}"/>
              </a:ext>
            </a:extLst>
          </p:cNvPr>
          <p:cNvSpPr>
            <a:spLocks noGrp="1"/>
          </p:cNvSpPr>
          <p:nvPr>
            <p:ph idx="1"/>
          </p:nvPr>
        </p:nvSpPr>
        <p:spPr>
          <a:xfrm>
            <a:off x="683568" y="1268760"/>
            <a:ext cx="7920880" cy="792088"/>
          </a:xfrm>
        </p:spPr>
        <p:txBody>
          <a:bodyPr/>
          <a:lstStyle/>
          <a:p>
            <a:r>
              <a:rPr lang="ja-JP" altLang="en-US" sz="2800" dirty="0"/>
              <a:t>偽造できる？</a:t>
            </a:r>
            <a:endParaRPr lang="en-US" altLang="ja-JP" sz="2800" dirty="0"/>
          </a:p>
          <a:p>
            <a:pPr marL="0" indent="0">
              <a:buNone/>
            </a:pPr>
            <a:r>
              <a:rPr lang="ja-JP" altLang="en-US" sz="2800" dirty="0"/>
              <a:t>　　</a:t>
            </a:r>
            <a:br>
              <a:rPr lang="en-US" altLang="ja-JP" sz="2800" dirty="0"/>
            </a:br>
            <a:endParaRPr lang="en-US" altLang="ja-JP" sz="2800" dirty="0"/>
          </a:p>
        </p:txBody>
      </p:sp>
      <p:pic>
        <p:nvPicPr>
          <p:cNvPr id="7" name="図 6" descr="アイコン&#10;&#10;自動的に生成された説明">
            <a:extLst>
              <a:ext uri="{FF2B5EF4-FFF2-40B4-BE49-F238E27FC236}">
                <a16:creationId xmlns:a16="http://schemas.microsoft.com/office/drawing/2014/main" id="{DD988AC6-AA41-3E5B-81ED-41DDA9DD2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3364824"/>
            <a:ext cx="1296144" cy="1296144"/>
          </a:xfrm>
          <a:prstGeom prst="rect">
            <a:avLst/>
          </a:prstGeom>
        </p:spPr>
      </p:pic>
      <p:pic>
        <p:nvPicPr>
          <p:cNvPr id="8" name="図 7" descr="アイコン&#10;&#10;自動的に生成された説明">
            <a:extLst>
              <a:ext uri="{FF2B5EF4-FFF2-40B4-BE49-F238E27FC236}">
                <a16:creationId xmlns:a16="http://schemas.microsoft.com/office/drawing/2014/main" id="{68A3B447-7AE9-2A91-CA6C-1EC3509703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3284984"/>
            <a:ext cx="1296144" cy="1296144"/>
          </a:xfrm>
          <a:prstGeom prst="rect">
            <a:avLst/>
          </a:prstGeom>
        </p:spPr>
      </p:pic>
      <p:pic>
        <p:nvPicPr>
          <p:cNvPr id="9" name="図 8" descr="アイコン&#10;&#10;自動的に生成された説明">
            <a:extLst>
              <a:ext uri="{FF2B5EF4-FFF2-40B4-BE49-F238E27FC236}">
                <a16:creationId xmlns:a16="http://schemas.microsoft.com/office/drawing/2014/main" id="{1E1D2BF0-CC6C-227F-415A-7CB56A72DF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7904" y="5453056"/>
            <a:ext cx="1296144" cy="1296144"/>
          </a:xfrm>
          <a:prstGeom prst="rect">
            <a:avLst/>
          </a:prstGeom>
        </p:spPr>
      </p:pic>
      <p:pic>
        <p:nvPicPr>
          <p:cNvPr id="10" name="図 9" descr="アイコン&#10;&#10;自動的に生成された説明">
            <a:extLst>
              <a:ext uri="{FF2B5EF4-FFF2-40B4-BE49-F238E27FC236}">
                <a16:creationId xmlns:a16="http://schemas.microsoft.com/office/drawing/2014/main" id="{AC0874ED-070B-7F4B-68D6-07EBE24327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5021008"/>
            <a:ext cx="1296144" cy="1296144"/>
          </a:xfrm>
          <a:prstGeom prst="rect">
            <a:avLst/>
          </a:prstGeom>
        </p:spPr>
      </p:pic>
      <p:cxnSp>
        <p:nvCxnSpPr>
          <p:cNvPr id="13" name="直線矢印コネクタ 12">
            <a:extLst>
              <a:ext uri="{FF2B5EF4-FFF2-40B4-BE49-F238E27FC236}">
                <a16:creationId xmlns:a16="http://schemas.microsoft.com/office/drawing/2014/main" id="{551C7DCD-D505-0B31-FD00-0B020B0409CE}"/>
              </a:ext>
            </a:extLst>
          </p:cNvPr>
          <p:cNvCxnSpPr>
            <a:cxnSpLocks/>
          </p:cNvCxnSpPr>
          <p:nvPr/>
        </p:nvCxnSpPr>
        <p:spPr>
          <a:xfrm>
            <a:off x="4572000" y="4012896"/>
            <a:ext cx="1008112" cy="0"/>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9AEDADE1-6F01-C3BF-6F0C-3E4195E70AF2}"/>
              </a:ext>
            </a:extLst>
          </p:cNvPr>
          <p:cNvCxnSpPr>
            <a:cxnSpLocks/>
            <a:endCxn id="9" idx="0"/>
          </p:cNvCxnSpPr>
          <p:nvPr/>
        </p:nvCxnSpPr>
        <p:spPr>
          <a:xfrm>
            <a:off x="3923928" y="4660968"/>
            <a:ext cx="432048" cy="792088"/>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794CA93E-2CC0-A42D-DEB0-B39DBD905194}"/>
              </a:ext>
            </a:extLst>
          </p:cNvPr>
          <p:cNvCxnSpPr>
            <a:cxnSpLocks/>
            <a:endCxn id="10" idx="0"/>
          </p:cNvCxnSpPr>
          <p:nvPr/>
        </p:nvCxnSpPr>
        <p:spPr>
          <a:xfrm flipH="1">
            <a:off x="2771800" y="4012896"/>
            <a:ext cx="576064" cy="1008112"/>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20C8FBCB-D607-2D9B-B9C5-C96CDD7FC354}"/>
              </a:ext>
            </a:extLst>
          </p:cNvPr>
          <p:cNvSpPr/>
          <p:nvPr/>
        </p:nvSpPr>
        <p:spPr>
          <a:xfrm>
            <a:off x="611560" y="4588960"/>
            <a:ext cx="7920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NFT</a:t>
            </a:r>
            <a:endParaRPr kumimoji="1" lang="ja-JP" altLang="en-US" dirty="0"/>
          </a:p>
        </p:txBody>
      </p:sp>
      <p:sp>
        <p:nvSpPr>
          <p:cNvPr id="22" name="テキスト ボックス 21">
            <a:extLst>
              <a:ext uri="{FF2B5EF4-FFF2-40B4-BE49-F238E27FC236}">
                <a16:creationId xmlns:a16="http://schemas.microsoft.com/office/drawing/2014/main" id="{3FEFA657-0E04-048B-ED14-43DBDE3120CC}"/>
              </a:ext>
            </a:extLst>
          </p:cNvPr>
          <p:cNvSpPr txBox="1"/>
          <p:nvPr/>
        </p:nvSpPr>
        <p:spPr>
          <a:xfrm>
            <a:off x="3707904" y="2924944"/>
            <a:ext cx="407484" cy="461665"/>
          </a:xfrm>
          <a:prstGeom prst="rect">
            <a:avLst/>
          </a:prstGeom>
          <a:noFill/>
        </p:spPr>
        <p:txBody>
          <a:bodyPr wrap="none" rtlCol="0">
            <a:spAutoFit/>
          </a:bodyPr>
          <a:lstStyle/>
          <a:p>
            <a:r>
              <a:rPr kumimoji="1" lang="en-US" altLang="ja-JP" dirty="0"/>
              <a:t>A</a:t>
            </a:r>
            <a:endParaRPr kumimoji="1" lang="ja-JP" altLang="en-US" dirty="0"/>
          </a:p>
        </p:txBody>
      </p:sp>
      <p:sp>
        <p:nvSpPr>
          <p:cNvPr id="23" name="テキスト ボックス 22">
            <a:extLst>
              <a:ext uri="{FF2B5EF4-FFF2-40B4-BE49-F238E27FC236}">
                <a16:creationId xmlns:a16="http://schemas.microsoft.com/office/drawing/2014/main" id="{B8FE22AA-303C-8B80-8178-3EE2E10C8877}"/>
              </a:ext>
            </a:extLst>
          </p:cNvPr>
          <p:cNvSpPr txBox="1"/>
          <p:nvPr/>
        </p:nvSpPr>
        <p:spPr>
          <a:xfrm>
            <a:off x="5868144" y="2924944"/>
            <a:ext cx="389850" cy="461665"/>
          </a:xfrm>
          <a:prstGeom prst="rect">
            <a:avLst/>
          </a:prstGeom>
          <a:noFill/>
        </p:spPr>
        <p:txBody>
          <a:bodyPr wrap="none" rtlCol="0">
            <a:spAutoFit/>
          </a:bodyPr>
          <a:lstStyle/>
          <a:p>
            <a:r>
              <a:rPr lang="en-US" altLang="ja-JP" dirty="0"/>
              <a:t>B</a:t>
            </a:r>
            <a:endParaRPr kumimoji="1" lang="ja-JP" altLang="en-US" dirty="0"/>
          </a:p>
        </p:txBody>
      </p:sp>
      <p:sp>
        <p:nvSpPr>
          <p:cNvPr id="24" name="テキスト ボックス 23">
            <a:extLst>
              <a:ext uri="{FF2B5EF4-FFF2-40B4-BE49-F238E27FC236}">
                <a16:creationId xmlns:a16="http://schemas.microsoft.com/office/drawing/2014/main" id="{7EBB823E-8B9A-19CA-80C4-6942F20FCA09}"/>
              </a:ext>
            </a:extLst>
          </p:cNvPr>
          <p:cNvSpPr txBox="1"/>
          <p:nvPr/>
        </p:nvSpPr>
        <p:spPr>
          <a:xfrm>
            <a:off x="2195736" y="4588960"/>
            <a:ext cx="389850" cy="461665"/>
          </a:xfrm>
          <a:prstGeom prst="rect">
            <a:avLst/>
          </a:prstGeom>
          <a:noFill/>
        </p:spPr>
        <p:txBody>
          <a:bodyPr wrap="none" rtlCol="0">
            <a:spAutoFit/>
          </a:bodyPr>
          <a:lstStyle/>
          <a:p>
            <a:r>
              <a:rPr kumimoji="1" lang="en-US" altLang="ja-JP" dirty="0"/>
              <a:t>C</a:t>
            </a:r>
            <a:endParaRPr kumimoji="1" lang="ja-JP" altLang="en-US" dirty="0"/>
          </a:p>
        </p:txBody>
      </p:sp>
      <p:sp>
        <p:nvSpPr>
          <p:cNvPr id="25" name="テキスト ボックス 24">
            <a:extLst>
              <a:ext uri="{FF2B5EF4-FFF2-40B4-BE49-F238E27FC236}">
                <a16:creationId xmlns:a16="http://schemas.microsoft.com/office/drawing/2014/main" id="{0C7AEA5A-9CA3-9FFD-0B2B-DF593E126834}"/>
              </a:ext>
            </a:extLst>
          </p:cNvPr>
          <p:cNvSpPr txBox="1"/>
          <p:nvPr/>
        </p:nvSpPr>
        <p:spPr>
          <a:xfrm>
            <a:off x="4355976" y="5085184"/>
            <a:ext cx="407484" cy="461665"/>
          </a:xfrm>
          <a:prstGeom prst="rect">
            <a:avLst/>
          </a:prstGeom>
          <a:noFill/>
        </p:spPr>
        <p:txBody>
          <a:bodyPr wrap="none" rtlCol="0">
            <a:spAutoFit/>
          </a:bodyPr>
          <a:lstStyle/>
          <a:p>
            <a:r>
              <a:rPr lang="en-US" altLang="ja-JP" dirty="0"/>
              <a:t>D</a:t>
            </a:r>
            <a:endParaRPr kumimoji="1" lang="ja-JP" altLang="en-US" dirty="0"/>
          </a:p>
        </p:txBody>
      </p:sp>
      <p:sp>
        <p:nvSpPr>
          <p:cNvPr id="26" name="テキスト ボックス 25">
            <a:extLst>
              <a:ext uri="{FF2B5EF4-FFF2-40B4-BE49-F238E27FC236}">
                <a16:creationId xmlns:a16="http://schemas.microsoft.com/office/drawing/2014/main" id="{8D2FB085-02DA-7B2A-C82B-0965F407E62C}"/>
              </a:ext>
            </a:extLst>
          </p:cNvPr>
          <p:cNvSpPr txBox="1"/>
          <p:nvPr/>
        </p:nvSpPr>
        <p:spPr>
          <a:xfrm>
            <a:off x="4572000" y="3429000"/>
            <a:ext cx="788999" cy="369332"/>
          </a:xfrm>
          <a:prstGeom prst="rect">
            <a:avLst/>
          </a:prstGeom>
          <a:noFill/>
        </p:spPr>
        <p:txBody>
          <a:bodyPr wrap="none" rtlCol="0">
            <a:spAutoFit/>
          </a:bodyPr>
          <a:lstStyle/>
          <a:p>
            <a:r>
              <a:rPr kumimoji="1" lang="ja-JP" altLang="en-US" sz="1800" dirty="0"/>
              <a:t>コピー</a:t>
            </a:r>
          </a:p>
        </p:txBody>
      </p:sp>
      <p:sp>
        <p:nvSpPr>
          <p:cNvPr id="27" name="テキスト ボックス 26">
            <a:extLst>
              <a:ext uri="{FF2B5EF4-FFF2-40B4-BE49-F238E27FC236}">
                <a16:creationId xmlns:a16="http://schemas.microsoft.com/office/drawing/2014/main" id="{6FC1CBF6-D77A-2168-2876-67315983FE07}"/>
              </a:ext>
            </a:extLst>
          </p:cNvPr>
          <p:cNvSpPr txBox="1"/>
          <p:nvPr/>
        </p:nvSpPr>
        <p:spPr>
          <a:xfrm>
            <a:off x="4139952" y="4804984"/>
            <a:ext cx="788999" cy="369332"/>
          </a:xfrm>
          <a:prstGeom prst="rect">
            <a:avLst/>
          </a:prstGeom>
          <a:noFill/>
        </p:spPr>
        <p:txBody>
          <a:bodyPr wrap="none" rtlCol="0">
            <a:spAutoFit/>
          </a:bodyPr>
          <a:lstStyle/>
          <a:p>
            <a:r>
              <a:rPr kumimoji="1" lang="ja-JP" altLang="en-US" sz="1800" dirty="0"/>
              <a:t>コピー</a:t>
            </a:r>
          </a:p>
        </p:txBody>
      </p:sp>
      <p:sp>
        <p:nvSpPr>
          <p:cNvPr id="28" name="テキスト ボックス 27">
            <a:extLst>
              <a:ext uri="{FF2B5EF4-FFF2-40B4-BE49-F238E27FC236}">
                <a16:creationId xmlns:a16="http://schemas.microsoft.com/office/drawing/2014/main" id="{83CE60E8-0820-6A19-4A5D-D90D16F3BC72}"/>
              </a:ext>
            </a:extLst>
          </p:cNvPr>
          <p:cNvSpPr txBox="1"/>
          <p:nvPr/>
        </p:nvSpPr>
        <p:spPr>
          <a:xfrm>
            <a:off x="1907704" y="3292816"/>
            <a:ext cx="646331" cy="369332"/>
          </a:xfrm>
          <a:prstGeom prst="rect">
            <a:avLst/>
          </a:prstGeom>
          <a:noFill/>
        </p:spPr>
        <p:txBody>
          <a:bodyPr wrap="none" rtlCol="0">
            <a:spAutoFit/>
          </a:bodyPr>
          <a:lstStyle/>
          <a:p>
            <a:r>
              <a:rPr lang="ja-JP" altLang="en-US" sz="1800" dirty="0"/>
              <a:t>作成</a:t>
            </a:r>
            <a:endParaRPr kumimoji="1" lang="ja-JP" altLang="en-US" sz="1800" dirty="0"/>
          </a:p>
        </p:txBody>
      </p:sp>
      <p:pic>
        <p:nvPicPr>
          <p:cNvPr id="29" name="図 28" descr="アイコン&#10;&#10;自動的に生成された説明">
            <a:extLst>
              <a:ext uri="{FF2B5EF4-FFF2-40B4-BE49-F238E27FC236}">
                <a16:creationId xmlns:a16="http://schemas.microsoft.com/office/drawing/2014/main" id="{EA5A2690-14EB-529E-A645-85EEEF2804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4328" y="5453056"/>
            <a:ext cx="1296144" cy="1296144"/>
          </a:xfrm>
          <a:prstGeom prst="rect">
            <a:avLst/>
          </a:prstGeom>
        </p:spPr>
      </p:pic>
      <p:sp>
        <p:nvSpPr>
          <p:cNvPr id="31" name="テキスト ボックス 30">
            <a:extLst>
              <a:ext uri="{FF2B5EF4-FFF2-40B4-BE49-F238E27FC236}">
                <a16:creationId xmlns:a16="http://schemas.microsoft.com/office/drawing/2014/main" id="{62094555-8E0F-4271-F714-F54CC7A4DB59}"/>
              </a:ext>
            </a:extLst>
          </p:cNvPr>
          <p:cNvSpPr txBox="1"/>
          <p:nvPr/>
        </p:nvSpPr>
        <p:spPr>
          <a:xfrm>
            <a:off x="323528" y="3436832"/>
            <a:ext cx="407484" cy="461665"/>
          </a:xfrm>
          <a:prstGeom prst="rect">
            <a:avLst/>
          </a:prstGeom>
          <a:noFill/>
        </p:spPr>
        <p:txBody>
          <a:bodyPr wrap="none" rtlCol="0">
            <a:spAutoFit/>
          </a:bodyPr>
          <a:lstStyle/>
          <a:p>
            <a:r>
              <a:rPr lang="en-US" altLang="ja-JP" dirty="0"/>
              <a:t>H</a:t>
            </a:r>
          </a:p>
        </p:txBody>
      </p:sp>
      <p:sp>
        <p:nvSpPr>
          <p:cNvPr id="32" name="テキスト ボックス 31">
            <a:extLst>
              <a:ext uri="{FF2B5EF4-FFF2-40B4-BE49-F238E27FC236}">
                <a16:creationId xmlns:a16="http://schemas.microsoft.com/office/drawing/2014/main" id="{01C9634E-2EEB-B3F2-025D-02ADAEA120A2}"/>
              </a:ext>
            </a:extLst>
          </p:cNvPr>
          <p:cNvSpPr txBox="1"/>
          <p:nvPr/>
        </p:nvSpPr>
        <p:spPr>
          <a:xfrm>
            <a:off x="179512" y="5373216"/>
            <a:ext cx="1980029" cy="646331"/>
          </a:xfrm>
          <a:prstGeom prst="rect">
            <a:avLst/>
          </a:prstGeom>
          <a:noFill/>
        </p:spPr>
        <p:txBody>
          <a:bodyPr wrap="none" rtlCol="0">
            <a:spAutoFit/>
          </a:bodyPr>
          <a:lstStyle/>
          <a:p>
            <a:r>
              <a:rPr kumimoji="1" lang="en-US" altLang="ja-JP" sz="1800" dirty="0"/>
              <a:t>A,B,C,D</a:t>
            </a:r>
            <a:r>
              <a:rPr kumimoji="1" lang="ja-JP" altLang="en-US" sz="1800" dirty="0"/>
              <a:t> の所有者</a:t>
            </a:r>
            <a:endParaRPr kumimoji="1" lang="en-US" altLang="ja-JP" sz="1800" dirty="0"/>
          </a:p>
          <a:p>
            <a:r>
              <a:rPr kumimoji="1" lang="ja-JP" altLang="en-US" sz="1800" dirty="0"/>
              <a:t>は</a:t>
            </a:r>
            <a:r>
              <a:rPr lang="en-US" altLang="ja-JP" sz="1800" dirty="0"/>
              <a:t>H</a:t>
            </a:r>
            <a:r>
              <a:rPr kumimoji="1" lang="ja-JP" altLang="en-US" sz="1800" dirty="0"/>
              <a:t>さんです</a:t>
            </a:r>
          </a:p>
        </p:txBody>
      </p:sp>
      <p:cxnSp>
        <p:nvCxnSpPr>
          <p:cNvPr id="34" name="直線矢印コネクタ 33">
            <a:extLst>
              <a:ext uri="{FF2B5EF4-FFF2-40B4-BE49-F238E27FC236}">
                <a16:creationId xmlns:a16="http://schemas.microsoft.com/office/drawing/2014/main" id="{55AD1FBE-115B-500F-40A3-0587B3436FFD}"/>
              </a:ext>
            </a:extLst>
          </p:cNvPr>
          <p:cNvCxnSpPr>
            <a:cxnSpLocks/>
          </p:cNvCxnSpPr>
          <p:nvPr/>
        </p:nvCxnSpPr>
        <p:spPr>
          <a:xfrm>
            <a:off x="1475656" y="3652856"/>
            <a:ext cx="1872208" cy="0"/>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C4643573-A1B6-38F9-F045-135207DE778D}"/>
              </a:ext>
            </a:extLst>
          </p:cNvPr>
          <p:cNvSpPr txBox="1"/>
          <p:nvPr/>
        </p:nvSpPr>
        <p:spPr>
          <a:xfrm>
            <a:off x="2915816" y="4660968"/>
            <a:ext cx="788999" cy="369332"/>
          </a:xfrm>
          <a:prstGeom prst="rect">
            <a:avLst/>
          </a:prstGeom>
          <a:noFill/>
        </p:spPr>
        <p:txBody>
          <a:bodyPr wrap="none" rtlCol="0">
            <a:spAutoFit/>
          </a:bodyPr>
          <a:lstStyle/>
          <a:p>
            <a:r>
              <a:rPr kumimoji="1" lang="ja-JP" altLang="en-US" sz="1800" dirty="0"/>
              <a:t>コピー</a:t>
            </a:r>
          </a:p>
        </p:txBody>
      </p:sp>
      <p:cxnSp>
        <p:nvCxnSpPr>
          <p:cNvPr id="38" name="直線矢印コネクタ 37">
            <a:extLst>
              <a:ext uri="{FF2B5EF4-FFF2-40B4-BE49-F238E27FC236}">
                <a16:creationId xmlns:a16="http://schemas.microsoft.com/office/drawing/2014/main" id="{1BD2A07D-9B67-94E4-59CF-D7F92B9A94E5}"/>
              </a:ext>
            </a:extLst>
          </p:cNvPr>
          <p:cNvCxnSpPr>
            <a:cxnSpLocks/>
            <a:stCxn id="6" idx="2"/>
          </p:cNvCxnSpPr>
          <p:nvPr/>
        </p:nvCxnSpPr>
        <p:spPr>
          <a:xfrm>
            <a:off x="1043608" y="4151976"/>
            <a:ext cx="0" cy="441920"/>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986BA568-09F8-9F57-41F4-AA39599E65F4}"/>
              </a:ext>
            </a:extLst>
          </p:cNvPr>
          <p:cNvCxnSpPr>
            <a:cxnSpLocks/>
          </p:cNvCxnSpPr>
          <p:nvPr/>
        </p:nvCxnSpPr>
        <p:spPr>
          <a:xfrm flipH="1">
            <a:off x="1403648" y="3724864"/>
            <a:ext cx="1944216" cy="792088"/>
          </a:xfrm>
          <a:prstGeom prst="straightConnector1">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6" name="図 5" descr="アイコン&#10;&#10;自動的に生成された説明">
            <a:extLst>
              <a:ext uri="{FF2B5EF4-FFF2-40B4-BE49-F238E27FC236}">
                <a16:creationId xmlns:a16="http://schemas.microsoft.com/office/drawing/2014/main" id="{BFC0D3E2-08C0-48D0-F9B8-92F4CF6170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2999848"/>
            <a:ext cx="1152128" cy="1152128"/>
          </a:xfrm>
          <a:prstGeom prst="rect">
            <a:avLst/>
          </a:prstGeom>
        </p:spPr>
      </p:pic>
      <p:cxnSp>
        <p:nvCxnSpPr>
          <p:cNvPr id="47" name="直線矢印コネクタ 46">
            <a:extLst>
              <a:ext uri="{FF2B5EF4-FFF2-40B4-BE49-F238E27FC236}">
                <a16:creationId xmlns:a16="http://schemas.microsoft.com/office/drawing/2014/main" id="{8812C826-1596-42AD-FEEE-91546D509FA8}"/>
              </a:ext>
            </a:extLst>
          </p:cNvPr>
          <p:cNvCxnSpPr>
            <a:cxnSpLocks/>
            <a:stCxn id="9" idx="3"/>
            <a:endCxn id="29" idx="1"/>
          </p:cNvCxnSpPr>
          <p:nvPr/>
        </p:nvCxnSpPr>
        <p:spPr>
          <a:xfrm>
            <a:off x="5004048" y="6101128"/>
            <a:ext cx="2520280" cy="0"/>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pic>
        <p:nvPicPr>
          <p:cNvPr id="52" name="図 51" descr="アイコン&#10;&#10;自動的に生成された説明">
            <a:extLst>
              <a:ext uri="{FF2B5EF4-FFF2-40B4-BE49-F238E27FC236}">
                <a16:creationId xmlns:a16="http://schemas.microsoft.com/office/drawing/2014/main" id="{6EE6CEC2-F3AE-A0C7-27F2-9EF6209188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36096" y="4869160"/>
            <a:ext cx="1224136" cy="1224136"/>
          </a:xfrm>
          <a:prstGeom prst="rect">
            <a:avLst/>
          </a:prstGeom>
        </p:spPr>
      </p:pic>
      <p:sp>
        <p:nvSpPr>
          <p:cNvPr id="55" name="テキスト ボックス 54">
            <a:extLst>
              <a:ext uri="{FF2B5EF4-FFF2-40B4-BE49-F238E27FC236}">
                <a16:creationId xmlns:a16="http://schemas.microsoft.com/office/drawing/2014/main" id="{6AC896B5-553E-36CB-BB5C-346EA247BB00}"/>
              </a:ext>
            </a:extLst>
          </p:cNvPr>
          <p:cNvSpPr txBox="1"/>
          <p:nvPr/>
        </p:nvSpPr>
        <p:spPr>
          <a:xfrm>
            <a:off x="6300192" y="4941168"/>
            <a:ext cx="372218" cy="461665"/>
          </a:xfrm>
          <a:prstGeom prst="rect">
            <a:avLst/>
          </a:prstGeom>
          <a:noFill/>
        </p:spPr>
        <p:txBody>
          <a:bodyPr wrap="square" rtlCol="0">
            <a:spAutoFit/>
          </a:bodyPr>
          <a:lstStyle/>
          <a:p>
            <a:r>
              <a:rPr lang="en-US" altLang="ja-JP" dirty="0"/>
              <a:t>Z</a:t>
            </a:r>
          </a:p>
        </p:txBody>
      </p:sp>
      <p:sp>
        <p:nvSpPr>
          <p:cNvPr id="56" name="正方形/長方形 55">
            <a:extLst>
              <a:ext uri="{FF2B5EF4-FFF2-40B4-BE49-F238E27FC236}">
                <a16:creationId xmlns:a16="http://schemas.microsoft.com/office/drawing/2014/main" id="{6D25DEFD-D20F-9794-7085-D2F1831D0569}"/>
              </a:ext>
            </a:extLst>
          </p:cNvPr>
          <p:cNvSpPr/>
          <p:nvPr/>
        </p:nvSpPr>
        <p:spPr>
          <a:xfrm>
            <a:off x="6588224" y="5661248"/>
            <a:ext cx="792088" cy="36004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C00000"/>
                </a:solidFill>
              </a:rPr>
              <a:t>NFT</a:t>
            </a:r>
            <a:endParaRPr kumimoji="1" lang="ja-JP" altLang="en-US" dirty="0">
              <a:solidFill>
                <a:srgbClr val="C00000"/>
              </a:solidFill>
            </a:endParaRPr>
          </a:p>
        </p:txBody>
      </p:sp>
      <p:sp>
        <p:nvSpPr>
          <p:cNvPr id="58" name="テキスト ボックス 57">
            <a:extLst>
              <a:ext uri="{FF2B5EF4-FFF2-40B4-BE49-F238E27FC236}">
                <a16:creationId xmlns:a16="http://schemas.microsoft.com/office/drawing/2014/main" id="{F9C2E976-82AC-5B8F-20D4-E63FC9872B75}"/>
              </a:ext>
            </a:extLst>
          </p:cNvPr>
          <p:cNvSpPr txBox="1"/>
          <p:nvPr/>
        </p:nvSpPr>
        <p:spPr>
          <a:xfrm>
            <a:off x="5004048" y="6165304"/>
            <a:ext cx="2600392" cy="369332"/>
          </a:xfrm>
          <a:prstGeom prst="rect">
            <a:avLst/>
          </a:prstGeom>
          <a:noFill/>
        </p:spPr>
        <p:txBody>
          <a:bodyPr wrap="none" rtlCol="0">
            <a:spAutoFit/>
          </a:bodyPr>
          <a:lstStyle/>
          <a:p>
            <a:r>
              <a:rPr kumimoji="1" lang="en-US" altLang="ja-JP" sz="1800" dirty="0"/>
              <a:t>1bit </a:t>
            </a:r>
            <a:r>
              <a:rPr kumimoji="1" lang="ja-JP" altLang="en-US" sz="1800" dirty="0"/>
              <a:t>改変して </a:t>
            </a:r>
            <a:r>
              <a:rPr kumimoji="1" lang="en-US" altLang="ja-JP" sz="1800" dirty="0"/>
              <a:t>NFT</a:t>
            </a:r>
            <a:r>
              <a:rPr kumimoji="1" lang="ja-JP" altLang="en-US" sz="1800" dirty="0"/>
              <a:t>を作成</a:t>
            </a:r>
          </a:p>
        </p:txBody>
      </p:sp>
      <p:sp>
        <p:nvSpPr>
          <p:cNvPr id="60" name="吹き出し: 四角形 59">
            <a:extLst>
              <a:ext uri="{FF2B5EF4-FFF2-40B4-BE49-F238E27FC236}">
                <a16:creationId xmlns:a16="http://schemas.microsoft.com/office/drawing/2014/main" id="{A3F28683-40D0-DAB5-05F7-F5A30246A0FE}"/>
              </a:ext>
            </a:extLst>
          </p:cNvPr>
          <p:cNvSpPr/>
          <p:nvPr/>
        </p:nvSpPr>
        <p:spPr>
          <a:xfrm>
            <a:off x="7164288" y="4149080"/>
            <a:ext cx="1584176" cy="792088"/>
          </a:xfrm>
          <a:prstGeom prst="wedgeRectCallout">
            <a:avLst>
              <a:gd name="adj1" fmla="val -49708"/>
              <a:gd name="adj2" fmla="val 134411"/>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D854CAE6-8BC8-E71C-BEC8-F338469DBC40}"/>
              </a:ext>
            </a:extLst>
          </p:cNvPr>
          <p:cNvSpPr txBox="1"/>
          <p:nvPr/>
        </p:nvSpPr>
        <p:spPr>
          <a:xfrm>
            <a:off x="7164288" y="4221088"/>
            <a:ext cx="1383712" cy="646331"/>
          </a:xfrm>
          <a:prstGeom prst="rect">
            <a:avLst/>
          </a:prstGeom>
          <a:noFill/>
        </p:spPr>
        <p:txBody>
          <a:bodyPr wrap="none" rtlCol="0">
            <a:spAutoFit/>
          </a:bodyPr>
          <a:lstStyle/>
          <a:p>
            <a:r>
              <a:rPr kumimoji="1" lang="en-US" altLang="ja-JP" sz="1800" dirty="0"/>
              <a:t>E</a:t>
            </a:r>
            <a:r>
              <a:rPr kumimoji="1" lang="ja-JP" altLang="en-US" sz="1800" dirty="0"/>
              <a:t>の所有者</a:t>
            </a:r>
            <a:endParaRPr kumimoji="1" lang="en-US" altLang="ja-JP" sz="1800" dirty="0"/>
          </a:p>
          <a:p>
            <a:r>
              <a:rPr kumimoji="1" lang="ja-JP" altLang="en-US" sz="1800" dirty="0"/>
              <a:t>は</a:t>
            </a:r>
            <a:r>
              <a:rPr kumimoji="1" lang="en-US" altLang="ja-JP" sz="1800" dirty="0"/>
              <a:t>Z</a:t>
            </a:r>
            <a:r>
              <a:rPr kumimoji="1" lang="ja-JP" altLang="en-US" sz="1800" dirty="0"/>
              <a:t>さんです</a:t>
            </a:r>
          </a:p>
        </p:txBody>
      </p:sp>
      <p:sp>
        <p:nvSpPr>
          <p:cNvPr id="62" name="テキスト ボックス 61">
            <a:extLst>
              <a:ext uri="{FF2B5EF4-FFF2-40B4-BE49-F238E27FC236}">
                <a16:creationId xmlns:a16="http://schemas.microsoft.com/office/drawing/2014/main" id="{7CDBBDFB-D986-68E9-F949-77F59786356F}"/>
              </a:ext>
            </a:extLst>
          </p:cNvPr>
          <p:cNvSpPr txBox="1"/>
          <p:nvPr/>
        </p:nvSpPr>
        <p:spPr>
          <a:xfrm>
            <a:off x="7884368" y="5013176"/>
            <a:ext cx="372218" cy="461665"/>
          </a:xfrm>
          <a:prstGeom prst="rect">
            <a:avLst/>
          </a:prstGeom>
          <a:noFill/>
        </p:spPr>
        <p:txBody>
          <a:bodyPr wrap="none" rtlCol="0">
            <a:spAutoFit/>
          </a:bodyPr>
          <a:lstStyle/>
          <a:p>
            <a:r>
              <a:rPr lang="en-US" altLang="ja-JP" dirty="0"/>
              <a:t>E</a:t>
            </a:r>
            <a:endParaRPr kumimoji="1" lang="ja-JP" altLang="en-US" dirty="0"/>
          </a:p>
        </p:txBody>
      </p:sp>
      <p:sp>
        <p:nvSpPr>
          <p:cNvPr id="5" name="テキスト ボックス 4">
            <a:extLst>
              <a:ext uri="{FF2B5EF4-FFF2-40B4-BE49-F238E27FC236}">
                <a16:creationId xmlns:a16="http://schemas.microsoft.com/office/drawing/2014/main" id="{BE466507-ECBD-AF2F-8259-0EDA3E82B75E}"/>
              </a:ext>
            </a:extLst>
          </p:cNvPr>
          <p:cNvSpPr txBox="1"/>
          <p:nvPr/>
        </p:nvSpPr>
        <p:spPr>
          <a:xfrm>
            <a:off x="323528" y="4221088"/>
            <a:ext cx="646331" cy="369332"/>
          </a:xfrm>
          <a:prstGeom prst="rect">
            <a:avLst/>
          </a:prstGeom>
          <a:noFill/>
        </p:spPr>
        <p:txBody>
          <a:bodyPr wrap="none" rtlCol="0">
            <a:spAutoFit/>
          </a:bodyPr>
          <a:lstStyle/>
          <a:p>
            <a:r>
              <a:rPr lang="ja-JP" altLang="en-US" sz="1800" dirty="0"/>
              <a:t>作成</a:t>
            </a:r>
            <a:endParaRPr kumimoji="1" lang="ja-JP" altLang="en-US" sz="1800" dirty="0"/>
          </a:p>
        </p:txBody>
      </p:sp>
      <p:pic>
        <p:nvPicPr>
          <p:cNvPr id="11" name="図 10" descr="アイコン&#10;&#10;自動的に生成された説明">
            <a:extLst>
              <a:ext uri="{FF2B5EF4-FFF2-40B4-BE49-F238E27FC236}">
                <a16:creationId xmlns:a16="http://schemas.microsoft.com/office/drawing/2014/main" id="{CFCB064A-C635-3051-99CA-F99B67C409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20272" y="1628800"/>
            <a:ext cx="1224136" cy="1224136"/>
          </a:xfrm>
          <a:prstGeom prst="rect">
            <a:avLst/>
          </a:prstGeom>
        </p:spPr>
      </p:pic>
      <p:sp>
        <p:nvSpPr>
          <p:cNvPr id="16" name="正方形/長方形 15">
            <a:extLst>
              <a:ext uri="{FF2B5EF4-FFF2-40B4-BE49-F238E27FC236}">
                <a16:creationId xmlns:a16="http://schemas.microsoft.com/office/drawing/2014/main" id="{A322F1E3-F7D6-16CD-A624-FD26F5BAA075}"/>
              </a:ext>
            </a:extLst>
          </p:cNvPr>
          <p:cNvSpPr/>
          <p:nvPr/>
        </p:nvSpPr>
        <p:spPr>
          <a:xfrm>
            <a:off x="5510449" y="1808820"/>
            <a:ext cx="792088" cy="360040"/>
          </a:xfrm>
          <a:prstGeom prst="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accent6">
                    <a:lumMod val="50000"/>
                  </a:schemeClr>
                </a:solidFill>
              </a:rPr>
              <a:t>NFT</a:t>
            </a:r>
            <a:endParaRPr kumimoji="1" lang="ja-JP" altLang="en-US" dirty="0">
              <a:solidFill>
                <a:schemeClr val="accent6">
                  <a:lumMod val="50000"/>
                </a:schemeClr>
              </a:solidFill>
            </a:endParaRPr>
          </a:p>
        </p:txBody>
      </p:sp>
      <p:cxnSp>
        <p:nvCxnSpPr>
          <p:cNvPr id="17" name="直線矢印コネクタ 16">
            <a:extLst>
              <a:ext uri="{FF2B5EF4-FFF2-40B4-BE49-F238E27FC236}">
                <a16:creationId xmlns:a16="http://schemas.microsoft.com/office/drawing/2014/main" id="{6E1BD739-5260-4E4C-AA46-B6166317F15F}"/>
              </a:ext>
            </a:extLst>
          </p:cNvPr>
          <p:cNvCxnSpPr>
            <a:cxnSpLocks/>
          </p:cNvCxnSpPr>
          <p:nvPr/>
        </p:nvCxnSpPr>
        <p:spPr>
          <a:xfrm flipH="1">
            <a:off x="6300192" y="2708920"/>
            <a:ext cx="1152128" cy="576064"/>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1" name="吹き出し: 四角形 20">
            <a:extLst>
              <a:ext uri="{FF2B5EF4-FFF2-40B4-BE49-F238E27FC236}">
                <a16:creationId xmlns:a16="http://schemas.microsoft.com/office/drawing/2014/main" id="{F37A216D-E46E-78B0-7B52-775DAC44D8B5}"/>
              </a:ext>
            </a:extLst>
          </p:cNvPr>
          <p:cNvSpPr/>
          <p:nvPr/>
        </p:nvSpPr>
        <p:spPr>
          <a:xfrm>
            <a:off x="5724128" y="692696"/>
            <a:ext cx="1872208" cy="792088"/>
          </a:xfrm>
          <a:prstGeom prst="wedgeRectCallout">
            <a:avLst>
              <a:gd name="adj1" fmla="val -41278"/>
              <a:gd name="adj2" fmla="val 86662"/>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CFAE1316-24D6-E0B7-960A-A55110C60EB7}"/>
              </a:ext>
            </a:extLst>
          </p:cNvPr>
          <p:cNvSpPr txBox="1"/>
          <p:nvPr/>
        </p:nvSpPr>
        <p:spPr>
          <a:xfrm>
            <a:off x="5724128" y="692696"/>
            <a:ext cx="1980029" cy="646331"/>
          </a:xfrm>
          <a:prstGeom prst="rect">
            <a:avLst/>
          </a:prstGeom>
          <a:noFill/>
        </p:spPr>
        <p:txBody>
          <a:bodyPr wrap="none" rtlCol="0">
            <a:spAutoFit/>
          </a:bodyPr>
          <a:lstStyle/>
          <a:p>
            <a:r>
              <a:rPr kumimoji="1" lang="en-US" altLang="ja-JP" sz="1800" dirty="0"/>
              <a:t>A,B,C,D</a:t>
            </a:r>
            <a:r>
              <a:rPr kumimoji="1" lang="ja-JP" altLang="en-US" sz="1800" dirty="0"/>
              <a:t> の所有者</a:t>
            </a:r>
            <a:endParaRPr kumimoji="1" lang="en-US" altLang="ja-JP" sz="1800" dirty="0"/>
          </a:p>
          <a:p>
            <a:r>
              <a:rPr kumimoji="1" lang="ja-JP" altLang="en-US" sz="1800" dirty="0"/>
              <a:t>は</a:t>
            </a:r>
            <a:r>
              <a:rPr lang="en-US" altLang="ja-JP" sz="1800" dirty="0"/>
              <a:t>X</a:t>
            </a:r>
            <a:r>
              <a:rPr kumimoji="1" lang="ja-JP" altLang="en-US" sz="1800" dirty="0"/>
              <a:t>さんです</a:t>
            </a:r>
          </a:p>
        </p:txBody>
      </p:sp>
      <p:cxnSp>
        <p:nvCxnSpPr>
          <p:cNvPr id="33" name="直線矢印コネクタ 32">
            <a:extLst>
              <a:ext uri="{FF2B5EF4-FFF2-40B4-BE49-F238E27FC236}">
                <a16:creationId xmlns:a16="http://schemas.microsoft.com/office/drawing/2014/main" id="{E1C4306F-CB20-543D-332D-F91AEDCEDDEE}"/>
              </a:ext>
            </a:extLst>
          </p:cNvPr>
          <p:cNvCxnSpPr>
            <a:cxnSpLocks/>
            <a:stCxn id="11" idx="1"/>
            <a:endCxn id="16" idx="3"/>
          </p:cNvCxnSpPr>
          <p:nvPr/>
        </p:nvCxnSpPr>
        <p:spPr>
          <a:xfrm flipH="1" flipV="1">
            <a:off x="6302537" y="1988840"/>
            <a:ext cx="717735" cy="252028"/>
          </a:xfrm>
          <a:prstGeom prst="straightConnector1">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ADDAD81D-80A0-C161-8AEB-59381D534969}"/>
              </a:ext>
            </a:extLst>
          </p:cNvPr>
          <p:cNvSpPr txBox="1"/>
          <p:nvPr/>
        </p:nvSpPr>
        <p:spPr>
          <a:xfrm>
            <a:off x="4788024" y="2204864"/>
            <a:ext cx="2267744" cy="646331"/>
          </a:xfrm>
          <a:prstGeom prst="rect">
            <a:avLst/>
          </a:prstGeom>
          <a:noFill/>
        </p:spPr>
        <p:txBody>
          <a:bodyPr wrap="square" rtlCol="0">
            <a:spAutoFit/>
          </a:bodyPr>
          <a:lstStyle/>
          <a:p>
            <a:r>
              <a:rPr lang="ja-JP" altLang="en-US" sz="1800" dirty="0"/>
              <a:t>違う系列のブロックチェーンで</a:t>
            </a:r>
            <a:r>
              <a:rPr lang="en-US" altLang="ja-JP" sz="1800" dirty="0"/>
              <a:t>NFT</a:t>
            </a:r>
            <a:r>
              <a:rPr lang="ja-JP" altLang="en-US" sz="1800" dirty="0"/>
              <a:t>を作成</a:t>
            </a:r>
            <a:endParaRPr kumimoji="1" lang="ja-JP" altLang="en-US" sz="1800" dirty="0"/>
          </a:p>
        </p:txBody>
      </p:sp>
    </p:spTree>
    <p:extLst>
      <p:ext uri="{BB962C8B-B14F-4D97-AF65-F5344CB8AC3E}">
        <p14:creationId xmlns:p14="http://schemas.microsoft.com/office/powerpoint/2010/main" val="592461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16632"/>
            <a:ext cx="7772400" cy="792088"/>
          </a:xfrm>
        </p:spPr>
        <p:txBody>
          <a:bodyPr/>
          <a:lstStyle/>
          <a:p>
            <a:r>
              <a:rPr lang="ja-JP" altLang="en-US" dirty="0"/>
              <a:t>ブロックチェーン</a:t>
            </a:r>
            <a:endParaRPr kumimoji="1" lang="ja-JP" altLang="en-US" dirty="0"/>
          </a:p>
        </p:txBody>
      </p:sp>
      <p:sp>
        <p:nvSpPr>
          <p:cNvPr id="3" name="コンテンツ プレースホルダー 2"/>
          <p:cNvSpPr>
            <a:spLocks noGrp="1"/>
          </p:cNvSpPr>
          <p:nvPr>
            <p:ph idx="1"/>
          </p:nvPr>
        </p:nvSpPr>
        <p:spPr>
          <a:xfrm>
            <a:off x="683568" y="1124744"/>
            <a:ext cx="8208912" cy="720080"/>
          </a:xfrm>
        </p:spPr>
        <p:txBody>
          <a:bodyPr/>
          <a:lstStyle/>
          <a:p>
            <a:r>
              <a:rPr lang="ja-JP" altLang="en-US" sz="2800" dirty="0"/>
              <a:t>分散型台帳技術の一種．</a:t>
            </a:r>
            <a:endParaRPr lang="en-US" altLang="ja-JP" sz="2800" dirty="0"/>
          </a:p>
          <a:p>
            <a:pPr marL="0" indent="0">
              <a:buNone/>
            </a:pPr>
            <a:br>
              <a:rPr lang="en-US" altLang="ja-JP" sz="2800" dirty="0"/>
            </a:br>
            <a:endParaRPr lang="en-US" altLang="ja-JP" sz="2800" dirty="0"/>
          </a:p>
          <a:p>
            <a:pPr marL="0" indent="0">
              <a:buNone/>
            </a:pPr>
            <a:endParaRPr kumimoji="1" lang="en-US" altLang="ja-JP" sz="2800" dirty="0"/>
          </a:p>
          <a:p>
            <a:endParaRPr lang="en-US" altLang="ja-JP" sz="2800" dirty="0"/>
          </a:p>
          <a:p>
            <a:pPr marL="0" indent="0">
              <a:buNone/>
            </a:pP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2</a:t>
            </a:fld>
            <a:endParaRPr lang="en-US" altLang="ja-JP"/>
          </a:p>
        </p:txBody>
      </p:sp>
      <p:pic>
        <p:nvPicPr>
          <p:cNvPr id="9" name="図 8">
            <a:extLst>
              <a:ext uri="{FF2B5EF4-FFF2-40B4-BE49-F238E27FC236}">
                <a16:creationId xmlns:a16="http://schemas.microsoft.com/office/drawing/2014/main" id="{74753F5A-B6DE-ADE0-C3DA-89BC935B1E4E}"/>
              </a:ext>
            </a:extLst>
          </p:cNvPr>
          <p:cNvPicPr>
            <a:picLocks noChangeAspect="1"/>
          </p:cNvPicPr>
          <p:nvPr/>
        </p:nvPicPr>
        <p:blipFill>
          <a:blip r:embed="rId2"/>
          <a:stretch>
            <a:fillRect/>
          </a:stretch>
        </p:blipFill>
        <p:spPr>
          <a:xfrm>
            <a:off x="1547664" y="2348880"/>
            <a:ext cx="6336704" cy="2972887"/>
          </a:xfrm>
          <a:prstGeom prst="rect">
            <a:avLst/>
          </a:prstGeom>
        </p:spPr>
      </p:pic>
      <p:sp>
        <p:nvSpPr>
          <p:cNvPr id="5" name="テキスト ボックス 4">
            <a:extLst>
              <a:ext uri="{FF2B5EF4-FFF2-40B4-BE49-F238E27FC236}">
                <a16:creationId xmlns:a16="http://schemas.microsoft.com/office/drawing/2014/main" id="{C5A6CADB-B2F3-AD9A-174F-0EA4010DE207}"/>
              </a:ext>
            </a:extLst>
          </p:cNvPr>
          <p:cNvSpPr txBox="1"/>
          <p:nvPr/>
        </p:nvSpPr>
        <p:spPr>
          <a:xfrm>
            <a:off x="1907704" y="5445224"/>
            <a:ext cx="5818196" cy="338554"/>
          </a:xfrm>
          <a:prstGeom prst="rect">
            <a:avLst/>
          </a:prstGeom>
          <a:noFill/>
        </p:spPr>
        <p:txBody>
          <a:bodyPr wrap="none" rtlCol="0">
            <a:spAutoFit/>
          </a:bodyPr>
          <a:lstStyle/>
          <a:p>
            <a:r>
              <a:rPr kumimoji="1" lang="en-US" altLang="ja-JP" sz="1600" dirty="0"/>
              <a:t>https://www.ieice.org/~cs-edit/magazine/ieice/spsec/Bplus53_sp.pdf</a:t>
            </a:r>
            <a:endParaRPr kumimoji="1" lang="ja-JP" altLang="en-US" sz="1600" dirty="0"/>
          </a:p>
        </p:txBody>
      </p:sp>
    </p:spTree>
    <p:extLst>
      <p:ext uri="{BB962C8B-B14F-4D97-AF65-F5344CB8AC3E}">
        <p14:creationId xmlns:p14="http://schemas.microsoft.com/office/powerpoint/2010/main" val="2667341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16632"/>
            <a:ext cx="7772400" cy="792088"/>
          </a:xfrm>
        </p:spPr>
        <p:txBody>
          <a:bodyPr/>
          <a:lstStyle/>
          <a:p>
            <a:r>
              <a:rPr lang="ja-JP" altLang="en-US" dirty="0"/>
              <a:t>台帳</a:t>
            </a:r>
            <a:r>
              <a:rPr lang="ja-JP" altLang="en-US" sz="3200" dirty="0"/>
              <a:t>（データベースの一種）</a:t>
            </a:r>
            <a:endParaRPr kumimoji="1" lang="ja-JP" altLang="en-US" sz="3200" dirty="0"/>
          </a:p>
        </p:txBody>
      </p:sp>
      <p:sp>
        <p:nvSpPr>
          <p:cNvPr id="3" name="コンテンツ プレースホルダー 2"/>
          <p:cNvSpPr>
            <a:spLocks noGrp="1"/>
          </p:cNvSpPr>
          <p:nvPr>
            <p:ph idx="1"/>
          </p:nvPr>
        </p:nvSpPr>
        <p:spPr>
          <a:xfrm>
            <a:off x="323528" y="1196752"/>
            <a:ext cx="8389440" cy="2016224"/>
          </a:xfrm>
        </p:spPr>
        <p:txBody>
          <a:bodyPr/>
          <a:lstStyle/>
          <a:p>
            <a:r>
              <a:rPr lang="ja-JP" altLang="en-US" sz="2800" dirty="0"/>
              <a:t>トランザクション（取引の処理単位）の集まりが台帳．</a:t>
            </a:r>
            <a:endParaRPr lang="en-US" altLang="ja-JP" sz="2800" dirty="0"/>
          </a:p>
          <a:p>
            <a:r>
              <a:rPr lang="ja-JP" altLang="en-US" sz="2800" dirty="0"/>
              <a:t>銀行の預金は銀行が集中管理する．</a:t>
            </a:r>
            <a:br>
              <a:rPr lang="en-US" altLang="ja-JP" sz="2800" dirty="0"/>
            </a:br>
            <a:endParaRPr lang="en-US" altLang="ja-JP" sz="2800" dirty="0"/>
          </a:p>
          <a:p>
            <a:pPr marL="0" indent="0">
              <a:buNone/>
            </a:pPr>
            <a:endParaRPr kumimoji="1" lang="en-US" altLang="ja-JP" sz="2800" dirty="0"/>
          </a:p>
          <a:p>
            <a:endParaRPr lang="en-US" altLang="ja-JP" sz="2800" dirty="0"/>
          </a:p>
          <a:p>
            <a:pPr marL="0" indent="0">
              <a:buNone/>
            </a:pP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3</a:t>
            </a:fld>
            <a:endParaRPr lang="en-US" altLang="ja-JP" dirty="0"/>
          </a:p>
        </p:txBody>
      </p:sp>
      <p:pic>
        <p:nvPicPr>
          <p:cNvPr id="9" name="図 8">
            <a:extLst>
              <a:ext uri="{FF2B5EF4-FFF2-40B4-BE49-F238E27FC236}">
                <a16:creationId xmlns:a16="http://schemas.microsoft.com/office/drawing/2014/main" id="{74753F5A-B6DE-ADE0-C3DA-89BC935B1E4E}"/>
              </a:ext>
            </a:extLst>
          </p:cNvPr>
          <p:cNvPicPr>
            <a:picLocks noChangeAspect="1"/>
          </p:cNvPicPr>
          <p:nvPr/>
        </p:nvPicPr>
        <p:blipFill>
          <a:blip r:embed="rId2"/>
          <a:stretch>
            <a:fillRect/>
          </a:stretch>
        </p:blipFill>
        <p:spPr>
          <a:xfrm>
            <a:off x="1691680" y="2852936"/>
            <a:ext cx="6336704" cy="2972887"/>
          </a:xfrm>
          <a:prstGeom prst="rect">
            <a:avLst/>
          </a:prstGeom>
        </p:spPr>
      </p:pic>
      <p:sp>
        <p:nvSpPr>
          <p:cNvPr id="5" name="テキスト ボックス 4">
            <a:extLst>
              <a:ext uri="{FF2B5EF4-FFF2-40B4-BE49-F238E27FC236}">
                <a16:creationId xmlns:a16="http://schemas.microsoft.com/office/drawing/2014/main" id="{D3DCDCCE-604F-B05F-FD40-CC7954B4AC68}"/>
              </a:ext>
            </a:extLst>
          </p:cNvPr>
          <p:cNvSpPr txBox="1"/>
          <p:nvPr/>
        </p:nvSpPr>
        <p:spPr>
          <a:xfrm>
            <a:off x="2699792" y="5805264"/>
            <a:ext cx="1107996" cy="461665"/>
          </a:xfrm>
          <a:prstGeom prst="rect">
            <a:avLst/>
          </a:prstGeom>
          <a:noFill/>
        </p:spPr>
        <p:txBody>
          <a:bodyPr wrap="none" rtlCol="0">
            <a:spAutoFit/>
          </a:bodyPr>
          <a:lstStyle/>
          <a:p>
            <a:r>
              <a:rPr kumimoji="1" lang="ja-JP" altLang="en-US" dirty="0"/>
              <a:t>集中型</a:t>
            </a:r>
          </a:p>
        </p:txBody>
      </p:sp>
      <p:sp>
        <p:nvSpPr>
          <p:cNvPr id="6" name="テキスト ボックス 5">
            <a:extLst>
              <a:ext uri="{FF2B5EF4-FFF2-40B4-BE49-F238E27FC236}">
                <a16:creationId xmlns:a16="http://schemas.microsoft.com/office/drawing/2014/main" id="{09DB279E-4AD4-CED9-B694-CA0947E385C4}"/>
              </a:ext>
            </a:extLst>
          </p:cNvPr>
          <p:cNvSpPr txBox="1"/>
          <p:nvPr/>
        </p:nvSpPr>
        <p:spPr>
          <a:xfrm>
            <a:off x="5508104" y="5805264"/>
            <a:ext cx="1107996" cy="461665"/>
          </a:xfrm>
          <a:prstGeom prst="rect">
            <a:avLst/>
          </a:prstGeom>
          <a:noFill/>
        </p:spPr>
        <p:txBody>
          <a:bodyPr wrap="none" rtlCol="0">
            <a:spAutoFit/>
          </a:bodyPr>
          <a:lstStyle/>
          <a:p>
            <a:r>
              <a:rPr lang="ja-JP" altLang="en-US" dirty="0"/>
              <a:t>分散</a:t>
            </a:r>
            <a:r>
              <a:rPr kumimoji="1" lang="ja-JP" altLang="en-US" dirty="0"/>
              <a:t>型</a:t>
            </a:r>
          </a:p>
        </p:txBody>
      </p:sp>
    </p:spTree>
    <p:extLst>
      <p:ext uri="{BB962C8B-B14F-4D97-AF65-F5344CB8AC3E}">
        <p14:creationId xmlns:p14="http://schemas.microsoft.com/office/powerpoint/2010/main" val="4119482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16632"/>
            <a:ext cx="7772400" cy="792088"/>
          </a:xfrm>
        </p:spPr>
        <p:txBody>
          <a:bodyPr/>
          <a:lstStyle/>
          <a:p>
            <a:r>
              <a:rPr lang="ja-JP" altLang="en-US" dirty="0"/>
              <a:t>ブロックチェーン</a:t>
            </a:r>
            <a:endParaRPr kumimoji="1" lang="ja-JP" altLang="en-US" dirty="0"/>
          </a:p>
        </p:txBody>
      </p:sp>
      <p:sp>
        <p:nvSpPr>
          <p:cNvPr id="3" name="コンテンツ プレースホルダー 2"/>
          <p:cNvSpPr>
            <a:spLocks noGrp="1"/>
          </p:cNvSpPr>
          <p:nvPr>
            <p:ph idx="1"/>
          </p:nvPr>
        </p:nvSpPr>
        <p:spPr>
          <a:xfrm>
            <a:off x="683568" y="1052736"/>
            <a:ext cx="7488832" cy="2016224"/>
          </a:xfrm>
        </p:spPr>
        <p:txBody>
          <a:bodyPr/>
          <a:lstStyle/>
          <a:p>
            <a:r>
              <a:rPr lang="ja-JP" altLang="en-US" sz="2800" dirty="0"/>
              <a:t>分散型台帳技術の一種．</a:t>
            </a:r>
            <a:endParaRPr lang="en-US" altLang="ja-JP" sz="2800" dirty="0"/>
          </a:p>
          <a:p>
            <a:r>
              <a:rPr lang="ja-JP" altLang="en-US" sz="2800" dirty="0"/>
              <a:t>複数のトランザクションを一つのブロックとし，ブロックの繋がりを分散管理する．</a:t>
            </a:r>
            <a:endParaRPr lang="en-US" altLang="ja-JP" sz="2800" dirty="0"/>
          </a:p>
          <a:p>
            <a:pPr marL="0" indent="0">
              <a:buNone/>
            </a:pPr>
            <a:br>
              <a:rPr lang="en-US" altLang="ja-JP" sz="2800" dirty="0"/>
            </a:br>
            <a:endParaRPr lang="en-US" altLang="ja-JP" sz="2800" dirty="0"/>
          </a:p>
          <a:p>
            <a:pPr marL="0" indent="0">
              <a:buNone/>
            </a:pPr>
            <a:endParaRPr kumimoji="1" lang="en-US" altLang="ja-JP" sz="2800" dirty="0"/>
          </a:p>
          <a:p>
            <a:endParaRPr lang="en-US" altLang="ja-JP" sz="2800" dirty="0"/>
          </a:p>
          <a:p>
            <a:pPr marL="0" indent="0">
              <a:buNone/>
            </a:pP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4</a:t>
            </a:fld>
            <a:endParaRPr lang="en-US" altLang="ja-JP"/>
          </a:p>
        </p:txBody>
      </p:sp>
      <p:pic>
        <p:nvPicPr>
          <p:cNvPr id="9" name="図 8">
            <a:extLst>
              <a:ext uri="{FF2B5EF4-FFF2-40B4-BE49-F238E27FC236}">
                <a16:creationId xmlns:a16="http://schemas.microsoft.com/office/drawing/2014/main" id="{74753F5A-B6DE-ADE0-C3DA-89BC935B1E4E}"/>
              </a:ext>
            </a:extLst>
          </p:cNvPr>
          <p:cNvPicPr>
            <a:picLocks noChangeAspect="1"/>
          </p:cNvPicPr>
          <p:nvPr/>
        </p:nvPicPr>
        <p:blipFill>
          <a:blip r:embed="rId2"/>
          <a:stretch>
            <a:fillRect/>
          </a:stretch>
        </p:blipFill>
        <p:spPr>
          <a:xfrm>
            <a:off x="1547664" y="3140968"/>
            <a:ext cx="6336704" cy="2972887"/>
          </a:xfrm>
          <a:prstGeom prst="rect">
            <a:avLst/>
          </a:prstGeom>
        </p:spPr>
      </p:pic>
      <p:sp>
        <p:nvSpPr>
          <p:cNvPr id="5" name="テキスト ボックス 4">
            <a:extLst>
              <a:ext uri="{FF2B5EF4-FFF2-40B4-BE49-F238E27FC236}">
                <a16:creationId xmlns:a16="http://schemas.microsoft.com/office/drawing/2014/main" id="{DD0DB8AF-3CA1-5FD8-7B22-214B77D62E7F}"/>
              </a:ext>
            </a:extLst>
          </p:cNvPr>
          <p:cNvSpPr txBox="1"/>
          <p:nvPr/>
        </p:nvSpPr>
        <p:spPr>
          <a:xfrm>
            <a:off x="2555776" y="6021288"/>
            <a:ext cx="1107996" cy="461665"/>
          </a:xfrm>
          <a:prstGeom prst="rect">
            <a:avLst/>
          </a:prstGeom>
          <a:noFill/>
        </p:spPr>
        <p:txBody>
          <a:bodyPr wrap="none" rtlCol="0">
            <a:spAutoFit/>
          </a:bodyPr>
          <a:lstStyle/>
          <a:p>
            <a:r>
              <a:rPr kumimoji="1" lang="ja-JP" altLang="en-US" dirty="0"/>
              <a:t>集中型</a:t>
            </a:r>
          </a:p>
        </p:txBody>
      </p:sp>
      <p:sp>
        <p:nvSpPr>
          <p:cNvPr id="6" name="テキスト ボックス 5">
            <a:extLst>
              <a:ext uri="{FF2B5EF4-FFF2-40B4-BE49-F238E27FC236}">
                <a16:creationId xmlns:a16="http://schemas.microsoft.com/office/drawing/2014/main" id="{46C3D768-1EAF-7185-F371-4C846F910D86}"/>
              </a:ext>
            </a:extLst>
          </p:cNvPr>
          <p:cNvSpPr txBox="1"/>
          <p:nvPr/>
        </p:nvSpPr>
        <p:spPr>
          <a:xfrm>
            <a:off x="5436096" y="6021288"/>
            <a:ext cx="1107996" cy="461665"/>
          </a:xfrm>
          <a:prstGeom prst="rect">
            <a:avLst/>
          </a:prstGeom>
          <a:noFill/>
        </p:spPr>
        <p:txBody>
          <a:bodyPr wrap="none" rtlCol="0">
            <a:spAutoFit/>
          </a:bodyPr>
          <a:lstStyle/>
          <a:p>
            <a:r>
              <a:rPr lang="ja-JP" altLang="en-US" dirty="0"/>
              <a:t>分散</a:t>
            </a:r>
            <a:r>
              <a:rPr kumimoji="1" lang="ja-JP" altLang="en-US" dirty="0"/>
              <a:t>型</a:t>
            </a:r>
          </a:p>
        </p:txBody>
      </p:sp>
    </p:spTree>
    <p:extLst>
      <p:ext uri="{BB962C8B-B14F-4D97-AF65-F5344CB8AC3E}">
        <p14:creationId xmlns:p14="http://schemas.microsoft.com/office/powerpoint/2010/main" val="2704007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16632"/>
            <a:ext cx="7772400" cy="792088"/>
          </a:xfrm>
        </p:spPr>
        <p:txBody>
          <a:bodyPr/>
          <a:lstStyle/>
          <a:p>
            <a:r>
              <a:rPr lang="ja-JP" altLang="en-US" dirty="0"/>
              <a:t>ブロックチェーンの特徴</a:t>
            </a:r>
            <a:endParaRPr kumimoji="1" lang="ja-JP" altLang="en-US" dirty="0"/>
          </a:p>
        </p:txBody>
      </p:sp>
      <p:sp>
        <p:nvSpPr>
          <p:cNvPr id="3" name="コンテンツ プレースホルダー 2"/>
          <p:cNvSpPr>
            <a:spLocks noGrp="1"/>
          </p:cNvSpPr>
          <p:nvPr>
            <p:ph idx="1"/>
          </p:nvPr>
        </p:nvSpPr>
        <p:spPr>
          <a:xfrm>
            <a:off x="755576" y="1124744"/>
            <a:ext cx="7560840" cy="4968552"/>
          </a:xfrm>
        </p:spPr>
        <p:txBody>
          <a:bodyPr/>
          <a:lstStyle/>
          <a:p>
            <a:r>
              <a:rPr lang="en-US" altLang="ja-JP" sz="2800" dirty="0"/>
              <a:t>P2P</a:t>
            </a:r>
            <a:r>
              <a:rPr lang="ja-JP" altLang="en-US" sz="2800" dirty="0"/>
              <a:t>環境で使用される．</a:t>
            </a:r>
            <a:endParaRPr lang="en-US" altLang="ja-JP" sz="2800" dirty="0"/>
          </a:p>
          <a:p>
            <a:endParaRPr lang="en-US" altLang="ja-JP" sz="2800" dirty="0"/>
          </a:p>
          <a:p>
            <a:r>
              <a:rPr lang="ja-JP" altLang="en-US" sz="2800" dirty="0"/>
              <a:t>分散で管理する為に，障害や改ざんに比較的強い．</a:t>
            </a:r>
            <a:endParaRPr lang="en-US" altLang="ja-JP" sz="2800" dirty="0"/>
          </a:p>
          <a:p>
            <a:r>
              <a:rPr lang="ja-JP" altLang="en-US" sz="2800" dirty="0"/>
              <a:t>管理者が不要</a:t>
            </a:r>
            <a:endParaRPr lang="en-US" altLang="ja-JP" sz="2800" dirty="0"/>
          </a:p>
          <a:p>
            <a:endParaRPr lang="en-US" altLang="ja-JP" sz="2800" dirty="0"/>
          </a:p>
          <a:p>
            <a:r>
              <a:rPr lang="ja-JP" altLang="en-US" sz="2800" dirty="0"/>
              <a:t>管理者・責任者が不在．</a:t>
            </a:r>
            <a:r>
              <a:rPr lang="ja-JP" altLang="en-US" sz="2400" dirty="0"/>
              <a:t>（ファイナリティ問題）</a:t>
            </a:r>
            <a:endParaRPr lang="en-US" altLang="ja-JP" sz="2400" dirty="0"/>
          </a:p>
          <a:p>
            <a:r>
              <a:rPr lang="ja-JP" altLang="en-US" sz="2800" dirty="0"/>
              <a:t>分散データ間での同期・コンセンサスが必要であるが，処理は遅い．</a:t>
            </a:r>
            <a:r>
              <a:rPr lang="ja-JP" altLang="en-US" sz="2400" dirty="0"/>
              <a:t>（スケーラビリティ問題）</a:t>
            </a:r>
            <a:endParaRPr lang="en-US" altLang="ja-JP" sz="2400" dirty="0"/>
          </a:p>
          <a:p>
            <a:r>
              <a:rPr lang="ja-JP" altLang="en-US" sz="2800" dirty="0"/>
              <a:t>セキュリティ問題</a:t>
            </a:r>
            <a:endParaRPr lang="en-US" altLang="ja-JP" sz="2800" dirty="0"/>
          </a:p>
          <a:p>
            <a:endParaRPr lang="en-US" altLang="ja-JP" sz="2400" dirty="0"/>
          </a:p>
          <a:p>
            <a:endParaRPr lang="en-US" altLang="ja-JP" sz="2800" dirty="0"/>
          </a:p>
          <a:p>
            <a:pPr marL="0" indent="0">
              <a:buNone/>
            </a:pPr>
            <a:endParaRPr kumimoji="1" lang="en-US" altLang="ja-JP" sz="2800" dirty="0"/>
          </a:p>
          <a:p>
            <a:endParaRPr lang="en-US" altLang="ja-JP" sz="2800" dirty="0"/>
          </a:p>
          <a:p>
            <a:pPr marL="0" indent="0">
              <a:buNone/>
            </a:pP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5</a:t>
            </a:fld>
            <a:endParaRPr lang="en-US" altLang="ja-JP" dirty="0"/>
          </a:p>
        </p:txBody>
      </p:sp>
    </p:spTree>
    <p:extLst>
      <p:ext uri="{BB962C8B-B14F-4D97-AF65-F5344CB8AC3E}">
        <p14:creationId xmlns:p14="http://schemas.microsoft.com/office/powerpoint/2010/main" val="3365953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16632"/>
            <a:ext cx="7772400" cy="792088"/>
          </a:xfrm>
        </p:spPr>
        <p:txBody>
          <a:bodyPr/>
          <a:lstStyle/>
          <a:p>
            <a:r>
              <a:rPr lang="en-US" altLang="ja-JP" dirty="0"/>
              <a:t>P2P</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6</a:t>
            </a:fld>
            <a:endParaRPr lang="en-US" altLang="ja-JP"/>
          </a:p>
        </p:txBody>
      </p:sp>
      <p:pic>
        <p:nvPicPr>
          <p:cNvPr id="8" name="図 7" descr="ダイアグラム, 概略図&#10;&#10;自動的に生成された説明">
            <a:extLst>
              <a:ext uri="{FF2B5EF4-FFF2-40B4-BE49-F238E27FC236}">
                <a16:creationId xmlns:a16="http://schemas.microsoft.com/office/drawing/2014/main" id="{12A8E5E4-F574-D5C7-8BE4-9BCB7C84F0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988840"/>
            <a:ext cx="6890165" cy="3424412"/>
          </a:xfrm>
          <a:prstGeom prst="rect">
            <a:avLst/>
          </a:prstGeom>
        </p:spPr>
      </p:pic>
      <p:sp>
        <p:nvSpPr>
          <p:cNvPr id="9" name="テキスト ボックス 8">
            <a:extLst>
              <a:ext uri="{FF2B5EF4-FFF2-40B4-BE49-F238E27FC236}">
                <a16:creationId xmlns:a16="http://schemas.microsoft.com/office/drawing/2014/main" id="{3C7379A2-35C5-C79A-5F41-320EC7D0D82D}"/>
              </a:ext>
            </a:extLst>
          </p:cNvPr>
          <p:cNvSpPr txBox="1"/>
          <p:nvPr/>
        </p:nvSpPr>
        <p:spPr>
          <a:xfrm>
            <a:off x="1907704" y="5517232"/>
            <a:ext cx="5613396" cy="338554"/>
          </a:xfrm>
          <a:prstGeom prst="rect">
            <a:avLst/>
          </a:prstGeom>
          <a:noFill/>
        </p:spPr>
        <p:txBody>
          <a:bodyPr wrap="none" rtlCol="0">
            <a:spAutoFit/>
          </a:bodyPr>
          <a:lstStyle/>
          <a:p>
            <a:r>
              <a:rPr kumimoji="1" lang="en-US" altLang="ja-JP" sz="1600" dirty="0"/>
              <a:t>https://www.ipsj.or.jp/dp/contents/publication/39/S1003-S01.html</a:t>
            </a:r>
            <a:endParaRPr kumimoji="1" lang="ja-JP" altLang="en-US" sz="1600" dirty="0"/>
          </a:p>
        </p:txBody>
      </p:sp>
      <p:sp>
        <p:nvSpPr>
          <p:cNvPr id="10" name="タイトル 1">
            <a:extLst>
              <a:ext uri="{FF2B5EF4-FFF2-40B4-BE49-F238E27FC236}">
                <a16:creationId xmlns:a16="http://schemas.microsoft.com/office/drawing/2014/main" id="{0C9E15EE-5A6B-45CA-78E6-DCD4550F4F24}"/>
              </a:ext>
            </a:extLst>
          </p:cNvPr>
          <p:cNvSpPr txBox="1">
            <a:spLocks/>
          </p:cNvSpPr>
          <p:nvPr/>
        </p:nvSpPr>
        <p:spPr bwMode="auto">
          <a:xfrm>
            <a:off x="6732240" y="2492896"/>
            <a:ext cx="1368152" cy="79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r>
              <a:rPr lang="en-US" altLang="ja-JP" sz="1800" b="1" kern="0" dirty="0">
                <a:solidFill>
                  <a:srgbClr val="C00000"/>
                </a:solidFill>
              </a:rPr>
              <a:t>P2P</a:t>
            </a:r>
            <a:endParaRPr lang="ja-JP" altLang="en-US" sz="1800" b="1" kern="0" dirty="0">
              <a:solidFill>
                <a:srgbClr val="C00000"/>
              </a:solidFill>
            </a:endParaRPr>
          </a:p>
        </p:txBody>
      </p:sp>
      <p:sp>
        <p:nvSpPr>
          <p:cNvPr id="11" name="タイトル 1">
            <a:extLst>
              <a:ext uri="{FF2B5EF4-FFF2-40B4-BE49-F238E27FC236}">
                <a16:creationId xmlns:a16="http://schemas.microsoft.com/office/drawing/2014/main" id="{4DEB797E-7CCC-0360-9B79-B1320FB194D9}"/>
              </a:ext>
            </a:extLst>
          </p:cNvPr>
          <p:cNvSpPr txBox="1">
            <a:spLocks/>
          </p:cNvSpPr>
          <p:nvPr/>
        </p:nvSpPr>
        <p:spPr bwMode="auto">
          <a:xfrm>
            <a:off x="2699792" y="2348880"/>
            <a:ext cx="1368152" cy="79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r>
              <a:rPr lang="en-US" altLang="ja-JP" sz="1800" b="1" kern="0" dirty="0">
                <a:solidFill>
                  <a:srgbClr val="C00000"/>
                </a:solidFill>
              </a:rPr>
              <a:t>C/S</a:t>
            </a:r>
            <a:endParaRPr lang="ja-JP" altLang="en-US" sz="1800" b="1" kern="0" dirty="0">
              <a:solidFill>
                <a:srgbClr val="C00000"/>
              </a:solidFill>
            </a:endParaRPr>
          </a:p>
        </p:txBody>
      </p:sp>
      <p:sp>
        <p:nvSpPr>
          <p:cNvPr id="3" name="コンテンツ プレースホルダー 2">
            <a:extLst>
              <a:ext uri="{FF2B5EF4-FFF2-40B4-BE49-F238E27FC236}">
                <a16:creationId xmlns:a16="http://schemas.microsoft.com/office/drawing/2014/main" id="{F4F194EC-1D3A-D909-2168-2FF022CC1E41}"/>
              </a:ext>
            </a:extLst>
          </p:cNvPr>
          <p:cNvSpPr>
            <a:spLocks noGrp="1"/>
          </p:cNvSpPr>
          <p:nvPr>
            <p:ph idx="1"/>
          </p:nvPr>
        </p:nvSpPr>
        <p:spPr>
          <a:xfrm>
            <a:off x="827584" y="1052736"/>
            <a:ext cx="7560840" cy="648072"/>
          </a:xfrm>
        </p:spPr>
        <p:txBody>
          <a:bodyPr/>
          <a:lstStyle/>
          <a:p>
            <a:r>
              <a:rPr lang="en-US" altLang="ja-JP" sz="2800" dirty="0"/>
              <a:t>P2P</a:t>
            </a:r>
            <a:r>
              <a:rPr lang="ja-JP" altLang="en-US" sz="2800" dirty="0"/>
              <a:t>の対等通信によるデータ分散</a:t>
            </a:r>
            <a:endParaRPr lang="en-US" altLang="ja-JP" sz="2800" dirty="0"/>
          </a:p>
          <a:p>
            <a:pPr marL="0" indent="0">
              <a:buNone/>
            </a:pPr>
            <a:endParaRPr kumimoji="1" lang="en-US" altLang="ja-JP" sz="2800" dirty="0"/>
          </a:p>
          <a:p>
            <a:endParaRPr lang="en-US" altLang="ja-JP" sz="2800" dirty="0"/>
          </a:p>
          <a:p>
            <a:pPr marL="0" indent="0">
              <a:buNone/>
            </a:pPr>
            <a:endParaRPr kumimoji="1" lang="ja-JP" altLang="en-US" sz="2800" dirty="0"/>
          </a:p>
        </p:txBody>
      </p:sp>
    </p:spTree>
    <p:extLst>
      <p:ext uri="{BB962C8B-B14F-4D97-AF65-F5344CB8AC3E}">
        <p14:creationId xmlns:p14="http://schemas.microsoft.com/office/powerpoint/2010/main" val="4261949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16632"/>
            <a:ext cx="7772400" cy="792088"/>
          </a:xfrm>
        </p:spPr>
        <p:txBody>
          <a:bodyPr/>
          <a:lstStyle/>
          <a:p>
            <a:r>
              <a:rPr lang="ja-JP" altLang="en-US" dirty="0"/>
              <a:t>スケーラビリティ</a:t>
            </a:r>
            <a:endParaRPr kumimoji="1" lang="ja-JP" altLang="en-US" dirty="0"/>
          </a:p>
        </p:txBody>
      </p:sp>
      <p:sp>
        <p:nvSpPr>
          <p:cNvPr id="3" name="コンテンツ プレースホルダー 2"/>
          <p:cNvSpPr>
            <a:spLocks noGrp="1"/>
          </p:cNvSpPr>
          <p:nvPr>
            <p:ph idx="1"/>
          </p:nvPr>
        </p:nvSpPr>
        <p:spPr>
          <a:xfrm>
            <a:off x="755576" y="1268760"/>
            <a:ext cx="7704856" cy="5184576"/>
          </a:xfrm>
        </p:spPr>
        <p:txBody>
          <a:bodyPr/>
          <a:lstStyle/>
          <a:p>
            <a:r>
              <a:rPr lang="en-US" altLang="ja-JP" sz="2800" dirty="0"/>
              <a:t>P2P</a:t>
            </a:r>
            <a:r>
              <a:rPr lang="ja-JP" altLang="en-US" sz="2800" dirty="0"/>
              <a:t>だからネットワークを自由に拡張可能</a:t>
            </a:r>
            <a:endParaRPr lang="en-US" altLang="ja-JP" sz="2800" dirty="0"/>
          </a:p>
          <a:p>
            <a:endParaRPr lang="en-US" altLang="ja-JP" sz="2800" dirty="0"/>
          </a:p>
          <a:p>
            <a:r>
              <a:rPr lang="ja-JP" altLang="en-US" sz="2800" dirty="0"/>
              <a:t>ノードやトランザクションが増えると，ブロックを一意的にチェーン化するのに時間が掛かる</a:t>
            </a:r>
            <a:endParaRPr lang="en-US" altLang="ja-JP" sz="2800" dirty="0"/>
          </a:p>
          <a:p>
            <a:pPr indent="284163">
              <a:buSzPct val="80000"/>
              <a:buFont typeface="Wingdings" panose="05000000000000000000" pitchFamily="2" charset="2"/>
              <a:buChar char="p"/>
            </a:pPr>
            <a:r>
              <a:rPr lang="ja-JP" altLang="en-US" sz="2800" dirty="0"/>
              <a:t> </a:t>
            </a:r>
            <a:r>
              <a:rPr lang="en-US" altLang="ja-JP" sz="2400" dirty="0" err="1"/>
              <a:t>BitCoin</a:t>
            </a:r>
            <a:r>
              <a:rPr lang="en-US" altLang="ja-JP" sz="2400" dirty="0"/>
              <a:t> </a:t>
            </a:r>
            <a:r>
              <a:rPr lang="ja-JP" altLang="en-US" sz="2400" dirty="0"/>
              <a:t>の場合</a:t>
            </a:r>
            <a:endParaRPr lang="en-US" altLang="ja-JP" sz="2400" dirty="0"/>
          </a:p>
          <a:p>
            <a:pPr lvl="1" indent="284163">
              <a:buFont typeface="Wingdings" panose="05000000000000000000" pitchFamily="2" charset="2"/>
              <a:buChar char="p"/>
            </a:pPr>
            <a:r>
              <a:rPr lang="ja-JP" altLang="en-US" sz="2000" dirty="0"/>
              <a:t>７トランザクション</a:t>
            </a:r>
            <a:r>
              <a:rPr lang="en-US" altLang="ja-JP" sz="2000" dirty="0"/>
              <a:t>/s</a:t>
            </a:r>
          </a:p>
          <a:p>
            <a:pPr lvl="1" indent="284163">
              <a:buFont typeface="Wingdings" panose="05000000000000000000" pitchFamily="2" charset="2"/>
              <a:buChar char="p"/>
            </a:pPr>
            <a:r>
              <a:rPr lang="en-US" altLang="ja-JP" sz="2000" dirty="0"/>
              <a:t>0.1</a:t>
            </a:r>
            <a:r>
              <a:rPr lang="ja-JP" altLang="en-US" sz="2000" dirty="0"/>
              <a:t>ブロック</a:t>
            </a:r>
            <a:r>
              <a:rPr lang="en-US" altLang="ja-JP" sz="2000" dirty="0"/>
              <a:t>/m</a:t>
            </a:r>
          </a:p>
          <a:p>
            <a:endParaRPr lang="en-US" altLang="ja-JP" sz="2800" dirty="0"/>
          </a:p>
          <a:p>
            <a:pPr marL="0" indent="0">
              <a:buNone/>
            </a:pPr>
            <a:r>
              <a:rPr lang="en-US" altLang="ja-JP" sz="2800" dirty="0"/>
              <a:t>    Visa   </a:t>
            </a:r>
            <a:r>
              <a:rPr lang="ja-JP" altLang="en-US" sz="2800" dirty="0"/>
              <a:t>約</a:t>
            </a:r>
            <a:r>
              <a:rPr lang="en-US" altLang="ja-JP" sz="2800" dirty="0"/>
              <a:t>1,700</a:t>
            </a:r>
            <a:r>
              <a:rPr lang="ja-JP" altLang="en-US" sz="2800" dirty="0"/>
              <a:t>トランザクション</a:t>
            </a:r>
            <a:r>
              <a:rPr lang="en-US" altLang="ja-JP" sz="2800" dirty="0"/>
              <a:t>/s</a:t>
            </a:r>
          </a:p>
          <a:p>
            <a:pPr marL="0" indent="0">
              <a:buNone/>
            </a:pPr>
            <a:r>
              <a:rPr lang="en-US" altLang="ja-JP" sz="2800" dirty="0"/>
              <a:t>    Mastercard  </a:t>
            </a:r>
            <a:r>
              <a:rPr lang="ja-JP" altLang="en-US" sz="2800" dirty="0"/>
              <a:t>約</a:t>
            </a:r>
            <a:r>
              <a:rPr lang="en-US" altLang="ja-JP" sz="2800" dirty="0"/>
              <a:t>5,000</a:t>
            </a:r>
            <a:r>
              <a:rPr lang="ja-JP" altLang="en-US" sz="2800" dirty="0"/>
              <a:t>トランザクション</a:t>
            </a:r>
            <a:r>
              <a:rPr lang="en-US" altLang="ja-JP" sz="2800" dirty="0"/>
              <a:t>/s</a:t>
            </a:r>
          </a:p>
          <a:p>
            <a:pPr marL="0" indent="0">
              <a:buNone/>
            </a:pPr>
            <a:endParaRPr kumimoji="1" lang="en-US" altLang="ja-JP" sz="2800" dirty="0"/>
          </a:p>
          <a:p>
            <a:endParaRPr lang="en-US" altLang="ja-JP" sz="2800" dirty="0"/>
          </a:p>
          <a:p>
            <a:pPr marL="0" indent="0">
              <a:buNone/>
            </a:pP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7</a:t>
            </a:fld>
            <a:endParaRPr lang="en-US" altLang="ja-JP"/>
          </a:p>
        </p:txBody>
      </p:sp>
    </p:spTree>
    <p:extLst>
      <p:ext uri="{BB962C8B-B14F-4D97-AF65-F5344CB8AC3E}">
        <p14:creationId xmlns:p14="http://schemas.microsoft.com/office/powerpoint/2010/main" val="3375545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16632"/>
            <a:ext cx="7772400" cy="792088"/>
          </a:xfrm>
        </p:spPr>
        <p:txBody>
          <a:bodyPr/>
          <a:lstStyle/>
          <a:p>
            <a:r>
              <a:rPr lang="ja-JP" altLang="en-US" dirty="0"/>
              <a:t>管理者の不在</a:t>
            </a:r>
            <a:endParaRPr kumimoji="1" lang="ja-JP" altLang="en-US" dirty="0"/>
          </a:p>
        </p:txBody>
      </p:sp>
      <p:sp>
        <p:nvSpPr>
          <p:cNvPr id="3" name="コンテンツ プレースホルダー 2"/>
          <p:cNvSpPr>
            <a:spLocks noGrp="1"/>
          </p:cNvSpPr>
          <p:nvPr>
            <p:ph idx="1"/>
          </p:nvPr>
        </p:nvSpPr>
        <p:spPr>
          <a:xfrm>
            <a:off x="755576" y="1484784"/>
            <a:ext cx="7704856" cy="3384376"/>
          </a:xfrm>
        </p:spPr>
        <p:txBody>
          <a:bodyPr/>
          <a:lstStyle/>
          <a:p>
            <a:r>
              <a:rPr lang="ja-JP" altLang="en-US" sz="2800" dirty="0"/>
              <a:t>監視者がいない（自由万歳！）</a:t>
            </a:r>
            <a:endParaRPr lang="en-US" altLang="ja-JP" sz="2800" dirty="0"/>
          </a:p>
          <a:p>
            <a:endParaRPr lang="en-US" altLang="ja-JP" sz="2800" dirty="0"/>
          </a:p>
          <a:p>
            <a:r>
              <a:rPr lang="ja-JP" altLang="en-US" sz="2800" dirty="0"/>
              <a:t>トランザクションの保証（誰も保証しない）</a:t>
            </a:r>
            <a:endParaRPr lang="en-US" altLang="ja-JP" sz="2800" dirty="0"/>
          </a:p>
          <a:p>
            <a:r>
              <a:rPr lang="ja-JP" altLang="en-US" sz="2800" dirty="0"/>
              <a:t>ブロックデータの保証（誰も保証しない）</a:t>
            </a:r>
            <a:endParaRPr lang="en-US" altLang="ja-JP" sz="2800" dirty="0"/>
          </a:p>
          <a:p>
            <a:pPr marL="0" indent="0">
              <a:buNone/>
            </a:pPr>
            <a:endParaRPr lang="en-US" altLang="ja-JP" sz="2800" dirty="0"/>
          </a:p>
          <a:p>
            <a:endParaRPr lang="en-US" altLang="ja-JP" sz="2800" dirty="0"/>
          </a:p>
          <a:p>
            <a:pPr marL="0" indent="0">
              <a:buNone/>
            </a:pPr>
            <a:endParaRPr kumimoji="1" lang="en-US" altLang="ja-JP" sz="2800" dirty="0"/>
          </a:p>
          <a:p>
            <a:endParaRPr lang="en-US" altLang="ja-JP" sz="2800" dirty="0"/>
          </a:p>
          <a:p>
            <a:pPr marL="0" indent="0">
              <a:buNone/>
            </a:pP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8</a:t>
            </a:fld>
            <a:endParaRPr lang="en-US" altLang="ja-JP"/>
          </a:p>
        </p:txBody>
      </p:sp>
    </p:spTree>
    <p:extLst>
      <p:ext uri="{BB962C8B-B14F-4D97-AF65-F5344CB8AC3E}">
        <p14:creationId xmlns:p14="http://schemas.microsoft.com/office/powerpoint/2010/main" val="1023515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394E21-5A7F-1DE5-AF56-1CE7096E0476}"/>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529D7B82-06C0-C068-844D-BF6E93FA8E24}"/>
              </a:ext>
            </a:extLst>
          </p:cNvPr>
          <p:cNvPicPr>
            <a:picLocks noChangeAspect="1"/>
          </p:cNvPicPr>
          <p:nvPr/>
        </p:nvPicPr>
        <p:blipFill>
          <a:blip r:embed="rId2"/>
          <a:stretch>
            <a:fillRect/>
          </a:stretch>
        </p:blipFill>
        <p:spPr>
          <a:xfrm>
            <a:off x="1691680" y="1124744"/>
            <a:ext cx="6363704" cy="2805815"/>
          </a:xfrm>
          <a:prstGeom prst="rect">
            <a:avLst/>
          </a:prstGeom>
        </p:spPr>
      </p:pic>
      <p:sp>
        <p:nvSpPr>
          <p:cNvPr id="2" name="タイトル 1">
            <a:extLst>
              <a:ext uri="{FF2B5EF4-FFF2-40B4-BE49-F238E27FC236}">
                <a16:creationId xmlns:a16="http://schemas.microsoft.com/office/drawing/2014/main" id="{58F660C8-6990-0B50-EA39-DB8573BACB1E}"/>
              </a:ext>
            </a:extLst>
          </p:cNvPr>
          <p:cNvSpPr>
            <a:spLocks noGrp="1"/>
          </p:cNvSpPr>
          <p:nvPr>
            <p:ph type="title"/>
          </p:nvPr>
        </p:nvSpPr>
        <p:spPr>
          <a:xfrm>
            <a:off x="611560" y="116632"/>
            <a:ext cx="7772400" cy="792088"/>
          </a:xfrm>
        </p:spPr>
        <p:txBody>
          <a:bodyPr/>
          <a:lstStyle/>
          <a:p>
            <a:r>
              <a:rPr lang="ja-JP" altLang="en-US" dirty="0"/>
              <a:t>ブロックの構造</a:t>
            </a:r>
            <a:endParaRPr kumimoji="1" lang="ja-JP" altLang="en-US" dirty="0"/>
          </a:p>
        </p:txBody>
      </p:sp>
      <p:sp>
        <p:nvSpPr>
          <p:cNvPr id="3" name="コンテンツ プレースホルダー 2">
            <a:extLst>
              <a:ext uri="{FF2B5EF4-FFF2-40B4-BE49-F238E27FC236}">
                <a16:creationId xmlns:a16="http://schemas.microsoft.com/office/drawing/2014/main" id="{54DA4F7E-FE60-7CA0-3BC9-C40977619556}"/>
              </a:ext>
            </a:extLst>
          </p:cNvPr>
          <p:cNvSpPr>
            <a:spLocks noGrp="1"/>
          </p:cNvSpPr>
          <p:nvPr>
            <p:ph idx="1"/>
          </p:nvPr>
        </p:nvSpPr>
        <p:spPr>
          <a:xfrm>
            <a:off x="611560" y="3645024"/>
            <a:ext cx="8100392" cy="3068960"/>
          </a:xfrm>
        </p:spPr>
        <p:txBody>
          <a:bodyPr/>
          <a:lstStyle/>
          <a:p>
            <a:r>
              <a:rPr lang="ja-JP" altLang="en-US" sz="2400" dirty="0"/>
              <a:t>ヘッダ</a:t>
            </a:r>
            <a:endParaRPr lang="en-US" altLang="ja-JP" sz="2400" dirty="0"/>
          </a:p>
          <a:p>
            <a:pPr marL="400050" indent="0">
              <a:buNone/>
            </a:pPr>
            <a:r>
              <a:rPr lang="ja-JP" altLang="en-US" sz="2000" dirty="0"/>
              <a:t>　　</a:t>
            </a:r>
            <a:r>
              <a:rPr lang="ja-JP" altLang="en-US" sz="2000" b="1" dirty="0"/>
              <a:t>ブロック</a:t>
            </a:r>
            <a:r>
              <a:rPr lang="en-US" altLang="ja-JP" sz="2000" b="1" dirty="0"/>
              <a:t>ID</a:t>
            </a:r>
            <a:r>
              <a:rPr lang="ja-JP" altLang="en-US" sz="2000" dirty="0"/>
              <a:t>：</a:t>
            </a:r>
            <a:r>
              <a:rPr lang="ja-JP" altLang="en-US" sz="2000" b="1" dirty="0"/>
              <a:t> </a:t>
            </a:r>
            <a:r>
              <a:rPr lang="ja-JP" altLang="en-US" sz="2000" dirty="0"/>
              <a:t>ブロックのヘッダを </a:t>
            </a:r>
            <a:r>
              <a:rPr lang="en-US" altLang="ja-JP" sz="2000" dirty="0"/>
              <a:t>SHA256</a:t>
            </a:r>
            <a:r>
              <a:rPr lang="ja-JP" altLang="en-US" sz="2000" dirty="0"/>
              <a:t>で</a:t>
            </a:r>
            <a:r>
              <a:rPr lang="en-US" altLang="ja-JP" sz="2000" dirty="0"/>
              <a:t>2</a:t>
            </a:r>
            <a:r>
              <a:rPr lang="ja-JP" altLang="en-US" sz="2000" dirty="0"/>
              <a:t>回処理したハッシュ値</a:t>
            </a:r>
            <a:endParaRPr lang="en-US" altLang="ja-JP" sz="2000" dirty="0"/>
          </a:p>
          <a:p>
            <a:pPr marL="400050" indent="0">
              <a:buNone/>
            </a:pPr>
            <a:r>
              <a:rPr lang="ja-JP" altLang="en-US" sz="2000" dirty="0"/>
              <a:t>　　</a:t>
            </a:r>
            <a:r>
              <a:rPr lang="ja-JP" altLang="en-US" sz="2000" b="1" dirty="0"/>
              <a:t>親ブロック</a:t>
            </a:r>
            <a:r>
              <a:rPr lang="en-US" altLang="ja-JP" sz="2000" b="1" dirty="0"/>
              <a:t>ID</a:t>
            </a:r>
            <a:r>
              <a:rPr lang="ja-JP" altLang="en-US" sz="2000" dirty="0"/>
              <a:t>： 親ブロック</a:t>
            </a:r>
            <a:r>
              <a:rPr lang="en-US" altLang="ja-JP" sz="2000" dirty="0"/>
              <a:t>ID</a:t>
            </a:r>
          </a:p>
          <a:p>
            <a:pPr marL="400050" indent="0">
              <a:buNone/>
            </a:pPr>
            <a:r>
              <a:rPr lang="ja-JP" altLang="en-US" sz="2000" dirty="0"/>
              <a:t>　　</a:t>
            </a:r>
            <a:r>
              <a:rPr lang="ja-JP" altLang="en-US" sz="2000" b="1" dirty="0"/>
              <a:t>マークル木ルートハッシュ</a:t>
            </a:r>
            <a:r>
              <a:rPr lang="ja-JP" altLang="en-US" sz="2000" dirty="0"/>
              <a:t>： トランザクションデータ全体のハッシュ値</a:t>
            </a:r>
            <a:endParaRPr lang="en-US" altLang="ja-JP" sz="2000" dirty="0"/>
          </a:p>
          <a:p>
            <a:pPr marL="400050" indent="0">
              <a:buNone/>
            </a:pPr>
            <a:r>
              <a:rPr lang="ja-JP" altLang="en-US" sz="2000" dirty="0"/>
              <a:t>　　</a:t>
            </a:r>
            <a:r>
              <a:rPr lang="en-US" altLang="ja-JP" sz="2000" b="1" dirty="0"/>
              <a:t>Nonce</a:t>
            </a:r>
            <a:r>
              <a:rPr lang="en-US" altLang="ja-JP" sz="2000" dirty="0"/>
              <a:t> </a:t>
            </a:r>
            <a:r>
              <a:rPr lang="ja-JP" altLang="en-US" sz="2000" dirty="0"/>
              <a:t>：ブロック</a:t>
            </a:r>
            <a:r>
              <a:rPr lang="en-US" altLang="ja-JP" sz="2000" dirty="0"/>
              <a:t>ID</a:t>
            </a:r>
            <a:r>
              <a:rPr lang="ja-JP" altLang="en-US" sz="2000" dirty="0"/>
              <a:t>がある条件を満たすために付加されるデータ</a:t>
            </a:r>
            <a:endParaRPr lang="en-US" altLang="ja-JP" sz="2400" dirty="0"/>
          </a:p>
          <a:p>
            <a:r>
              <a:rPr lang="ja-JP" altLang="en-US" sz="2400" dirty="0"/>
              <a:t>トランザクションリスト</a:t>
            </a:r>
            <a:endParaRPr lang="en-US" altLang="ja-JP" sz="2400" dirty="0"/>
          </a:p>
          <a:p>
            <a:pPr marL="742950" indent="0">
              <a:buNone/>
            </a:pPr>
            <a:r>
              <a:rPr lang="ja-JP" altLang="en-US" sz="2000" dirty="0"/>
              <a:t>トランザクションの集まり．</a:t>
            </a:r>
            <a:endParaRPr lang="en-US" altLang="ja-JP" sz="2000" dirty="0"/>
          </a:p>
          <a:p>
            <a:pPr marL="742950" indent="0">
              <a:buNone/>
            </a:pPr>
            <a:r>
              <a:rPr lang="ja-JP" altLang="en-US" sz="2000" dirty="0"/>
              <a:t>トランザクションは入力と出力を持つ．入力は無くても良い．</a:t>
            </a:r>
            <a:endParaRPr kumimoji="1" lang="en-US" altLang="ja-JP" sz="2800" dirty="0"/>
          </a:p>
          <a:p>
            <a:endParaRPr lang="en-US" altLang="ja-JP" sz="2800" dirty="0"/>
          </a:p>
          <a:p>
            <a:pPr marL="0" indent="0">
              <a:buNone/>
            </a:pPr>
            <a:endParaRPr kumimoji="1" lang="ja-JP" altLang="en-US" sz="2800" dirty="0"/>
          </a:p>
        </p:txBody>
      </p:sp>
      <p:sp>
        <p:nvSpPr>
          <p:cNvPr id="4" name="スライド番号プレースホルダー 3">
            <a:extLst>
              <a:ext uri="{FF2B5EF4-FFF2-40B4-BE49-F238E27FC236}">
                <a16:creationId xmlns:a16="http://schemas.microsoft.com/office/drawing/2014/main" id="{0303B826-F187-FB20-B5D8-AC18702ADD87}"/>
              </a:ext>
            </a:extLst>
          </p:cNvPr>
          <p:cNvSpPr>
            <a:spLocks noGrp="1"/>
          </p:cNvSpPr>
          <p:nvPr>
            <p:ph type="sldNum" sz="quarter" idx="12"/>
          </p:nvPr>
        </p:nvSpPr>
        <p:spPr/>
        <p:txBody>
          <a:bodyPr/>
          <a:lstStyle/>
          <a:p>
            <a:pPr>
              <a:defRPr/>
            </a:pPr>
            <a:fld id="{8DF25BDB-389E-4BAF-AADA-66B61802393D}" type="slidenum">
              <a:rPr lang="en-US" altLang="ja-JP" smtClean="0"/>
              <a:pPr>
                <a:defRPr/>
              </a:pPr>
              <a:t>9</a:t>
            </a:fld>
            <a:endParaRPr lang="en-US" altLang="ja-JP"/>
          </a:p>
        </p:txBody>
      </p:sp>
    </p:spTree>
    <p:extLst>
      <p:ext uri="{BB962C8B-B14F-4D97-AF65-F5344CB8AC3E}">
        <p14:creationId xmlns:p14="http://schemas.microsoft.com/office/powerpoint/2010/main" val="3424799759"/>
      </p:ext>
    </p:extLst>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8584</TotalTime>
  <Words>995</Words>
  <Application>Microsoft Office PowerPoint</Application>
  <PresentationFormat>画面に合わせる (4:3)</PresentationFormat>
  <Paragraphs>174</Paragraphs>
  <Slides>18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Arial</vt:lpstr>
      <vt:lpstr>Calibri</vt:lpstr>
      <vt:lpstr>Times New Roman</vt:lpstr>
      <vt:lpstr>Wingdings</vt:lpstr>
      <vt:lpstr>標準デザイン</vt:lpstr>
      <vt:lpstr>情報通信システム論b</vt:lpstr>
      <vt:lpstr>ブロックチェーン</vt:lpstr>
      <vt:lpstr>台帳（データベースの一種）</vt:lpstr>
      <vt:lpstr>ブロックチェーン</vt:lpstr>
      <vt:lpstr>ブロックチェーンの特徴</vt:lpstr>
      <vt:lpstr>P2P</vt:lpstr>
      <vt:lpstr>スケーラビリティ</vt:lpstr>
      <vt:lpstr>管理者の不在</vt:lpstr>
      <vt:lpstr>ブロックの構造</vt:lpstr>
      <vt:lpstr>ブロックデータの改ざん</vt:lpstr>
      <vt:lpstr>ブロックの生成</vt:lpstr>
      <vt:lpstr>ブロックチェーンの合意形成</vt:lpstr>
      <vt:lpstr>PoW（Proof of Work）</vt:lpstr>
      <vt:lpstr>PoW（Proof of Work）</vt:lpstr>
      <vt:lpstr>マイニング</vt:lpstr>
      <vt:lpstr>PowerPoint プレゼンテーション</vt:lpstr>
      <vt:lpstr>NFT</vt:lpstr>
      <vt:lpstr>NFT</vt:lpstr>
    </vt:vector>
  </TitlesOfParts>
  <Company>kim-family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情報通信システム論Ⅱ</dc:title>
  <dc:creator>kim-family</dc:creator>
  <cp:lastModifiedBy>井関　文一</cp:lastModifiedBy>
  <cp:revision>170</cp:revision>
  <cp:lastPrinted>2018-12-05T07:07:53Z</cp:lastPrinted>
  <dcterms:created xsi:type="dcterms:W3CDTF">2005-10-22T12:37:32Z</dcterms:created>
  <dcterms:modified xsi:type="dcterms:W3CDTF">2024-11-27T08:16:19Z</dcterms:modified>
</cp:coreProperties>
</file>