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61" r:id="rId3"/>
    <p:sldId id="462" r:id="rId4"/>
    <p:sldId id="463" r:id="rId5"/>
    <p:sldId id="464" r:id="rId6"/>
    <p:sldId id="465" r:id="rId7"/>
    <p:sldId id="466" r:id="rId8"/>
    <p:sldId id="467" r:id="rId9"/>
    <p:sldId id="468" r:id="rId10"/>
    <p:sldId id="469" r:id="rId11"/>
    <p:sldId id="470" r:id="rId12"/>
    <p:sldId id="471" r:id="rId13"/>
    <p:sldId id="472" r:id="rId14"/>
    <p:sldId id="474" r:id="rId15"/>
    <p:sldId id="473" r:id="rId16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CC"/>
    <a:srgbClr val="CCECFF"/>
    <a:srgbClr val="FFCC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3" autoAdjust="0"/>
    <p:restoredTop sz="96318" autoAdjust="0"/>
  </p:normalViewPr>
  <p:slideViewPr>
    <p:cSldViewPr>
      <p:cViewPr varScale="1">
        <p:scale>
          <a:sx n="113" d="100"/>
          <a:sy n="113" d="100"/>
        </p:scale>
        <p:origin x="186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A8A3512-C795-4C29-B843-F8D5CB80A074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CD894AA7-1885-4626-85DB-B31E7E2F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9A8B72A4-4202-4231-AC1C-C7A5AE62DD76}" type="datetimeFigureOut">
              <a:rPr lang="ja-JP" altLang="en-US"/>
              <a:pPr>
                <a:defRPr/>
              </a:pPr>
              <a:t>2024/10/24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59FCA843-04D2-4CA6-BA61-8DE85C73BD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8490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4ADF0B-F252-4AA8-993D-9F92C09031C5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3661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3232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95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1249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70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3196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0052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3542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FCA843-04D2-4CA6-BA61-8DE85C73BD5C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7295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5A0D-DD54-41CE-B4DA-000EAFE3F8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91339-C52B-4794-8E3F-3C113F621B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7701B-D62E-42DE-A6CB-097F089CE2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589C5-7D75-47E2-B91B-939F7D23A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3CBFE-AA91-45F3-92A4-0C2C486EFD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B1AE3-2E4D-4AD6-BA09-E4A029025B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930E3-E18D-4545-8F32-3103A35D04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DAFE-A7FE-470B-86B6-A8EEE62710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703BF-7577-45F6-81A9-2E23B21268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74617-579A-4E01-A524-A04E9AC5B1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F9809-3152-445C-BC3D-3F21C984B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600503-17A2-4F49-8CF0-7B6F81B8AA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olaris.star-dust.jp/pukiwiki/?Second+Life/Protoco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laris.star-dust.jp/pukiwiki/?TL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/>
              <a:t>情報通信システム論</a:t>
            </a:r>
            <a:r>
              <a:rPr lang="en-US" altLang="ja-JP" dirty="0"/>
              <a:t>b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AE282F-5B0C-9511-FF18-150D98FC2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4290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kern="0"/>
              <a:t>2023 10/24</a:t>
            </a:r>
            <a:endParaRPr lang="en-US" altLang="ja-JP" kern="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74BD336-C9A7-0E41-5BBF-BE28DFA49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206084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kern="0" dirty="0"/>
              <a:t>データ構造</a:t>
            </a:r>
            <a:endParaRPr lang="en-US" altLang="ja-JP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ASN.1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の例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9001000" cy="5256584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Message</a:t>
            </a:r>
            <a:r>
              <a:rPr lang="ja-JP" altLang="en-US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::= SEQUENCE {</a:t>
            </a: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no  INTEGER,</a:t>
            </a: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msg OCTET</a:t>
            </a:r>
            <a:r>
              <a:rPr lang="ja-JP" altLang="en-US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STRING</a:t>
            </a: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 algn="l">
              <a:buNone/>
            </a:pPr>
            <a:endParaRPr lang="en-US" altLang="ja-JP" sz="18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24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 10 02 01 10 04 0b 48 65 6c </a:t>
            </a:r>
            <a:r>
              <a:rPr lang="en-US" altLang="ja-JP" sz="24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6c</a:t>
            </a:r>
            <a:r>
              <a:rPr lang="en-US" altLang="ja-JP" sz="24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6f 20 57 6f 72 6c 64</a:t>
            </a: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16Byte</a:t>
            </a: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の構造型（入れ子）</a:t>
            </a:r>
            <a:b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内部のデータは </a:t>
            </a:r>
            <a: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02 01 10 </a:t>
            </a: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 </a:t>
            </a:r>
            <a: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04 0b 48 …   04</a:t>
            </a: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は</a:t>
            </a:r>
            <a: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8bit</a:t>
            </a: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文字列</a:t>
            </a:r>
            <a:endParaRPr lang="en-US" altLang="ja-JP" sz="20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20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2000" dirty="0"/>
              <a:t>no</a:t>
            </a:r>
            <a:r>
              <a:rPr lang="ja-JP" altLang="en-US" sz="2000" dirty="0"/>
              <a:t>　　　</a:t>
            </a:r>
            <a:r>
              <a:rPr lang="en-US" altLang="ja-JP" sz="2000" dirty="0"/>
              <a:t>0x10 = 16</a:t>
            </a:r>
          </a:p>
          <a:p>
            <a:pPr marL="0" indent="0">
              <a:buNone/>
            </a:pPr>
            <a:r>
              <a:rPr kumimoji="1" lang="en-US" altLang="ja-JP" sz="2000" dirty="0"/>
              <a:t>msg </a:t>
            </a:r>
            <a:r>
              <a:rPr kumimoji="1" lang="ja-JP" altLang="en-US" sz="2000" dirty="0"/>
              <a:t>　</a:t>
            </a:r>
            <a:r>
              <a:rPr kumimoji="1" lang="en-US" altLang="ja-JP" sz="2000" dirty="0"/>
              <a:t>“Hello World</a:t>
            </a:r>
            <a:endParaRPr lang="en-US" altLang="ja-JP" sz="20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0" name="右中かっこ 9">
            <a:extLst>
              <a:ext uri="{FF2B5EF4-FFF2-40B4-BE49-F238E27FC236}">
                <a16:creationId xmlns:a16="http://schemas.microsoft.com/office/drawing/2014/main" id="{08A1EF2E-F89A-322A-7DDC-7288A406F986}"/>
              </a:ext>
            </a:extLst>
          </p:cNvPr>
          <p:cNvSpPr/>
          <p:nvPr/>
        </p:nvSpPr>
        <p:spPr>
          <a:xfrm rot="16200000">
            <a:off x="5096626" y="-407994"/>
            <a:ext cx="318900" cy="7128792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694299DA-3E16-C18F-92F3-91289A009BBC}"/>
              </a:ext>
            </a:extLst>
          </p:cNvPr>
          <p:cNvSpPr/>
          <p:nvPr/>
        </p:nvSpPr>
        <p:spPr>
          <a:xfrm rot="5400000">
            <a:off x="2072290" y="3408430"/>
            <a:ext cx="390908" cy="1152128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87F1962-91CD-A394-B8E7-5988E1EC5573}"/>
              </a:ext>
            </a:extLst>
          </p:cNvPr>
          <p:cNvSpPr txBox="1"/>
          <p:nvPr/>
        </p:nvSpPr>
        <p:spPr>
          <a:xfrm>
            <a:off x="4788024" y="263691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16Byte</a:t>
            </a:r>
            <a:endParaRPr kumimoji="1" lang="ja-JP" altLang="en-US" dirty="0"/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D1E9B9BD-F520-0108-7889-F659701AF3B0}"/>
              </a:ext>
            </a:extLst>
          </p:cNvPr>
          <p:cNvSpPr/>
          <p:nvPr/>
        </p:nvSpPr>
        <p:spPr>
          <a:xfrm rot="5400000">
            <a:off x="5760132" y="1088740"/>
            <a:ext cx="360040" cy="5760640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8DA1E4-CA2F-C98C-6677-A5246A30CA14}"/>
              </a:ext>
            </a:extLst>
          </p:cNvPr>
          <p:cNvSpPr txBox="1"/>
          <p:nvPr/>
        </p:nvSpPr>
        <p:spPr>
          <a:xfrm>
            <a:off x="2051720" y="414908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no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9EC31C-E363-4B7B-9CEF-1BDF1BEF6ED1}"/>
              </a:ext>
            </a:extLst>
          </p:cNvPr>
          <p:cNvSpPr txBox="1"/>
          <p:nvPr/>
        </p:nvSpPr>
        <p:spPr>
          <a:xfrm>
            <a:off x="5724128" y="414908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msg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15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ASN.1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の例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00" y="980728"/>
            <a:ext cx="9001000" cy="5733256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ja-JP" sz="2000" b="1" dirty="0">
                <a:solidFill>
                  <a:srgbClr val="C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LDAP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 5b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02 01 02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FF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60 37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0C0C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02 01 03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04 28 63 6e 3d 6c    0 [ . . . ` 7 . . . . ( c n = l 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64 61 70 61 75 74 68 2c 63 6e 3d 75 73 65 72 73    d a p a u t h , c n = u s e r s 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2c 64 63 3d 65 64 75 74 75 69 73 2c 64 63 3d 6c    , d c = e d u t u i s , d c = l 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6f 63 61 6c 80 08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** ** ** ** ** ** ** **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a0 1d    o c a l . . . . . . . . . . . . 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 1b 04 19 31 2e 33 2e 36 2e 31 2e 34 2e 31 2e    0 . . . 1 . 3 . 6 . 1 . 4 . 1 . 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34 32 2e 32 2e 32 37 2e 38 2e 35 2e 31             4 2 . 2 . 2 7 . 8 . 5 . 1</a:t>
            </a:r>
            <a:endParaRPr lang="ja-JP" altLang="en-US" sz="1600" b="1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SEQUENCE 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(91Byte)</a:t>
            </a:r>
          </a:p>
          <a:p>
            <a:pPr marL="0" indent="0">
              <a:buNone/>
            </a:pP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INTEGER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(1Byte) 2                                        // </a:t>
            </a:r>
            <a:r>
              <a:rPr kumimoji="1" lang="en-US" altLang="ja-JP" sz="16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MessageID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APPLICATION 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Constructed 0x60[0x40+0x20] (55) </a:t>
            </a:r>
          </a:p>
          <a:p>
            <a:pPr marL="0" indent="0">
              <a:buNone/>
            </a:pP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INTEGER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(1Byte) 3                                      // version</a:t>
            </a:r>
          </a:p>
          <a:p>
            <a:pPr marL="0" indent="0">
              <a:buNone/>
            </a:pP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OCTET STRING 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(40Byte) "</a:t>
            </a:r>
            <a:r>
              <a:rPr kumimoji="1" lang="en-US" altLang="ja-JP" sz="16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cn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</a:t>
            </a:r>
            <a:r>
              <a:rPr kumimoji="1" lang="en-US" altLang="ja-JP" sz="16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ldapauth,cn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</a:t>
            </a:r>
            <a:r>
              <a:rPr kumimoji="1" lang="en-US" altLang="ja-JP" sz="16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users,dc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</a:t>
            </a:r>
            <a:r>
              <a:rPr kumimoji="1" lang="en-US" altLang="ja-JP" sz="16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edutuis,dc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=local"</a:t>
            </a:r>
          </a:p>
          <a:p>
            <a:pPr marL="0" indent="0">
              <a:buNone/>
            </a:pP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Context-Specific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Primitive 0x80[0x80+0x00] (8Byte) </a:t>
            </a:r>
            <a:r>
              <a:rPr kumimoji="1" lang="ja-JP" altLang="en-US" sz="1600" dirty="0"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パスワード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******…</a:t>
            </a:r>
          </a:p>
          <a:p>
            <a:pPr marL="0" indent="0">
              <a:buNone/>
            </a:pP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Context-Specific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Constructed 0xa0[0x80+0x20] (29Byte)</a:t>
            </a:r>
          </a:p>
          <a:p>
            <a:pPr marL="0" indent="0">
              <a:buNone/>
            </a:pP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</a:t>
            </a: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SEQUENCE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(27Byte) </a:t>
            </a:r>
          </a:p>
          <a:p>
            <a:pPr marL="0" indent="0">
              <a:buNone/>
            </a:pPr>
            <a:r>
              <a:rPr kumimoji="1" lang="en-US" altLang="ja-JP" sz="16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OCTET STRING 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(25Byte) "1.3.6.1.4.1.42.2.27.8.5.1"</a:t>
            </a: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72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ASN.1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の例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24744"/>
            <a:ext cx="7430787" cy="5616624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ja-JP" sz="2800" dirty="0">
                <a:solidFill>
                  <a:srgbClr val="0070C0"/>
                </a:solidFill>
              </a:rPr>
              <a:t>Diffie-Hellman</a:t>
            </a:r>
            <a:r>
              <a:rPr lang="ja-JP" altLang="en-US" sz="2800" dirty="0">
                <a:solidFill>
                  <a:srgbClr val="0070C0"/>
                </a:solidFill>
              </a:rPr>
              <a:t>鍵交換</a:t>
            </a:r>
            <a:endParaRPr lang="en-US" altLang="ja-JP" sz="16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ja-JP" altLang="en-US" sz="1800" b="1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プロトコルの記述方式</a:t>
            </a:r>
            <a:endParaRPr lang="en-US" altLang="ja-JP" sz="1800" b="1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pt-BR" altLang="ja-JP" sz="18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SubjectPublicKeyInfo ::= SEQUENCE {</a:t>
            </a:r>
          </a:p>
          <a:p>
            <a:pPr marL="0" indent="0" algn="l">
              <a:buNone/>
            </a:pPr>
            <a:r>
              <a:rPr lang="pt-BR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algorithm             AlgorithmIdentifier,</a:t>
            </a:r>
          </a:p>
          <a:p>
            <a:pPr marL="0" indent="0" algn="l">
              <a:buNone/>
            </a:pPr>
            <a:r>
              <a:rPr lang="pt-BR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subjectPublicKey      BIT STRING </a:t>
            </a:r>
          </a:p>
          <a:p>
            <a:pPr marL="0" indent="0" algn="l">
              <a:buNone/>
            </a:pPr>
            <a:r>
              <a:rPr lang="pt-BR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 algn="l">
              <a:buNone/>
            </a:pPr>
            <a:endParaRPr lang="pt-BR" altLang="ja-JP" sz="1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i="0" dirty="0" err="1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AlgorithmIdentifer</a:t>
            </a: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::=  SEQUENCE {</a:t>
            </a:r>
          </a:p>
          <a:p>
            <a:pPr marL="0" indent="0" algn="l">
              <a:buNone/>
            </a:pP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Algorithm OBJECT IDENTIFIER, 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en-US" altLang="ja-JP" sz="1600" i="0" dirty="0" err="1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DomainParameters</a:t>
            </a:r>
            <a:endParaRPr lang="en-US" altLang="ja-JP" sz="160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 algn="l">
              <a:buNone/>
            </a:pPr>
            <a:endParaRPr lang="en-US" altLang="ja-JP" sz="160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i="0" dirty="0" err="1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DomainParameters</a:t>
            </a: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::= SEQUENCE { 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p INTEGER, -- odd prime, p =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q + 1 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g INTEGER, -- generator, g 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q INTEGER, -- factor of p - 1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 </a:t>
            </a:r>
          </a:p>
          <a:p>
            <a:pPr marL="0" indent="0" algn="l">
              <a:buNone/>
            </a:pPr>
            <a:endParaRPr lang="en-US" altLang="ja-JP" sz="16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23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ASN.1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の例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764704"/>
            <a:ext cx="7430787" cy="5688632"/>
          </a:xfrm>
        </p:spPr>
        <p:txBody>
          <a:bodyPr/>
          <a:lstStyle/>
          <a:p>
            <a:pPr marL="0" indent="0" algn="l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柴田君へここの段部部分の内容は次のページをみてください．</a:t>
            </a:r>
            <a:endParaRPr lang="pt-BR" altLang="ja-JP" sz="16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 81 9e 30 57 06 09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2a 86 48 86 f7 0d 01 03 01</a:t>
            </a:r>
            <a:r>
              <a:rPr lang="ja-JP" alt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アルゴリズム</a:t>
            </a: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30 4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 02 41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 be 53 20 60 b6 9f 17 ae f2 47 32</a:t>
            </a:r>
            <a:r>
              <a:rPr lang="ja-JP" alt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</a:t>
            </a: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87 25 0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 24 42 d3 95 40 48 82 09 d8 f7 af 07 bf</a:t>
            </a:r>
            <a:r>
              <a:rPr lang="ja-JP" alt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FFCC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CC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</a:t>
            </a:r>
            <a:endParaRPr lang="pt-BR" altLang="ja-JP" sz="1600" b="1" dirty="0">
              <a:solidFill>
                <a:srgbClr val="000000"/>
              </a:solidFill>
              <a:highlight>
                <a:srgbClr val="FFCCCC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fc 6f b8 eb 5f 9a 8c e2 eb 65 97 30 99 38 73 6b</a:t>
            </a:r>
            <a:r>
              <a:rPr lang="ja-JP" alt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C0C0C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C0C0C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キー長 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C0C0C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- 1</a:t>
            </a:r>
            <a:endParaRPr lang="pt-BR" altLang="ja-JP" sz="1600" b="1" dirty="0">
              <a:solidFill>
                <a:srgbClr val="000000"/>
              </a:solidFill>
              <a:highlight>
                <a:srgbClr val="C0C0C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0c 28 c1 4a c7 4d 86 45 11 3b c5 2a cc a2 cd 3d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Seed(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長さ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f0 bb 06 41 d3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02 01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FFCC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02 02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0C0C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 ff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03 43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02       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Y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</a:t>
            </a:r>
            <a:endParaRPr lang="pt-BR" altLang="ja-JP" sz="1600" b="1" dirty="0">
              <a:solidFill>
                <a:srgbClr val="000000"/>
              </a:solidFill>
              <a:highlight>
                <a:srgbClr val="CCEC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4b 51 d6 00 27 fd e1 72 5e 51 10 36 6f 27 21</a:t>
            </a:r>
            <a:endParaRPr lang="ja-JP" altLang="en-US" sz="1600" b="1" dirty="0">
              <a:solidFill>
                <a:srgbClr val="000000"/>
              </a:solidFill>
              <a:highlight>
                <a:srgbClr val="CCEC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 a2 cc a7 c6 3c 76 62 6e 95 7b 1b a0 ed d8 16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 0b 2c f6 41 87 2c 76 91 84 35 13 9a 7d 22 8a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38 84 17 09 7c 7c a1 40 27 8a 4f d8 dd c3 1e 0f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05</a:t>
            </a:r>
          </a:p>
          <a:p>
            <a:pPr marL="0" indent="0" algn="l">
              <a:buNone/>
            </a:pPr>
            <a:endParaRPr lang="en-US" altLang="ja-JP" sz="1050" b="0" i="0" dirty="0">
              <a:solidFill>
                <a:srgbClr val="000000"/>
              </a:solidFill>
              <a:effectLst/>
              <a:highlight>
                <a:srgbClr val="CCECFF"/>
              </a:highlight>
              <a:latin typeface="verdana" panose="020B0604030504040204" pitchFamily="34" charset="0"/>
            </a:endParaRPr>
          </a:p>
          <a:p>
            <a:pPr marL="0" indent="0">
              <a:lnSpc>
                <a:spcPts val="1600"/>
              </a:lnSpc>
              <a:buNone/>
            </a:pPr>
            <a:r>
              <a:rPr kumimoji="1" lang="en-US" altLang="ja-JP" sz="1600" dirty="0">
                <a:solidFill>
                  <a:srgbClr val="002060"/>
                </a:solidFill>
              </a:rPr>
              <a:t>SEQUENCE </a:t>
            </a:r>
          </a:p>
          <a:p>
            <a:pPr marL="0" indent="0">
              <a:lnSpc>
                <a:spcPts val="1600"/>
              </a:lnSpc>
              <a:buNone/>
            </a:pPr>
            <a:r>
              <a:rPr lang="ja-JP" altLang="en-US" sz="1600" dirty="0">
                <a:solidFill>
                  <a:srgbClr val="002060"/>
                </a:solidFill>
              </a:rPr>
              <a:t>　　</a:t>
            </a:r>
            <a:r>
              <a:rPr kumimoji="1" lang="en-US" altLang="ja-JP" sz="1600" dirty="0">
                <a:solidFill>
                  <a:srgbClr val="002060"/>
                </a:solidFill>
              </a:rPr>
              <a:t>SEQUENCE </a:t>
            </a:r>
          </a:p>
          <a:p>
            <a:pPr marL="0" indent="0">
              <a:lnSpc>
                <a:spcPts val="1600"/>
              </a:lnSpc>
              <a:buNone/>
            </a:pPr>
            <a:r>
              <a:rPr kumimoji="1" lang="ja-JP" altLang="en-US" sz="1600" dirty="0"/>
              <a:t>　　　　</a:t>
            </a:r>
            <a:r>
              <a:rPr kumimoji="1" lang="en-US" altLang="ja-JP" sz="1600" dirty="0">
                <a:solidFill>
                  <a:srgbClr val="002060"/>
                </a:solidFill>
              </a:rPr>
              <a:t>OBJECT</a:t>
            </a:r>
            <a:r>
              <a:rPr kumimoji="1" lang="ja-JP" altLang="en-US" sz="1600" dirty="0">
                <a:solidFill>
                  <a:srgbClr val="002060"/>
                </a:solidFill>
              </a:rPr>
              <a:t>　</a:t>
            </a:r>
            <a:r>
              <a:rPr lang="en-US" altLang="ja-JP" sz="1600" dirty="0"/>
              <a:t> </a:t>
            </a:r>
            <a:r>
              <a:rPr lang="en-US" altLang="ja-JP" sz="1600" dirty="0" err="1">
                <a:highlight>
                  <a:srgbClr val="FFFF00"/>
                </a:highlight>
              </a:rPr>
              <a:t>A</a:t>
            </a:r>
            <a:r>
              <a:rPr kumimoji="1" lang="en-US" altLang="ja-JP" sz="1600" dirty="0" err="1">
                <a:highlight>
                  <a:srgbClr val="FFFF00"/>
                </a:highlight>
              </a:rPr>
              <a:t>lgorithmIdentifer</a:t>
            </a:r>
            <a:r>
              <a:rPr kumimoji="1" lang="en-US" altLang="ja-JP" sz="1600" dirty="0">
                <a:highlight>
                  <a:srgbClr val="FFFF00"/>
                </a:highlight>
              </a:rPr>
              <a:t> </a:t>
            </a:r>
          </a:p>
          <a:p>
            <a:pPr marL="0" indent="0">
              <a:lnSpc>
                <a:spcPts val="1600"/>
              </a:lnSpc>
              <a:buNone/>
            </a:pPr>
            <a:r>
              <a:rPr lang="ja-JP" altLang="en-US" sz="1600" dirty="0"/>
              <a:t>　　　　</a:t>
            </a:r>
            <a:r>
              <a:rPr kumimoji="1" lang="en-US" altLang="ja-JP" sz="1600" dirty="0">
                <a:solidFill>
                  <a:srgbClr val="002060"/>
                </a:solidFill>
              </a:rPr>
              <a:t>SEQUENCE </a:t>
            </a:r>
          </a:p>
          <a:p>
            <a:pPr marL="0" indent="0">
              <a:lnSpc>
                <a:spcPts val="1600"/>
              </a:lnSpc>
              <a:buNone/>
            </a:pPr>
            <a:r>
              <a:rPr lang="ja-JP" altLang="en-US" sz="1600" dirty="0"/>
              <a:t>　　　　　　</a:t>
            </a:r>
            <a:r>
              <a:rPr kumimoji="1" lang="en-US" altLang="ja-JP" sz="1600" dirty="0">
                <a:solidFill>
                  <a:srgbClr val="002060"/>
                </a:solidFill>
              </a:rPr>
              <a:t>INTEGER</a:t>
            </a:r>
            <a:r>
              <a:rPr kumimoji="1" lang="ja-JP" altLang="en-US" sz="1600" dirty="0">
                <a:solidFill>
                  <a:srgbClr val="002060"/>
                </a:solidFill>
              </a:rPr>
              <a:t>　</a:t>
            </a:r>
            <a:r>
              <a:rPr kumimoji="1" lang="en-US" altLang="ja-JP" sz="1600" dirty="0">
                <a:highlight>
                  <a:srgbClr val="CCFFCC"/>
                </a:highlight>
              </a:rPr>
              <a:t>P Key</a:t>
            </a:r>
            <a:r>
              <a:rPr kumimoji="1" lang="ja-JP" altLang="en-US" sz="1600" dirty="0">
                <a:highlight>
                  <a:srgbClr val="CCFFCC"/>
                </a:highlight>
              </a:rPr>
              <a:t>　</a:t>
            </a:r>
            <a:endParaRPr kumimoji="1" lang="en-US" altLang="ja-JP" sz="1600" dirty="0">
              <a:highlight>
                <a:srgbClr val="CCFFCC"/>
              </a:highlight>
            </a:endParaRPr>
          </a:p>
          <a:p>
            <a:pPr marL="0" indent="0">
              <a:lnSpc>
                <a:spcPts val="1600"/>
              </a:lnSpc>
              <a:buNone/>
            </a:pPr>
            <a:r>
              <a:rPr kumimoji="1" lang="ja-JP" altLang="en-US" sz="1600" dirty="0"/>
              <a:t>　　　　　　</a:t>
            </a:r>
            <a:r>
              <a:rPr kumimoji="1" lang="en-US" altLang="ja-JP" sz="1600" dirty="0">
                <a:solidFill>
                  <a:srgbClr val="002060"/>
                </a:solidFill>
              </a:rPr>
              <a:t>INTEGER</a:t>
            </a:r>
            <a:r>
              <a:rPr lang="ja-JP" altLang="en-US" sz="1600" dirty="0">
                <a:solidFill>
                  <a:srgbClr val="002060"/>
                </a:solidFill>
              </a:rPr>
              <a:t>　</a:t>
            </a:r>
            <a:r>
              <a:rPr kumimoji="1" lang="en-US" altLang="ja-JP" sz="1600" dirty="0">
                <a:highlight>
                  <a:srgbClr val="FFCCCC"/>
                </a:highlight>
              </a:rPr>
              <a:t>G Key</a:t>
            </a:r>
            <a:r>
              <a:rPr kumimoji="1" lang="ja-JP" altLang="en-US" sz="1600" dirty="0">
                <a:highlight>
                  <a:srgbClr val="FFCCCC"/>
                </a:highlight>
              </a:rPr>
              <a:t>　</a:t>
            </a:r>
            <a:endParaRPr kumimoji="1" lang="en-US" altLang="ja-JP" sz="1600" dirty="0">
              <a:highlight>
                <a:srgbClr val="FFCCCC"/>
              </a:highlight>
            </a:endParaRPr>
          </a:p>
          <a:p>
            <a:pPr marL="0" indent="0">
              <a:lnSpc>
                <a:spcPts val="1600"/>
              </a:lnSpc>
              <a:buNone/>
            </a:pPr>
            <a:r>
              <a:rPr lang="ja-JP" altLang="en-US" sz="1600" dirty="0"/>
              <a:t>　　　　　　</a:t>
            </a:r>
            <a:r>
              <a:rPr kumimoji="1" lang="en-US" altLang="ja-JP" sz="1600" dirty="0">
                <a:solidFill>
                  <a:srgbClr val="002060"/>
                </a:solidFill>
              </a:rPr>
              <a:t>INTEGER</a:t>
            </a:r>
            <a:r>
              <a:rPr kumimoji="1" lang="ja-JP" altLang="en-US" sz="1600" dirty="0">
                <a:solidFill>
                  <a:srgbClr val="002060"/>
                </a:solidFill>
              </a:rPr>
              <a:t>　</a:t>
            </a:r>
            <a:r>
              <a:rPr lang="en-US" altLang="ja-JP" sz="1600" dirty="0">
                <a:highlight>
                  <a:srgbClr val="C0C0C0"/>
                </a:highlight>
              </a:rPr>
              <a:t>P</a:t>
            </a:r>
            <a:r>
              <a:rPr kumimoji="1" lang="en-US" altLang="ja-JP" sz="1600" dirty="0">
                <a:highlight>
                  <a:srgbClr val="C0C0C0"/>
                </a:highlight>
              </a:rPr>
              <a:t>KEY</a:t>
            </a:r>
            <a:r>
              <a:rPr lang="ja-JP" altLang="en-US" sz="1600" dirty="0">
                <a:highlight>
                  <a:srgbClr val="C0C0C0"/>
                </a:highlight>
              </a:rPr>
              <a:t>長 </a:t>
            </a:r>
            <a:r>
              <a:rPr kumimoji="1" lang="en-US" altLang="ja-JP" sz="1600" dirty="0">
                <a:highlight>
                  <a:srgbClr val="C0C0C0"/>
                </a:highlight>
              </a:rPr>
              <a:t>–</a:t>
            </a:r>
            <a:r>
              <a:rPr kumimoji="1" lang="ja-JP" altLang="en-US" sz="1600" dirty="0">
                <a:highlight>
                  <a:srgbClr val="C0C0C0"/>
                </a:highlight>
              </a:rPr>
              <a:t> </a:t>
            </a:r>
            <a:r>
              <a:rPr kumimoji="1" lang="en-US" altLang="ja-JP" sz="1600" dirty="0">
                <a:highlight>
                  <a:srgbClr val="C0C0C0"/>
                </a:highlight>
              </a:rPr>
              <a:t>1</a:t>
            </a:r>
            <a:r>
              <a:rPr kumimoji="1" lang="ja-JP" altLang="en-US" sz="1600" dirty="0"/>
              <a:t>　</a:t>
            </a:r>
            <a:endParaRPr kumimoji="1" lang="en-US" altLang="ja-JP" sz="1600" dirty="0">
              <a:solidFill>
                <a:srgbClr val="002060"/>
              </a:solidFill>
            </a:endParaRPr>
          </a:p>
          <a:p>
            <a:pPr marL="0" indent="0">
              <a:lnSpc>
                <a:spcPts val="1600"/>
              </a:lnSpc>
              <a:buNone/>
            </a:pPr>
            <a:r>
              <a:rPr lang="ja-JP" altLang="en-US" sz="1600" dirty="0">
                <a:solidFill>
                  <a:srgbClr val="002060"/>
                </a:solidFill>
              </a:rPr>
              <a:t>　　</a:t>
            </a:r>
            <a:r>
              <a:rPr lang="en-US" altLang="ja-JP" sz="1600" b="0" i="0" dirty="0">
                <a:solidFill>
                  <a:srgbClr val="002060"/>
                </a:solidFill>
                <a:effectLst/>
                <a:latin typeface="+mj-lt"/>
                <a:ea typeface="ＭＳ ゴシック" panose="020B0609070205080204" pitchFamily="49" charset="-128"/>
              </a:rPr>
              <a:t>BIT STRING</a:t>
            </a:r>
            <a:r>
              <a:rPr lang="ja-JP" altLang="en-US" sz="1600" dirty="0">
                <a:solidFill>
                  <a:srgbClr val="002060"/>
                </a:solidFill>
                <a:latin typeface="+mj-lt"/>
                <a:ea typeface="ＭＳ ゴシック" panose="020B0609070205080204" pitchFamily="49" charset="-128"/>
              </a:rPr>
              <a:t>　</a:t>
            </a:r>
            <a:r>
              <a:rPr lang="en-US" altLang="ja-JP" sz="1600" kern="100" dirty="0" err="1">
                <a:effectLst/>
                <a:latin typeface="ＭＳ ゴシック" panose="020B0609070205080204" pitchFamily="49" charset="-128"/>
                <a:cs typeface="Times New Roman" panose="02020603050405020304" pitchFamily="18" charset="0"/>
              </a:rPr>
              <a:t>subjectPublicKey</a:t>
            </a:r>
            <a:r>
              <a:rPr lang="ja-JP" altLang="en-US" sz="1600" kern="100" dirty="0">
                <a:effectLst/>
                <a:latin typeface="ＭＳ ゴシック" panose="020B0609070205080204" pitchFamily="49" charset="-128"/>
                <a:cs typeface="Times New Roman" panose="02020603050405020304" pitchFamily="18" charset="0"/>
              </a:rPr>
              <a:t>　（</a:t>
            </a:r>
            <a:r>
              <a:rPr lang="en-US" altLang="ja-JP" sz="1600" kern="100" dirty="0">
                <a:effectLst/>
                <a:highlight>
                  <a:srgbClr val="00FFFF"/>
                </a:highlight>
                <a:latin typeface="ＭＳ ゴシック" panose="020B0609070205080204" pitchFamily="49" charset="-128"/>
                <a:cs typeface="Times New Roman" panose="02020603050405020304" pitchFamily="18" charset="0"/>
              </a:rPr>
              <a:t>seed</a:t>
            </a:r>
            <a:r>
              <a:rPr lang="en-US" altLang="ja-JP" sz="1600" kern="100" dirty="0">
                <a:effectLst/>
                <a:latin typeface="ＭＳ ゴシック" panose="020B0609070205080204" pitchFamily="49" charset="-128"/>
                <a:cs typeface="Times New Roman" panose="02020603050405020304" pitchFamily="18" charset="0"/>
              </a:rPr>
              <a:t> +</a:t>
            </a:r>
            <a:r>
              <a:rPr lang="ja-JP" altLang="en-US" sz="1600" kern="100" dirty="0">
                <a:effectLst/>
                <a:latin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1600" dirty="0">
                <a:highlight>
                  <a:srgbClr val="CCECFF"/>
                </a:highlight>
              </a:rPr>
              <a:t>Y Key)</a:t>
            </a:r>
            <a:endParaRPr lang="en-US" altLang="ja-JP" sz="16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96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ASN.1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の例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96752"/>
            <a:ext cx="7430787" cy="4968552"/>
          </a:xfrm>
        </p:spPr>
        <p:txBody>
          <a:bodyPr/>
          <a:lstStyle/>
          <a:p>
            <a:pPr marL="0" indent="0" algn="l">
              <a:buNone/>
            </a:pPr>
            <a:r>
              <a:rPr lang="ja-JP" altLang="en-US" sz="16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アルゴリズム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</a:t>
            </a: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2a 86 48 86 f7 0d 01 03 01</a:t>
            </a:r>
            <a:endParaRPr lang="ja-JP" altLang="en-US" sz="16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</a:t>
            </a: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 be 53 20 60 b6 9f 17 ae f2 47 32</a:t>
            </a:r>
            <a:r>
              <a:rPr lang="ja-JP" alt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endParaRPr lang="ja-JP" altLang="en-US" sz="1600" b="1" dirty="0">
              <a:solidFill>
                <a:srgbClr val="000000"/>
              </a:solidFill>
              <a:highlight>
                <a:srgbClr val="CCFFCC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87 25 0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 24 42 d3 95 40 48 82 09 d8 f7 af 07 bf</a:t>
            </a:r>
            <a:endParaRPr lang="pt-BR" altLang="ja-JP" sz="1600" b="1" dirty="0">
              <a:solidFill>
                <a:srgbClr val="000000"/>
              </a:solidFill>
              <a:highlight>
                <a:srgbClr val="FFCCCC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fc 6f b8 eb 5f 9a 8c e2 eb 65 97 30 99 38 73 6b</a:t>
            </a:r>
            <a:endParaRPr lang="pt-BR" altLang="ja-JP" sz="1600" b="1" dirty="0">
              <a:solidFill>
                <a:srgbClr val="000000"/>
              </a:solidFill>
              <a:highlight>
                <a:srgbClr val="C0C0C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0c 28 c1 4a c7 4d 86 45 11 3b c5 2a cc a2 cd 3d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lang="pt-BR" altLang="ja-JP" sz="1600" b="1" dirty="0">
              <a:solidFill>
                <a:srgbClr val="000000"/>
              </a:solidFill>
              <a:highlight>
                <a:srgbClr val="00FF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FF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f0 bb 06 41 d3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pPr marL="0" indent="0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FFCC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FFCC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FFCCCC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02</a:t>
            </a:r>
          </a:p>
          <a:p>
            <a:pPr marL="0" indent="0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Seed(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長さ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):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00FF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</a:t>
            </a:r>
            <a:r>
              <a:rPr lang="pt-BR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pPr marL="0" indent="0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Y</a:t>
            </a:r>
            <a:r>
              <a:rPr lang="ja-JP" altLang="en-US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キー</a:t>
            </a:r>
            <a:r>
              <a:rPr lang="en-US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 </a:t>
            </a:r>
          </a:p>
          <a:p>
            <a:pPr marL="0" indent="0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4b 51 d6 00 27 fd e1 72 5e 51 10 36 6f 27 21</a:t>
            </a:r>
            <a:endParaRPr lang="ja-JP" altLang="en-US" sz="1600" b="1" dirty="0">
              <a:solidFill>
                <a:srgbClr val="000000"/>
              </a:solidFill>
              <a:highlight>
                <a:srgbClr val="CCEC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</a:t>
            </a: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 a2 cc a7 c6 3c 76 62 6e 95 7b 1b a0 ed d8 16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16 0b 2c f6 41 87 2c 76 91 84 35 13 9a 7d 22 8a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38 84 17 09 7c 7c a1 40 27 8a 4f d8 dd c3 1e 0f</a:t>
            </a:r>
          </a:p>
          <a:p>
            <a:pPr marL="0" indent="0" algn="l">
              <a:buNone/>
            </a:pPr>
            <a:r>
              <a:rPr lang="pt-BR" altLang="ja-JP" sz="1600" b="1" dirty="0">
                <a:solidFill>
                  <a:srgbClr val="000000"/>
                </a:solidFill>
                <a:highlight>
                  <a:srgbClr val="CCECFF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05</a:t>
            </a:r>
          </a:p>
          <a:p>
            <a:pPr marL="0" indent="0" algn="l">
              <a:buNone/>
            </a:pPr>
            <a:endParaRPr lang="pt-BR" altLang="ja-JP" sz="1600" b="1" dirty="0">
              <a:solidFill>
                <a:srgbClr val="000000"/>
              </a:solidFill>
              <a:highlight>
                <a:srgbClr val="CCEC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pt-BR" altLang="ja-JP" sz="1600" b="1" dirty="0">
              <a:solidFill>
                <a:srgbClr val="000000"/>
              </a:solidFill>
              <a:highlight>
                <a:srgbClr val="CCECFF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8235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アプリケーション独自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2816"/>
            <a:ext cx="8388424" cy="3843808"/>
          </a:xfrm>
        </p:spPr>
        <p:txBody>
          <a:bodyPr/>
          <a:lstStyle/>
          <a:p>
            <a:pPr marL="0" lvl="1" indent="0" algn="l">
              <a:buNone/>
            </a:pPr>
            <a:r>
              <a:rPr lang="ja-JP" altLang="en-US" sz="2400" dirty="0">
                <a:solidFill>
                  <a:srgbClr val="000000"/>
                </a:solidFill>
                <a:latin typeface="+mn-ea"/>
                <a:ea typeface="+mn-ea"/>
              </a:rPr>
              <a:t>例） 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Second</a:t>
            </a:r>
            <a:r>
              <a:rPr lang="ja-JP" altLang="en-US" sz="2400" dirty="0">
                <a:solidFill>
                  <a:srgbClr val="000000"/>
                </a:solidFill>
                <a:latin typeface="+mn-ea"/>
                <a:ea typeface="+mn-ea"/>
              </a:rPr>
              <a:t> </a:t>
            </a:r>
            <a:r>
              <a:rPr lang="en-US" altLang="ja-JP" sz="2400" dirty="0">
                <a:solidFill>
                  <a:srgbClr val="000000"/>
                </a:solidFill>
                <a:latin typeface="+mn-ea"/>
                <a:ea typeface="+mn-ea"/>
              </a:rPr>
              <a:t>Life/ OpenSimulator</a:t>
            </a:r>
            <a:endParaRPr lang="en-US" altLang="ja-JP" sz="2400" b="0" i="0" dirty="0">
              <a:solidFill>
                <a:srgbClr val="000000"/>
              </a:solidFill>
              <a:effectLst/>
              <a:latin typeface="+mn-ea"/>
            </a:endParaRPr>
          </a:p>
          <a:p>
            <a:pPr marL="0" lvl="1" indent="0">
              <a:buNone/>
            </a:pPr>
            <a:r>
              <a:rPr kumimoji="1" lang="en-US" altLang="ja-JP" sz="1800" dirty="0">
                <a:hlinkClick r:id="rId3"/>
              </a:rPr>
              <a:t>https://polaris.star-dust.jp/pukiwiki/?Second+Life/Protocol</a:t>
            </a:r>
            <a:endParaRPr kumimoji="1" lang="en-US" altLang="ja-JP" sz="1800" dirty="0"/>
          </a:p>
          <a:p>
            <a:pPr marL="0" lvl="1" indent="0">
              <a:buNone/>
            </a:pPr>
            <a:endParaRPr lang="en-US" altLang="ja-JP" sz="1800" dirty="0"/>
          </a:p>
          <a:p>
            <a:pPr marL="0" lvl="1" indent="0">
              <a:buNone/>
            </a:pPr>
            <a:endParaRPr kumimoji="1" lang="en-US" altLang="ja-JP" sz="1800" dirty="0"/>
          </a:p>
          <a:p>
            <a:pPr marL="0" lvl="1" indent="0">
              <a:buNone/>
            </a:pPr>
            <a:r>
              <a:rPr lang="ja-JP" altLang="en-US" sz="2400" dirty="0">
                <a:solidFill>
                  <a:srgbClr val="000000"/>
                </a:solidFill>
                <a:latin typeface="+mn-ea"/>
                <a:ea typeface="+mn-ea"/>
              </a:rPr>
              <a:t>例） 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+mn-ea"/>
                <a:ea typeface="+mn-ea"/>
              </a:rPr>
              <a:t>TLS</a:t>
            </a:r>
            <a:endParaRPr kumimoji="1" lang="ja-JP" altLang="en-US" sz="1800" dirty="0"/>
          </a:p>
          <a:p>
            <a:pPr marL="0" lvl="1" indent="0">
              <a:buNone/>
            </a:pPr>
            <a:r>
              <a:rPr kumimoji="1" lang="en-US" altLang="ja-JP" sz="1800" dirty="0">
                <a:hlinkClick r:id="rId4"/>
              </a:rPr>
              <a:t>https://polaris.star-dust.jp/pukiwiki/?TLS</a:t>
            </a:r>
            <a:endParaRPr kumimoji="1" lang="en-US" altLang="ja-JP" sz="1800" dirty="0"/>
          </a:p>
          <a:p>
            <a:pPr marL="0" lvl="1" indent="0">
              <a:buNone/>
            </a:pPr>
            <a:endParaRPr kumimoji="1" lang="ja-JP" altLang="en-US" sz="1800" dirty="0"/>
          </a:p>
          <a:p>
            <a:pPr marL="285750" lvl="1" algn="l"/>
            <a:endParaRPr lang="en-US" altLang="ja-JP" sz="28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 algn="l">
              <a:buNone/>
            </a:pPr>
            <a:endParaRPr lang="en-US" altLang="ja-JP" sz="16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3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56184"/>
          </a:xfrm>
        </p:spPr>
        <p:txBody>
          <a:bodyPr/>
          <a:lstStyle/>
          <a:p>
            <a:pPr marL="0" indent="0" eaLnBrk="1" hangingPunct="1"/>
            <a:r>
              <a:rPr lang="en-US" altLang="ja-JP" sz="3600" kern="1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RPC </a:t>
            </a:r>
            <a:br>
              <a:rPr lang="en-US" altLang="ja-JP" sz="5400" kern="1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</a:br>
            <a:r>
              <a:rPr lang="ja-JP" altLang="en-US" sz="2400" b="1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リモートコンピュータ上の機能を呼び出す</a:t>
            </a:r>
            <a:br>
              <a:rPr lang="en-US" altLang="ja-JP" sz="2400" b="1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</a:br>
            <a:endParaRPr kumimoji="1" lang="ja-JP" altLang="en-US" sz="2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2"/>
            <a:ext cx="786157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ja-JP" altLang="en-US" sz="2800" b="1" kern="100" dirty="0">
                <a:latin typeface="+mj-ea"/>
                <a:cs typeface="Times New Roman" panose="02020603050405020304" pitchFamily="18" charset="0"/>
              </a:rPr>
              <a:t>データ構造の例</a:t>
            </a:r>
            <a:endParaRPr lang="en-US" altLang="ja-JP" sz="2800" b="1" kern="100" dirty="0">
              <a:solidFill>
                <a:srgbClr val="00206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ja-JP" sz="2800" b="1" kern="100" dirty="0">
                <a:solidFill>
                  <a:srgbClr val="00206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XML-RPC</a:t>
            </a:r>
          </a:p>
          <a:p>
            <a:pPr marL="0" indent="0" eaLnBrk="1" hangingPunct="1">
              <a:buFontTx/>
              <a:buNone/>
            </a:pP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&lt;?xml version="1.0" encoding="utf-8"?&gt;</a:t>
            </a:r>
          </a:p>
          <a:p>
            <a:pPr marL="0" indent="0" eaLnBrk="1" hangingPunct="1">
              <a:buFontTx/>
              <a:buNone/>
            </a:pP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</a:t>
            </a:r>
            <a:r>
              <a:rPr lang="en-US" altLang="ja-JP" sz="1400" kern="100" dirty="0" err="1">
                <a:ea typeface="+mj-ea"/>
                <a:cs typeface="Times New Roman" panose="02020603050405020304" pitchFamily="18" charset="0"/>
              </a:rPr>
              <a:t>methodCall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&gt;</a:t>
            </a:r>
          </a:p>
          <a:p>
            <a:pPr marL="0" indent="0" eaLnBrk="1" hangingPunct="1">
              <a:buFontTx/>
              <a:buNone/>
            </a:pPr>
            <a:r>
              <a:rPr lang="ja-JP" altLang="en-US" sz="1400" kern="100" dirty="0">
                <a:ea typeface="+mj-ea"/>
                <a:cs typeface="Times New Roman" panose="02020603050405020304" pitchFamily="18" charset="0"/>
              </a:rPr>
              <a:t>　　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</a:t>
            </a:r>
            <a:r>
              <a:rPr lang="en-US" altLang="ja-JP" sz="1400" kern="100" dirty="0" err="1">
                <a:ea typeface="+mj-ea"/>
                <a:cs typeface="Times New Roman" panose="02020603050405020304" pitchFamily="18" charset="0"/>
              </a:rPr>
              <a:t>methodName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&gt;&lt;/</a:t>
            </a:r>
            <a:r>
              <a:rPr lang="en-US" altLang="ja-JP" sz="1400" kern="100" dirty="0" err="1">
                <a:ea typeface="+mj-ea"/>
                <a:cs typeface="Times New Roman" panose="02020603050405020304" pitchFamily="18" charset="0"/>
              </a:rPr>
              <a:t>methodName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&gt;</a:t>
            </a:r>
          </a:p>
          <a:p>
            <a:pPr marL="0" indent="0" eaLnBrk="1" hangingPunct="1">
              <a:buFontTx/>
              <a:buNone/>
            </a:pPr>
            <a:r>
              <a:rPr lang="ja-JP" altLang="en-US" sz="1400" kern="100" dirty="0">
                <a:ea typeface="+mj-ea"/>
                <a:cs typeface="Times New Roman" panose="02020603050405020304" pitchFamily="18" charset="0"/>
              </a:rPr>
              <a:t>　　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&lt;params&gt;&lt;param&gt;&lt;</a:t>
            </a:r>
            <a:r>
              <a:rPr lang="en-US" altLang="ja-JP" sz="1400" kern="100" dirty="0" err="1">
                <a:ea typeface="+mj-ea"/>
                <a:cs typeface="Times New Roman" panose="02020603050405020304" pitchFamily="18" charset="0"/>
              </a:rPr>
              <a:t>valugroups.removeAgentFromGroupRolee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&gt;&lt;struct&gt;</a:t>
            </a:r>
          </a:p>
          <a:p>
            <a:pPr marL="0" indent="0" eaLnBrk="1" hangingPunct="1">
              <a:buFontTx/>
              <a:buNone/>
            </a:pP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        &lt;member&gt;&lt;name&gt;</a:t>
            </a:r>
            <a:r>
              <a:rPr lang="en-US" altLang="ja-JP" sz="1400" kern="100" dirty="0" err="1">
                <a:ea typeface="+mj-ea"/>
                <a:cs typeface="Times New Roman" panose="02020603050405020304" pitchFamily="18" charset="0"/>
              </a:rPr>
              <a:t>ReadKey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&lt;/name&gt;&lt;value&gt;&lt;string&gt;JOG6809&lt;/string&gt;&lt;/value&gt;&lt;/member&gt;</a:t>
            </a:r>
          </a:p>
          <a:p>
            <a:pPr marL="0" indent="0" eaLnBrk="1" hangingPunct="1">
              <a:buFontTx/>
              <a:buNone/>
            </a:pP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        &lt;member&gt;&lt;name&gt;</a:t>
            </a:r>
            <a:r>
              <a:rPr lang="en-US" altLang="ja-JP" sz="1400" kern="100" dirty="0" err="1">
                <a:ea typeface="+mj-ea"/>
                <a:cs typeface="Times New Roman" panose="02020603050405020304" pitchFamily="18" charset="0"/>
              </a:rPr>
              <a:t>WriteKey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&lt;/name&gt;&lt;value&gt;&lt;string&gt;JOG8086&lt;/string&gt;&lt;/value&gt;&lt;/member&gt;</a:t>
            </a:r>
          </a:p>
          <a:p>
            <a:pPr marL="0" indent="0" eaLnBrk="1" hangingPunct="1">
              <a:buFontTx/>
              <a:buNone/>
            </a:pPr>
            <a:r>
              <a:rPr lang="ja-JP" altLang="en-US" sz="1400" kern="100" dirty="0">
                <a:ea typeface="+mj-ea"/>
                <a:cs typeface="Times New Roman" panose="02020603050405020304" pitchFamily="18" charset="0"/>
              </a:rPr>
              <a:t>　　　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……………………….</a:t>
            </a:r>
          </a:p>
          <a:p>
            <a:pPr marL="0" indent="0" eaLnBrk="1" hangingPunct="1">
              <a:buFontTx/>
              <a:buNone/>
            </a:pPr>
            <a:r>
              <a:rPr lang="ja-JP" altLang="en-US" sz="1400" kern="100" dirty="0">
                <a:ea typeface="+mj-ea"/>
                <a:cs typeface="Times New Roman" panose="02020603050405020304" pitchFamily="18" charset="0"/>
              </a:rPr>
              <a:t>　　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&lt;/struct&gt;&lt;/value&gt;&lt;/param&gt;&lt;/params&gt;</a:t>
            </a:r>
            <a:br>
              <a:rPr lang="en-US" altLang="ja-JP" sz="1400" kern="100" dirty="0">
                <a:ea typeface="+mj-ea"/>
                <a:cs typeface="Times New Roman" panose="02020603050405020304" pitchFamily="18" charset="0"/>
              </a:rPr>
            </a:b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&lt;/</a:t>
            </a:r>
            <a:r>
              <a:rPr lang="en-US" altLang="ja-JP" sz="1400" kern="100" dirty="0" err="1">
                <a:ea typeface="+mj-ea"/>
                <a:cs typeface="Times New Roman" panose="02020603050405020304" pitchFamily="18" charset="0"/>
              </a:rPr>
              <a:t>methodCall</a:t>
            </a:r>
            <a:r>
              <a:rPr lang="en-US" altLang="ja-JP" sz="1400" kern="100" dirty="0">
                <a:ea typeface="+mj-ea"/>
                <a:cs typeface="Times New Roman" panose="02020603050405020304" pitchFamily="18" charset="0"/>
              </a:rPr>
              <a:t>&gt;</a:t>
            </a:r>
            <a:endParaRPr lang="en-US" altLang="ja-JP" sz="1400" b="1" kern="0" dirty="0">
              <a:ea typeface="+mj-ea"/>
            </a:endParaRPr>
          </a:p>
          <a:p>
            <a:pPr marL="0" indent="0" eaLnBrk="1" hangingPunct="1">
              <a:buNone/>
            </a:pPr>
            <a:br>
              <a:rPr lang="en-US" altLang="ja-JP" sz="2800" b="1" kern="100" dirty="0">
                <a:solidFill>
                  <a:srgbClr val="00206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</a:br>
            <a:r>
              <a:rPr lang="en-US" altLang="ja-JP" sz="2800" b="1" kern="100" dirty="0">
                <a:solidFill>
                  <a:srgbClr val="00206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JSON-RPC</a:t>
            </a:r>
          </a:p>
          <a:p>
            <a:pPr marL="0" indent="0" eaLnBrk="1" hangingPunct="1">
              <a:buNone/>
            </a:pPr>
            <a:r>
              <a:rPr kumimoji="1" lang="en-US" altLang="ja-JP" sz="1400" dirty="0"/>
              <a:t>{"</a:t>
            </a:r>
            <a:r>
              <a:rPr kumimoji="1" lang="en-US" altLang="ja-JP" sz="1400" dirty="0" err="1"/>
              <a:t>jsonrpc</a:t>
            </a:r>
            <a:r>
              <a:rPr kumimoji="1" lang="en-US" altLang="ja-JP" sz="1400" dirty="0"/>
              <a:t>": "2.0", "method": "subtract", "params": [42, 23], "id": 1}</a:t>
            </a:r>
            <a:endParaRPr kumimoji="1" lang="ja-JP" altLang="en-US" sz="1400" dirty="0"/>
          </a:p>
          <a:p>
            <a:pPr marL="0" indent="0" eaLnBrk="1" hangingPunct="1">
              <a:buFontTx/>
              <a:buNone/>
            </a:pPr>
            <a:endParaRPr lang="en-US" altLang="ja-JP" sz="2800" b="1" kern="100" dirty="0">
              <a:solidFill>
                <a:srgbClr val="00206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2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40160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ASN.1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</a:t>
            </a:r>
            <a:br>
              <a:rPr lang="en-US" altLang="ja-JP" sz="5400" kern="1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</a:br>
            <a:r>
              <a:rPr lang="en-US" altLang="ja-JP" sz="2400" b="1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ASN.1</a:t>
            </a:r>
            <a:r>
              <a:rPr lang="en-US" altLang="ja-JP" sz="24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 (Abstract Syntax Notation One</a:t>
            </a:r>
            <a:r>
              <a:rPr lang="ja-JP" altLang="en-US" sz="2400" kern="100" dirty="0">
                <a:latin typeface="+mj-ea"/>
                <a:ea typeface="+mj-ea"/>
                <a:cs typeface="Times New Roman" panose="02020603050405020304" pitchFamily="18" charset="0"/>
              </a:rPr>
              <a:t>，</a:t>
            </a:r>
            <a:r>
              <a:rPr lang="ja-JP" altLang="ja-JP" sz="24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抽象構文記法１</a:t>
            </a:r>
            <a:r>
              <a:rPr lang="en-US" altLang="ja-JP" sz="24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)</a:t>
            </a:r>
            <a:endParaRPr kumimoji="1" lang="ja-JP" altLang="en-US" sz="24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556792"/>
            <a:ext cx="7861572" cy="5301208"/>
          </a:xfrm>
        </p:spPr>
        <p:txBody>
          <a:bodyPr/>
          <a:lstStyle/>
          <a:p>
            <a:pPr marL="0" indent="0" algn="l">
              <a:buNone/>
            </a:pPr>
            <a:r>
              <a:rPr lang="ja-JP" altLang="en-US" sz="2000" dirty="0">
                <a:solidFill>
                  <a:srgbClr val="7030A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通信データのデータ構造（プロトコル）の記述の使用される</a:t>
            </a:r>
            <a:r>
              <a:rPr lang="ja-JP" altLang="en-US" sz="20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endParaRPr lang="en-US" altLang="ja-JP" sz="20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ja-JP" altLang="en-US" sz="18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例）</a:t>
            </a:r>
            <a:endParaRPr lang="en-US" altLang="ja-JP" sz="1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Point ::= SEQUENCE {</a:t>
            </a:r>
          </a:p>
          <a:p>
            <a:pPr marL="0" indent="0" algn="l">
              <a:buNone/>
            </a:pP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 INTEGER,</a:t>
            </a:r>
          </a:p>
          <a:p>
            <a:pPr marL="0" indent="0" algn="l">
              <a:buNone/>
            </a:pP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y INTEGER</a:t>
            </a:r>
          </a:p>
          <a:p>
            <a:pPr marL="0" indent="0" algn="l">
              <a:buNone/>
            </a:pP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 algn="l">
              <a:buNone/>
            </a:pPr>
            <a:endParaRPr lang="en-US" altLang="ja-JP" sz="16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i="0" dirty="0" err="1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AlgorithmIdentifer</a:t>
            </a: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::=  SEQUENCE {</a:t>
            </a:r>
          </a:p>
          <a:p>
            <a:pPr marL="0" indent="0" algn="l">
              <a:buNone/>
            </a:pP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Algorithm OBJECT IDENTIFIER, 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en-US" altLang="ja-JP" sz="1600" i="0" dirty="0" err="1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DomainParameters</a:t>
            </a:r>
            <a:endParaRPr lang="en-US" altLang="ja-JP" sz="160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 algn="l">
              <a:buNone/>
            </a:pPr>
            <a:endParaRPr lang="en-US" altLang="ja-JP" sz="16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1600" i="0" dirty="0" err="1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DomainParameters</a:t>
            </a: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::= SEQUENCE { 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p INTEGER, -- odd prime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g INTEGER, -- generator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q INTEGER, -- factor of p-1</a:t>
            </a:r>
          </a:p>
          <a:p>
            <a:pPr marL="0" indent="0" algn="l">
              <a:buNone/>
            </a:pPr>
            <a:r>
              <a:rPr lang="en-US" altLang="ja-JP" sz="160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  <a:endParaRPr lang="en-US" altLang="ja-JP" sz="1600" b="1" kern="100" dirty="0">
              <a:solidFill>
                <a:srgbClr val="00206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569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19" y="1124744"/>
            <a:ext cx="8856984" cy="489654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2400" b="1" dirty="0">
                <a:latin typeface="+mn-ea"/>
              </a:rPr>
              <a:t>ASN.1</a:t>
            </a:r>
            <a:r>
              <a:rPr lang="ja-JP" altLang="en-US" sz="2400" b="1" dirty="0">
                <a:latin typeface="+mn-ea"/>
              </a:rPr>
              <a:t>での具体的な符号化（バイナリ化）方法</a:t>
            </a:r>
            <a:endParaRPr lang="en-US" altLang="ja-JP" sz="2400" b="1" dirty="0">
              <a:latin typeface="+mn-ea"/>
            </a:endParaRPr>
          </a:p>
          <a:p>
            <a:pPr indent="17463" eaLnBrk="1" hangingPunct="1"/>
            <a:r>
              <a:rPr lang="ja-JP" altLang="en-US" sz="2400" b="1" dirty="0">
                <a:effectLst/>
                <a:latin typeface="+mn-ea"/>
                <a:cs typeface="ＭＳ Ｐゴシック" panose="020B0600070205080204" pitchFamily="50" charset="-128"/>
              </a:rPr>
              <a:t> </a:t>
            </a:r>
            <a:r>
              <a:rPr lang="en-US" altLang="ja-JP" sz="2400" dirty="0">
                <a:effectLst/>
                <a:latin typeface="+mn-ea"/>
                <a:cs typeface="ＭＳ Ｐゴシック" panose="020B0600070205080204" pitchFamily="50" charset="-128"/>
              </a:rPr>
              <a:t>BER (Basic Encoding Rules) </a:t>
            </a:r>
            <a:r>
              <a:rPr lang="ja-JP" altLang="en-US" sz="2400" dirty="0">
                <a:effectLst/>
                <a:latin typeface="+mn-ea"/>
                <a:cs typeface="ＭＳ Ｐゴシック" panose="020B0600070205080204" pitchFamily="50" charset="-128"/>
              </a:rPr>
              <a:t>曖昧性がある．</a:t>
            </a:r>
            <a:endParaRPr lang="en-US" altLang="ja-JP" sz="2400" dirty="0">
              <a:effectLst/>
              <a:latin typeface="+mn-ea"/>
              <a:cs typeface="ＭＳ Ｐゴシック" panose="020B0600070205080204" pitchFamily="50" charset="-128"/>
            </a:endParaRPr>
          </a:p>
          <a:p>
            <a:pPr indent="17463" eaLnBrk="1" hangingPunct="1"/>
            <a:r>
              <a:rPr lang="ja-JP" altLang="en-US" sz="2400" b="1" dirty="0">
                <a:solidFill>
                  <a:srgbClr val="C00000"/>
                </a:solidFill>
                <a:latin typeface="+mj-ea"/>
                <a:ea typeface="+mj-ea"/>
                <a:cs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DER </a:t>
            </a:r>
            <a:r>
              <a:rPr lang="en-US" altLang="ja-JP" sz="2400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(Distinguished Encoding Rules</a:t>
            </a:r>
            <a:r>
              <a:rPr lang="ja-JP" altLang="en-US" sz="2400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，</a:t>
            </a:r>
            <a:r>
              <a:rPr lang="en-US" altLang="ja-JP" sz="2400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BER</a:t>
            </a:r>
            <a:r>
              <a:rPr lang="ja-JP" altLang="en-US" sz="2400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のサブセット版</a:t>
            </a:r>
            <a:r>
              <a:rPr lang="en-US" altLang="ja-JP" sz="2400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)</a:t>
            </a:r>
          </a:p>
          <a:p>
            <a:pPr indent="17463" eaLnBrk="1" hangingPunct="1"/>
            <a:endParaRPr lang="en-US" altLang="ja-JP" sz="2000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 indent="0" eaLnBrk="1" hangingPunct="1">
              <a:buNone/>
            </a:pPr>
            <a:r>
              <a:rPr lang="en-US" altLang="ja-JP" sz="2000" b="1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DER </a:t>
            </a:r>
            <a:r>
              <a:rPr lang="ja-JP" altLang="en-US" sz="2000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の構造　</a:t>
            </a:r>
            <a:endParaRPr lang="en-US" altLang="ja-JP" sz="2000" dirty="0">
              <a:solidFill>
                <a:srgbClr val="C00000"/>
              </a:solidFill>
              <a:effectLst/>
              <a:latin typeface="+mj-ea"/>
              <a:ea typeface="+mj-ea"/>
              <a:cs typeface="ＭＳ Ｐゴシック" panose="020B0600070205080204" pitchFamily="50" charset="-128"/>
            </a:endParaRPr>
          </a:p>
          <a:p>
            <a:pPr indent="0" eaLnBrk="1" hangingPunct="1">
              <a:buNone/>
            </a:pPr>
            <a:r>
              <a:rPr lang="en-US" altLang="ja-JP" sz="2000" dirty="0">
                <a:solidFill>
                  <a:srgbClr val="C00000"/>
                </a:solidFill>
                <a:latin typeface="+mj-ea"/>
                <a:ea typeface="+mj-ea"/>
                <a:cs typeface="ＭＳ Ｐゴシック" panose="020B0600070205080204" pitchFamily="50" charset="-128"/>
              </a:rPr>
              <a:t>   </a:t>
            </a:r>
            <a:r>
              <a:rPr lang="ja-JP" altLang="en-US" sz="2000" dirty="0">
                <a:solidFill>
                  <a:srgbClr val="C00000"/>
                </a:solidFill>
                <a:effectLst/>
                <a:latin typeface="+mj-ea"/>
                <a:ea typeface="+mj-ea"/>
                <a:cs typeface="ＭＳ Ｐゴシック" panose="020B0600070205080204" pitchFamily="50" charset="-128"/>
              </a:rPr>
              <a:t>識別子（タグ） ＋ コンテンツ長 ＋ コンテンツ　（型＋長さ＋値）　</a:t>
            </a:r>
            <a:r>
              <a:rPr lang="ja-JP" altLang="en-US" sz="2000" dirty="0">
                <a:latin typeface="+mj-ea"/>
                <a:ea typeface="+mj-ea"/>
                <a:cs typeface="ＭＳ Ｐゴシック" panose="020B0600070205080204" pitchFamily="50" charset="-128"/>
              </a:rPr>
              <a:t>の繰り返し</a:t>
            </a:r>
            <a:br>
              <a:rPr lang="en-US" altLang="ja-JP" sz="2000" dirty="0">
                <a:latin typeface="+mj-ea"/>
                <a:ea typeface="+mj-ea"/>
                <a:cs typeface="ＭＳ Ｐゴシック" panose="020B0600070205080204" pitchFamily="50" charset="-128"/>
              </a:rPr>
            </a:br>
            <a:r>
              <a:rPr lang="ja-JP" altLang="en-US" sz="2000" dirty="0">
                <a:latin typeface="+mj-ea"/>
                <a:ea typeface="+mj-ea"/>
                <a:cs typeface="ＭＳ Ｐゴシック" panose="020B0600070205080204" pitchFamily="50" charset="-128"/>
              </a:rPr>
              <a:t> 　</a:t>
            </a:r>
            <a:r>
              <a:rPr lang="ja-JP" altLang="en-US" sz="2000" dirty="0">
                <a:solidFill>
                  <a:schemeClr val="accent6"/>
                </a:solidFill>
                <a:latin typeface="+mj-ea"/>
                <a:ea typeface="+mj-ea"/>
                <a:cs typeface="ＭＳ Ｐゴシック" panose="020B0600070205080204" pitchFamily="50" charset="-128"/>
              </a:rPr>
              <a:t>コンテンツの中に </a:t>
            </a:r>
            <a:r>
              <a:rPr lang="en-US" altLang="ja-JP" sz="2000" dirty="0">
                <a:solidFill>
                  <a:schemeClr val="accent6"/>
                </a:solidFill>
                <a:latin typeface="+mj-ea"/>
                <a:ea typeface="+mj-ea"/>
                <a:cs typeface="ＭＳ Ｐゴシック" panose="020B0600070205080204" pitchFamily="50" charset="-128"/>
              </a:rPr>
              <a:t>DER </a:t>
            </a:r>
            <a:r>
              <a:rPr lang="ja-JP" altLang="en-US" sz="2000" dirty="0">
                <a:solidFill>
                  <a:schemeClr val="accent6"/>
                </a:solidFill>
                <a:latin typeface="+mj-ea"/>
                <a:ea typeface="+mj-ea"/>
                <a:cs typeface="ＭＳ Ｐゴシック" panose="020B0600070205080204" pitchFamily="50" charset="-128"/>
              </a:rPr>
              <a:t>を入れ子できる．</a:t>
            </a:r>
            <a:endParaRPr kumimoji="1" lang="en-US" altLang="ja-JP" sz="1200" dirty="0"/>
          </a:p>
          <a:p>
            <a:pPr indent="0" eaLnBrk="1" hangingPunct="1">
              <a:buNone/>
            </a:pPr>
            <a:r>
              <a:rPr lang="ja-JP" altLang="en-US" sz="1600" dirty="0"/>
              <a:t>　　</a:t>
            </a:r>
            <a:endParaRPr lang="en-US" altLang="ja-JP" sz="1600" dirty="0"/>
          </a:p>
          <a:p>
            <a:pPr indent="0" eaLnBrk="1" hangingPunct="1">
              <a:buNone/>
            </a:pPr>
            <a:endParaRPr kumimoji="1" lang="en-US" altLang="ja-JP" sz="1600" dirty="0"/>
          </a:p>
          <a:p>
            <a:pPr indent="0" eaLnBrk="1" hangingPunct="1">
              <a:buNone/>
            </a:pPr>
            <a:endParaRPr lang="en-US" altLang="ja-JP" sz="1600" dirty="0"/>
          </a:p>
          <a:p>
            <a:pPr indent="0" eaLnBrk="1" hangingPunct="1">
              <a:buNone/>
            </a:pPr>
            <a:endParaRPr kumimoji="1" lang="en-US" altLang="ja-JP" sz="1600" dirty="0"/>
          </a:p>
          <a:p>
            <a:pPr indent="0" eaLnBrk="1" hangingPunct="1">
              <a:buNone/>
            </a:pPr>
            <a:endParaRPr lang="en-US" altLang="ja-JP" sz="1600" dirty="0"/>
          </a:p>
          <a:p>
            <a:pPr indent="0" eaLnBrk="1" hangingPunct="1">
              <a:buNone/>
            </a:pPr>
            <a:endParaRPr kumimoji="1" lang="en-US" altLang="ja-JP" sz="1600" dirty="0"/>
          </a:p>
          <a:p>
            <a:pPr indent="0" eaLnBrk="1" hangingPunct="1">
              <a:buNone/>
            </a:pPr>
            <a:r>
              <a:rPr lang="ja-JP" altLang="en-US" sz="1600" dirty="0"/>
              <a:t>　　</a:t>
            </a:r>
            <a:r>
              <a:rPr kumimoji="1" lang="en-US" altLang="ja-JP" sz="1600" dirty="0"/>
              <a:t>https://letsencrypt.org/ja/docs/a-warm-welcome-to-asn1-and-der/</a:t>
            </a:r>
            <a:endParaRPr kumimoji="1" lang="ja-JP" altLang="en-US" sz="1600" dirty="0"/>
          </a:p>
          <a:p>
            <a:pPr indent="0" eaLnBrk="1" hangingPunct="1">
              <a:buNone/>
            </a:pPr>
            <a:endParaRPr lang="en-US" altLang="ja-JP" sz="2000" b="1" dirty="0">
              <a:solidFill>
                <a:srgbClr val="C00000"/>
              </a:solidFill>
              <a:latin typeface="+mj-ea"/>
              <a:ea typeface="+mj-ea"/>
            </a:endParaRPr>
          </a:p>
          <a:p>
            <a:pPr marL="0" indent="0" algn="l">
              <a:buNone/>
            </a:pPr>
            <a:endParaRPr lang="en-US" altLang="ja-JP" sz="1600" b="1" kern="100" dirty="0">
              <a:solidFill>
                <a:srgbClr val="00206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D0B5F5CF-2E24-631F-2F51-9F80D32734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9052"/>
              </p:ext>
            </p:extLst>
          </p:nvPr>
        </p:nvGraphicFramePr>
        <p:xfrm>
          <a:off x="683568" y="4293096"/>
          <a:ext cx="7776865" cy="1093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476560609"/>
                    </a:ext>
                  </a:extLst>
                </a:gridCol>
                <a:gridCol w="1018456">
                  <a:extLst>
                    <a:ext uri="{9D8B030D-6E8A-4147-A177-3AD203B41FA5}">
                      <a16:colId xmlns:a16="http://schemas.microsoft.com/office/drawing/2014/main" val="3057134282"/>
                    </a:ext>
                  </a:extLst>
                </a:gridCol>
                <a:gridCol w="888891">
                  <a:extLst>
                    <a:ext uri="{9D8B030D-6E8A-4147-A177-3AD203B41FA5}">
                      <a16:colId xmlns:a16="http://schemas.microsoft.com/office/drawing/2014/main" val="3427477112"/>
                    </a:ext>
                  </a:extLst>
                </a:gridCol>
                <a:gridCol w="972973">
                  <a:extLst>
                    <a:ext uri="{9D8B030D-6E8A-4147-A177-3AD203B41FA5}">
                      <a16:colId xmlns:a16="http://schemas.microsoft.com/office/drawing/2014/main" val="325694331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872909023"/>
                    </a:ext>
                  </a:extLst>
                </a:gridCol>
                <a:gridCol w="778205">
                  <a:extLst>
                    <a:ext uri="{9D8B030D-6E8A-4147-A177-3AD203B41FA5}">
                      <a16:colId xmlns:a16="http://schemas.microsoft.com/office/drawing/2014/main" val="3783338869"/>
                    </a:ext>
                  </a:extLst>
                </a:gridCol>
                <a:gridCol w="1094003">
                  <a:extLst>
                    <a:ext uri="{9D8B030D-6E8A-4147-A177-3AD203B41FA5}">
                      <a16:colId xmlns:a16="http://schemas.microsoft.com/office/drawing/2014/main" val="1591404876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748327304"/>
                    </a:ext>
                  </a:extLst>
                </a:gridCol>
              </a:tblGrid>
              <a:tr h="302133"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200" kern="0" dirty="0">
                          <a:solidFill>
                            <a:srgbClr val="002060"/>
                          </a:solidFill>
                          <a:effectLst/>
                          <a:latin typeface="+mj-ea"/>
                          <a:ea typeface="+mj-ea"/>
                        </a:rPr>
                        <a:t>識別子</a:t>
                      </a:r>
                      <a:br>
                        <a:rPr lang="en-US" altLang="ja-JP" sz="1200" kern="0" dirty="0">
                          <a:solidFill>
                            <a:srgbClr val="002060"/>
                          </a:solidFill>
                          <a:effectLst/>
                          <a:latin typeface="+mj-ea"/>
                          <a:ea typeface="+mj-ea"/>
                        </a:rPr>
                      </a:br>
                      <a:endParaRPr lang="ja-JP" sz="1200" kern="100" dirty="0">
                        <a:solidFill>
                          <a:srgbClr val="00206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200" kern="0" dirty="0">
                          <a:solidFill>
                            <a:srgbClr val="002060"/>
                          </a:solidFill>
                          <a:effectLst/>
                          <a:latin typeface="+mj-ea"/>
                          <a:ea typeface="+mj-ea"/>
                        </a:rPr>
                        <a:t>（タグ）</a:t>
                      </a:r>
                      <a:endParaRPr lang="ja-JP" sz="1200" kern="100" dirty="0">
                        <a:solidFill>
                          <a:srgbClr val="00206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100" kern="0" dirty="0">
                          <a:solidFill>
                            <a:srgbClr val="002060"/>
                          </a:solidFill>
                          <a:effectLst/>
                        </a:rPr>
                        <a:t>コンテンツ長</a:t>
                      </a:r>
                      <a:endParaRPr lang="ja-JP" sz="1100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100" kern="0" dirty="0">
                          <a:solidFill>
                            <a:srgbClr val="002060"/>
                          </a:solidFill>
                          <a:effectLst/>
                        </a:rPr>
                        <a:t>コンテンツ</a:t>
                      </a:r>
                      <a:endParaRPr lang="ja-JP" sz="1100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200" kern="0" dirty="0">
                          <a:solidFill>
                            <a:srgbClr val="002060"/>
                          </a:solidFill>
                          <a:effectLst/>
                        </a:rPr>
                        <a:t>識別子</a:t>
                      </a:r>
                      <a:endParaRPr lang="ja-JP" sz="1200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100" kern="0" dirty="0">
                          <a:solidFill>
                            <a:srgbClr val="002060"/>
                          </a:solidFill>
                          <a:effectLst/>
                        </a:rPr>
                        <a:t>コンテンツ長</a:t>
                      </a:r>
                      <a:endParaRPr lang="ja-JP" sz="1100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100" kern="0" dirty="0">
                          <a:solidFill>
                            <a:srgbClr val="002060"/>
                          </a:solidFill>
                          <a:effectLst/>
                        </a:rPr>
                        <a:t>コンテンツ</a:t>
                      </a:r>
                      <a:endParaRPr lang="ja-JP" sz="1100" kern="100" dirty="0">
                        <a:solidFill>
                          <a:srgbClr val="00206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005085"/>
                  </a:ext>
                </a:extLst>
              </a:tr>
              <a:tr h="7913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100" b="1" kern="0" dirty="0">
                          <a:effectLst/>
                        </a:rPr>
                        <a:t>識別子</a:t>
                      </a:r>
                      <a:endParaRPr lang="ja-JP" sz="11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100" b="1" kern="0" dirty="0">
                          <a:effectLst/>
                        </a:rPr>
                        <a:t>コンテンツ長</a:t>
                      </a:r>
                      <a:endParaRPr lang="ja-JP" sz="11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ja-JP" sz="1100" b="1" kern="0" dirty="0">
                          <a:effectLst/>
                        </a:rPr>
                        <a:t>コンテンツ</a:t>
                      </a:r>
                      <a:endParaRPr lang="ja-JP" sz="11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32090"/>
                  </a:ext>
                </a:extLst>
              </a:tr>
            </a:tbl>
          </a:graphicData>
        </a:graphic>
      </p:graphicFrame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19D8EF9-E727-5743-B5A5-D466BE553083}"/>
              </a:ext>
            </a:extLst>
          </p:cNvPr>
          <p:cNvGrpSpPr/>
          <p:nvPr/>
        </p:nvGrpSpPr>
        <p:grpSpPr>
          <a:xfrm>
            <a:off x="683568" y="4293096"/>
            <a:ext cx="7776864" cy="1080120"/>
            <a:chOff x="611560" y="5229200"/>
            <a:chExt cx="7776864" cy="1080120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774163A4-67F3-728D-FA33-81488C7CC9BB}"/>
                </a:ext>
              </a:extLst>
            </p:cNvPr>
            <p:cNvSpPr/>
            <p:nvPr/>
          </p:nvSpPr>
          <p:spPr>
            <a:xfrm>
              <a:off x="611560" y="5229200"/>
              <a:ext cx="4680520" cy="1080120"/>
            </a:xfrm>
            <a:prstGeom prst="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3B80B988-457D-3758-326F-2CEE67D9B67C}"/>
                </a:ext>
              </a:extLst>
            </p:cNvPr>
            <p:cNvSpPr/>
            <p:nvPr/>
          </p:nvSpPr>
          <p:spPr>
            <a:xfrm>
              <a:off x="5292080" y="5229200"/>
              <a:ext cx="3096344" cy="1080120"/>
            </a:xfrm>
            <a:prstGeom prst="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EC6550CA-80F9-FD73-6D70-BC7975CC43FE}"/>
                </a:ext>
              </a:extLst>
            </p:cNvPr>
            <p:cNvSpPr/>
            <p:nvPr/>
          </p:nvSpPr>
          <p:spPr>
            <a:xfrm>
              <a:off x="2555776" y="5517232"/>
              <a:ext cx="2736304" cy="792088"/>
            </a:xfrm>
            <a:prstGeom prst="rect">
              <a:avLst/>
            </a:prstGeom>
            <a:noFill/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056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識別子（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1Byte: 8bit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14" y="908720"/>
            <a:ext cx="8856984" cy="5949280"/>
          </a:xfrm>
        </p:spPr>
        <p:txBody>
          <a:bodyPr/>
          <a:lstStyle/>
          <a:p>
            <a:pPr marL="0" indent="0" algn="l">
              <a:buNone/>
            </a:pPr>
            <a:r>
              <a:rPr lang="ja-JP" altLang="en-US" sz="2800" b="1" kern="100" dirty="0">
                <a:solidFill>
                  <a:srgbClr val="002060"/>
                </a:solidFill>
                <a:latin typeface="+mj-ea"/>
                <a:ea typeface="+mj-ea"/>
                <a:cs typeface="Times New Roman" panose="02020603050405020304" pitchFamily="18" charset="0"/>
              </a:rPr>
              <a:t>全体 </a:t>
            </a:r>
            <a:r>
              <a:rPr lang="en-US" altLang="ja-JP" sz="2800" b="1" kern="100" dirty="0">
                <a:solidFill>
                  <a:srgbClr val="00206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8bit  (2 + 1 + 5 Bit)</a:t>
            </a:r>
          </a:p>
          <a:p>
            <a:pPr marL="177800" indent="-177800"/>
            <a:r>
              <a:rPr lang="en-US" altLang="ja-JP" sz="2400" b="1" kern="100" dirty="0">
                <a:solidFill>
                  <a:srgbClr val="7030A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2bit: Class</a:t>
            </a:r>
          </a:p>
          <a:p>
            <a:pPr marL="623888" lvl="1" indent="-166688">
              <a:tabLst>
                <a:tab pos="623888" algn="l"/>
              </a:tabLst>
            </a:pP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0x00): </a:t>
            </a:r>
            <a:r>
              <a:rPr lang="en-US" altLang="ja-JP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UNIVERSAL</a:t>
            </a:r>
            <a:r>
              <a:rPr lang="ja-JP" altLang="en-US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（汎用）</a:t>
            </a:r>
            <a:endParaRPr lang="en-US" altLang="ja-JP" sz="1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>
              <a:tabLst>
                <a:tab pos="623888" algn="l"/>
              </a:tabLst>
            </a:pPr>
            <a:r>
              <a:rPr kumimoji="1"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0x40): </a:t>
            </a:r>
            <a:r>
              <a:rPr lang="en-US" altLang="ja-JP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APPLICATION</a:t>
            </a:r>
            <a:r>
              <a:rPr lang="ja-JP" altLang="en-US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（応用）</a:t>
            </a:r>
            <a:endParaRPr kumimoji="1" lang="en-US" altLang="ja-JP" sz="1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>
              <a:tabLst>
                <a:tab pos="623888" algn="l"/>
              </a:tabLst>
            </a:pPr>
            <a:r>
              <a:rPr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0x80):</a:t>
            </a:r>
            <a:r>
              <a:rPr lang="en-US" altLang="ja-JP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 Context-Specific</a:t>
            </a:r>
            <a:r>
              <a:rPr lang="ja-JP" altLang="en-US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（コンテキスト特定）</a:t>
            </a:r>
            <a:endParaRPr lang="en-US" altLang="ja-JP" sz="1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>
              <a:tabLst>
                <a:tab pos="623888" algn="l"/>
              </a:tabLst>
            </a:pPr>
            <a:r>
              <a:rPr kumimoji="1"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0xc0):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PRIVATE</a:t>
            </a:r>
            <a:r>
              <a:rPr lang="ja-JP" altLang="en-US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（私用）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</a:p>
          <a:p>
            <a:pPr marL="223838" indent="-166688">
              <a:tabLst>
                <a:tab pos="623888" algn="l"/>
              </a:tabLst>
            </a:pPr>
            <a:r>
              <a:rPr lang="en-US" altLang="ja-JP" sz="2400" b="1" kern="100" dirty="0">
                <a:solidFill>
                  <a:srgbClr val="7030A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1bit</a:t>
            </a:r>
          </a:p>
          <a:p>
            <a:pPr marL="623888" lvl="1" indent="-166688"/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0x00): </a:t>
            </a:r>
            <a:r>
              <a:rPr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Primitive</a:t>
            </a:r>
            <a:r>
              <a:rPr lang="ja-JP" altLang="en-US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（基本型）</a:t>
            </a:r>
            <a:endParaRPr lang="en-US" altLang="ja-JP" sz="14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kumimoji="1"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0x20): </a:t>
            </a:r>
            <a:r>
              <a:rPr kumimoji="1" lang="en-US" altLang="ja-JP" sz="1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Constructed</a:t>
            </a:r>
            <a:r>
              <a:rPr lang="ja-JP" altLang="en-US" sz="14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（構造型．入れ子構造を取る）</a:t>
            </a:r>
            <a:endParaRPr lang="en-US" altLang="ja-JP" sz="1400" b="1" kern="100" dirty="0">
              <a:solidFill>
                <a:srgbClr val="7030A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534988" indent="-166688">
              <a:tabLst>
                <a:tab pos="623888" algn="l"/>
              </a:tabLst>
            </a:pPr>
            <a:r>
              <a:rPr lang="en-US" altLang="ja-JP" sz="2400" b="1" kern="100" dirty="0">
                <a:solidFill>
                  <a:srgbClr val="7030A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5bit </a:t>
            </a:r>
            <a:r>
              <a:rPr kumimoji="1" lang="ja-JP" altLang="en-US" sz="2000" dirty="0"/>
              <a:t>タグ（後に続くデータの型）</a:t>
            </a:r>
            <a:endParaRPr lang="en-US" altLang="ja-JP" sz="2000" dirty="0"/>
          </a:p>
          <a:p>
            <a:pPr marL="623888" lvl="1" indent="-166688"/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+ 0 0010 (0x02):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整数（</a:t>
            </a:r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INTEGER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400" b="0" i="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+ 0 0011 (0x03)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</a:t>
            </a:r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列（</a:t>
            </a:r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BIT STRING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400" b="0" i="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+ 0 0100 (0x04):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8bit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文字列（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OCTET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STRING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+ </a:t>
            </a:r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0110 (0x06)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オブジェクト（</a:t>
            </a:r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OBJECT IDENTIFER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400" b="0" i="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+ 0 1100 (0x0c)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UTF8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文字列（</a:t>
            </a:r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UTF8String</a:t>
            </a:r>
            <a:r>
              <a:rPr lang="ja-JP" altLang="en-US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400" b="0" i="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+ 1 0000 (0x10):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シーケンス（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SEQUENCE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lang="en-US" altLang="ja-JP" sz="1400" b="0" i="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+ 1 0001 (0x11)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セット（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400" b="0" i="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23888" lvl="1" indent="-166688"/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+ 1 0000 (0x30):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構造型シーケンス（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SEQUENCE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Constructed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marL="623888" lvl="1" indent="-166688"/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 + 1 0001 (0x31):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構造型セット（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 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Constructed</a:t>
            </a:r>
            <a:r>
              <a:rPr lang="en-US" altLang="ja-JP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pPr marL="981075" lvl="2" indent="-123825"/>
            <a:endParaRPr lang="ja-JP" altLang="en-US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23838" indent="-166688">
              <a:tabLst>
                <a:tab pos="623888" algn="l"/>
              </a:tabLst>
            </a:pPr>
            <a:endParaRPr lang="en-US" altLang="ja-JP" sz="2800" b="1" kern="100" dirty="0">
              <a:solidFill>
                <a:srgbClr val="7030A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b="1" kern="100" dirty="0">
              <a:solidFill>
                <a:srgbClr val="002060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3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識別子</a:t>
            </a:r>
            <a:r>
              <a:rPr lang="ja-JP" altLang="en-US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（図表示）</a:t>
            </a:r>
            <a:r>
              <a:rPr lang="ja-JP" altLang="en-US" sz="2800" dirty="0"/>
              <a:t>　</a:t>
            </a:r>
            <a:r>
              <a:rPr lang="ja-JP" altLang="en-US" sz="3600" dirty="0"/>
              <a:t>　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14" y="908720"/>
            <a:ext cx="8856984" cy="504056"/>
          </a:xfrm>
        </p:spPr>
        <p:txBody>
          <a:bodyPr/>
          <a:lstStyle/>
          <a:p>
            <a:pPr marL="0" indent="0" algn="l">
              <a:buNone/>
            </a:pPr>
            <a:r>
              <a:rPr lang="ja-JP" altLang="en-US" sz="1600" b="1" kern="100" dirty="0">
                <a:solidFill>
                  <a:schemeClr val="bg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内容は前のスライドと同じ</a:t>
            </a:r>
            <a:endParaRPr lang="en-US" altLang="ja-JP" sz="1600" b="1" kern="100" dirty="0">
              <a:solidFill>
                <a:schemeClr val="bg1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BB9AD-5C37-0CCA-59C4-2DC7324B3374}"/>
              </a:ext>
            </a:extLst>
          </p:cNvPr>
          <p:cNvSpPr/>
          <p:nvPr/>
        </p:nvSpPr>
        <p:spPr>
          <a:xfrm>
            <a:off x="94260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51C8BD5-8A00-C844-F19E-642E2E2A0A64}"/>
              </a:ext>
            </a:extLst>
          </p:cNvPr>
          <p:cNvSpPr/>
          <p:nvPr/>
        </p:nvSpPr>
        <p:spPr>
          <a:xfrm>
            <a:off x="166268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FD79E1-FCA9-B0AB-EB26-5588AAC1C962}"/>
              </a:ext>
            </a:extLst>
          </p:cNvPr>
          <p:cNvSpPr/>
          <p:nvPr/>
        </p:nvSpPr>
        <p:spPr>
          <a:xfrm>
            <a:off x="238276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BBFFCD-CA83-48D9-EC70-A3D99FA08EF9}"/>
              </a:ext>
            </a:extLst>
          </p:cNvPr>
          <p:cNvSpPr/>
          <p:nvPr/>
        </p:nvSpPr>
        <p:spPr>
          <a:xfrm>
            <a:off x="310284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0FDC4D1-7B7B-7CF4-CF88-21604C4EEECC}"/>
              </a:ext>
            </a:extLst>
          </p:cNvPr>
          <p:cNvSpPr/>
          <p:nvPr/>
        </p:nvSpPr>
        <p:spPr>
          <a:xfrm>
            <a:off x="454300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3C6A5CF-01EA-6A78-E2DC-2A3A6C0097CF}"/>
              </a:ext>
            </a:extLst>
          </p:cNvPr>
          <p:cNvSpPr/>
          <p:nvPr/>
        </p:nvSpPr>
        <p:spPr>
          <a:xfrm>
            <a:off x="526308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EF772A5-86EB-5F40-53BF-5D32009AF25C}"/>
              </a:ext>
            </a:extLst>
          </p:cNvPr>
          <p:cNvSpPr/>
          <p:nvPr/>
        </p:nvSpPr>
        <p:spPr>
          <a:xfrm>
            <a:off x="598316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618C693-CD9A-CB4D-31A4-E8DF55F5FA4E}"/>
              </a:ext>
            </a:extLst>
          </p:cNvPr>
          <p:cNvSpPr/>
          <p:nvPr/>
        </p:nvSpPr>
        <p:spPr>
          <a:xfrm>
            <a:off x="6703248" y="2420888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9CBD4815-9E87-AAE1-566B-0559A537259F}"/>
              </a:ext>
            </a:extLst>
          </p:cNvPr>
          <p:cNvCxnSpPr>
            <a:cxnSpLocks/>
          </p:cNvCxnSpPr>
          <p:nvPr/>
        </p:nvCxnSpPr>
        <p:spPr>
          <a:xfrm>
            <a:off x="1302648" y="3140968"/>
            <a:ext cx="0" cy="50405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94C7E494-1464-BFDA-B0C1-057A80E2029B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1403648" y="3179877"/>
            <a:ext cx="594903" cy="46514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438FD2B-A9AE-3CEA-7D18-93B50B4A1534}"/>
              </a:ext>
            </a:extLst>
          </p:cNvPr>
          <p:cNvCxnSpPr>
            <a:cxnSpLocks/>
          </p:cNvCxnSpPr>
          <p:nvPr/>
        </p:nvCxnSpPr>
        <p:spPr>
          <a:xfrm>
            <a:off x="2790639" y="1988840"/>
            <a:ext cx="0" cy="432048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70264D5F-2EA3-E774-4784-6086516C57E5}"/>
              </a:ext>
            </a:extLst>
          </p:cNvPr>
          <p:cNvSpPr/>
          <p:nvPr/>
        </p:nvSpPr>
        <p:spPr>
          <a:xfrm rot="5400000">
            <a:off x="4988614" y="1356202"/>
            <a:ext cx="606932" cy="4320480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EB07A2D-4F49-4CB4-80C9-B3DA9B974666}"/>
              </a:ext>
            </a:extLst>
          </p:cNvPr>
          <p:cNvSpPr txBox="1"/>
          <p:nvPr/>
        </p:nvSpPr>
        <p:spPr>
          <a:xfrm>
            <a:off x="677525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DF628C4-79BE-29C9-69F6-BB047D47B318}"/>
              </a:ext>
            </a:extLst>
          </p:cNvPr>
          <p:cNvSpPr txBox="1"/>
          <p:nvPr/>
        </p:nvSpPr>
        <p:spPr>
          <a:xfrm>
            <a:off x="605517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CB0750F-191B-51FF-0522-ED0F55328127}"/>
              </a:ext>
            </a:extLst>
          </p:cNvPr>
          <p:cNvSpPr txBox="1"/>
          <p:nvPr/>
        </p:nvSpPr>
        <p:spPr>
          <a:xfrm>
            <a:off x="533509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17EDFFA-8564-EBFC-260D-E13F11D9D6AD}"/>
              </a:ext>
            </a:extLst>
          </p:cNvPr>
          <p:cNvSpPr txBox="1"/>
          <p:nvPr/>
        </p:nvSpPr>
        <p:spPr>
          <a:xfrm>
            <a:off x="461501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E55C370-2835-5FCD-A93A-CD974A23E976}"/>
              </a:ext>
            </a:extLst>
          </p:cNvPr>
          <p:cNvSpPr txBox="1"/>
          <p:nvPr/>
        </p:nvSpPr>
        <p:spPr>
          <a:xfrm>
            <a:off x="317485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/>
              <a:t>1</a:t>
            </a:r>
            <a:endParaRPr kumimoji="1" lang="ja-JP" altLang="en-US" sz="48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619FCB3-98D0-2235-53C7-F096857B1975}"/>
              </a:ext>
            </a:extLst>
          </p:cNvPr>
          <p:cNvSpPr txBox="1"/>
          <p:nvPr/>
        </p:nvSpPr>
        <p:spPr>
          <a:xfrm>
            <a:off x="101461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D2B845-D464-8364-7058-3EF02A1722EA}"/>
              </a:ext>
            </a:extLst>
          </p:cNvPr>
          <p:cNvSpPr txBox="1"/>
          <p:nvPr/>
        </p:nvSpPr>
        <p:spPr>
          <a:xfrm>
            <a:off x="173469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9A0A8C1-04F4-B680-790B-41EA83F8689E}"/>
              </a:ext>
            </a:extLst>
          </p:cNvPr>
          <p:cNvSpPr txBox="1"/>
          <p:nvPr/>
        </p:nvSpPr>
        <p:spPr>
          <a:xfrm>
            <a:off x="2454776" y="2348880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/>
              <a:t>1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CB34636-0B15-04C2-D3FD-259139B7C640}"/>
              </a:ext>
            </a:extLst>
          </p:cNvPr>
          <p:cNvSpPr txBox="1"/>
          <p:nvPr/>
        </p:nvSpPr>
        <p:spPr>
          <a:xfrm>
            <a:off x="395536" y="3645024"/>
            <a:ext cx="439094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Class</a:t>
            </a:r>
          </a:p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00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0x00): 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UNIVERSAL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（汎用）</a:t>
            </a:r>
            <a:endParaRPr lang="en-US" altLang="ja-JP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01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0x40): 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APPLICATION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（応用）</a:t>
            </a:r>
            <a:endParaRPr kumimoji="1" lang="en-US" altLang="ja-JP" sz="1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0x80):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 Context-Specific</a:t>
            </a:r>
          </a:p>
          <a:p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（コンテキスト特定）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endParaRPr lang="en-US" altLang="ja-JP" sz="1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11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0xc0):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PRIVATE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（私用）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0431829-6119-A7DF-5C90-6BC0AAD0D7F3}"/>
              </a:ext>
            </a:extLst>
          </p:cNvPr>
          <p:cNvSpPr txBox="1"/>
          <p:nvPr/>
        </p:nvSpPr>
        <p:spPr>
          <a:xfrm>
            <a:off x="4873670" y="3933056"/>
            <a:ext cx="428835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タグ（後に続くデータの型）</a:t>
            </a:r>
            <a:endParaRPr lang="en-US" altLang="ja-JP" sz="1600" dirty="0"/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0x02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：整数（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INTEGER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0x03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it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列（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BIT STRING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0x04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8bit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文字列（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OCTET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STRING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0x06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：オブジェクト（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OBJECT IDENTIFER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0x0c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UTF8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文字列（</a:t>
            </a:r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UTF8String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0x10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：シーケンス（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SEQUENCE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0x11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セット（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0x30</a:t>
            </a:r>
            <a:r>
              <a:rPr lang="ja-JP" alt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：構造型シーケンス（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SEQUENCE</a:t>
            </a:r>
            <a:r>
              <a:rPr lang="ja-JP" altLang="en-US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6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0x31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：構造型セット（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SET</a:t>
            </a:r>
            <a:r>
              <a:rPr lang="ja-JP" altLang="en-US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en-US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006EE62-5F42-19EE-2537-72E979538F52}"/>
              </a:ext>
            </a:extLst>
          </p:cNvPr>
          <p:cNvSpPr txBox="1"/>
          <p:nvPr/>
        </p:nvSpPr>
        <p:spPr>
          <a:xfrm>
            <a:off x="1691680" y="1412776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0x00): 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Primitive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（基本型）</a:t>
            </a:r>
            <a:endParaRPr lang="en-US" altLang="ja-JP" sz="1600" b="0" i="0" dirty="0"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0x20): </a:t>
            </a:r>
            <a:r>
              <a:rPr kumimoji="1"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Constructed</a:t>
            </a:r>
            <a:r>
              <a:rPr lang="ja-JP" altLang="en-US" sz="1600" b="0" i="0" dirty="0"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（構造型．入れ子構造を取る）</a:t>
            </a:r>
            <a:endParaRPr kumimoji="1" lang="en-US" altLang="ja-JP" sz="16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180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コンテンツの長さ </a:t>
            </a:r>
            <a:r>
              <a:rPr lang="ja-JP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ja-JP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1Byte +</a:t>
            </a:r>
            <a:r>
              <a:rPr lang="ja-JP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ja-JP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r>
              <a:rPr lang="ja-JP" altLang="en-US" sz="3200" dirty="0"/>
              <a:t>　　</a:t>
            </a:r>
            <a:r>
              <a:rPr lang="ja-JP" altLang="en-US" sz="3600" dirty="0"/>
              <a:t>　</a:t>
            </a:r>
            <a:r>
              <a:rPr lang="en-US" altLang="ja-JP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16" y="1268760"/>
            <a:ext cx="8856984" cy="5256584"/>
          </a:xfrm>
        </p:spPr>
        <p:txBody>
          <a:bodyPr/>
          <a:lstStyle/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ja-JP" altLang="en-US" sz="18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0x7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Ｆ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以下：長さを格納するバイトはこの１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Byte 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のみ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0x80 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以上：下位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7bit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（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0x01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～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0x7f</a:t>
            </a: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）がこれ以降に続く，長さを格納するバイト数</a:t>
            </a:r>
            <a:endParaRPr lang="en-US" altLang="ja-JP" sz="18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ja-JP" altLang="en-US" sz="1800" b="1" kern="100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    例）　</a:t>
            </a:r>
            <a:r>
              <a:rPr lang="en-US" altLang="ja-JP" sz="1800" b="1" kern="100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0x32 = 0011 0010</a:t>
            </a: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en-US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                                          コンテンツ長　</a:t>
            </a:r>
            <a:r>
              <a:rPr lang="en-US" altLang="ja-JP" sz="18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0x32=50(Byte)</a:t>
            </a:r>
            <a:endParaRPr lang="en-US" altLang="ja-JP" sz="1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altLang="ja-JP" sz="1800" b="1" kern="100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   </a:t>
            </a:r>
            <a:r>
              <a:rPr lang="ja-JP" altLang="en-US" sz="1800" b="1" kern="100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 例）　</a:t>
            </a:r>
            <a:r>
              <a:rPr lang="en-US" altLang="ja-JP" sz="1800" b="1" kern="100" dirty="0">
                <a:solidFill>
                  <a:srgbClr val="000000"/>
                </a:solidFill>
                <a:latin typeface="+mj-ea"/>
                <a:ea typeface="+mj-ea"/>
                <a:cs typeface="Times New Roman" panose="02020603050405020304" pitchFamily="18" charset="0"/>
              </a:rPr>
              <a:t>0x82 = 1 000 0010</a:t>
            </a: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dirty="0">
                <a:solidFill>
                  <a:schemeClr val="tx1"/>
                </a:solidFill>
                <a:effectLst/>
              </a:rPr>
              <a:t>                                       </a:t>
            </a:r>
            <a:r>
              <a:rPr kumimoji="1" lang="ja-JP" altLang="ja-JP" sz="1800" b="0" i="0" dirty="0">
                <a:solidFill>
                  <a:schemeClr val="tx1"/>
                </a:solidFill>
                <a:effectLst/>
              </a:rPr>
              <a:t>この後に，コンテンツ長を表す</a:t>
            </a:r>
            <a:r>
              <a:rPr kumimoji="1" lang="en-US" altLang="ja-JP" sz="1800" b="0" i="0" dirty="0">
                <a:solidFill>
                  <a:schemeClr val="tx1"/>
                </a:solidFill>
                <a:effectLst/>
              </a:rPr>
              <a:t>2Byte (000 0010) </a:t>
            </a:r>
            <a:r>
              <a:rPr kumimoji="1" lang="ja-JP" altLang="ja-JP" sz="1800" b="0" i="0" dirty="0">
                <a:solidFill>
                  <a:schemeClr val="tx1"/>
                </a:solidFill>
                <a:effectLst/>
              </a:rPr>
              <a:t>のデータが続く</a:t>
            </a:r>
            <a:endParaRPr lang="ja-JP" altLang="ja-JP" sz="1800" dirty="0">
              <a:effectLst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7422711-55C7-9DEA-4777-4CC35C1B106D}"/>
              </a:ext>
            </a:extLst>
          </p:cNvPr>
          <p:cNvSpPr/>
          <p:nvPr/>
        </p:nvSpPr>
        <p:spPr>
          <a:xfrm>
            <a:off x="97160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BF2CE68-1DE1-B250-6408-187B09131AC6}"/>
              </a:ext>
            </a:extLst>
          </p:cNvPr>
          <p:cNvSpPr/>
          <p:nvPr/>
        </p:nvSpPr>
        <p:spPr>
          <a:xfrm>
            <a:off x="169168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A76E35E-05C8-E1DC-FBAA-1CA4CFC1037E}"/>
              </a:ext>
            </a:extLst>
          </p:cNvPr>
          <p:cNvSpPr/>
          <p:nvPr/>
        </p:nvSpPr>
        <p:spPr>
          <a:xfrm>
            <a:off x="241176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6599BC8-1740-DB50-71D9-071B6DE3326E}"/>
              </a:ext>
            </a:extLst>
          </p:cNvPr>
          <p:cNvSpPr/>
          <p:nvPr/>
        </p:nvSpPr>
        <p:spPr>
          <a:xfrm>
            <a:off x="313184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CD41483-A891-A1F4-AC52-BA0902EBD43F}"/>
              </a:ext>
            </a:extLst>
          </p:cNvPr>
          <p:cNvSpPr/>
          <p:nvPr/>
        </p:nvSpPr>
        <p:spPr>
          <a:xfrm>
            <a:off x="457200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E2A68D2-282C-A613-3587-3134D79580B6}"/>
              </a:ext>
            </a:extLst>
          </p:cNvPr>
          <p:cNvSpPr/>
          <p:nvPr/>
        </p:nvSpPr>
        <p:spPr>
          <a:xfrm>
            <a:off x="529208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E8E8EA4-62E7-F48A-7FB6-7A825E6FB629}"/>
              </a:ext>
            </a:extLst>
          </p:cNvPr>
          <p:cNvSpPr/>
          <p:nvPr/>
        </p:nvSpPr>
        <p:spPr>
          <a:xfrm>
            <a:off x="601216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EC6C0B3-4CF0-60DE-767F-CBB89DA4CC56}"/>
              </a:ext>
            </a:extLst>
          </p:cNvPr>
          <p:cNvSpPr/>
          <p:nvPr/>
        </p:nvSpPr>
        <p:spPr>
          <a:xfrm>
            <a:off x="6732240" y="2708920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中かっこ 34">
            <a:extLst>
              <a:ext uri="{FF2B5EF4-FFF2-40B4-BE49-F238E27FC236}">
                <a16:creationId xmlns:a16="http://schemas.microsoft.com/office/drawing/2014/main" id="{41418587-D667-138A-C4D8-0CD77F95D119}"/>
              </a:ext>
            </a:extLst>
          </p:cNvPr>
          <p:cNvSpPr/>
          <p:nvPr/>
        </p:nvSpPr>
        <p:spPr>
          <a:xfrm rot="5400000">
            <a:off x="4405538" y="888150"/>
            <a:ext cx="462916" cy="5688632"/>
          </a:xfrm>
          <a:prstGeom prst="rightBrace">
            <a:avLst>
              <a:gd name="adj1" fmla="val 8333"/>
              <a:gd name="adj2" fmla="val 49829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64855DB-B903-1546-4B5A-838666E2A265}"/>
              </a:ext>
            </a:extLst>
          </p:cNvPr>
          <p:cNvSpPr txBox="1"/>
          <p:nvPr/>
        </p:nvSpPr>
        <p:spPr>
          <a:xfrm>
            <a:off x="6804248" y="263691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F537514-ADB4-BA57-0410-FA8E8674CCE7}"/>
              </a:ext>
            </a:extLst>
          </p:cNvPr>
          <p:cNvSpPr txBox="1"/>
          <p:nvPr/>
        </p:nvSpPr>
        <p:spPr>
          <a:xfrm>
            <a:off x="6084168" y="2636912"/>
            <a:ext cx="5277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1</a:t>
            </a:r>
          </a:p>
          <a:p>
            <a:endParaRPr kumimoji="1" lang="ja-JP" altLang="en-US" sz="4800" dirty="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2C409E1-398C-244D-C349-79D8BA1DCC8A}"/>
              </a:ext>
            </a:extLst>
          </p:cNvPr>
          <p:cNvSpPr txBox="1"/>
          <p:nvPr/>
        </p:nvSpPr>
        <p:spPr>
          <a:xfrm>
            <a:off x="5364088" y="263691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8E3E85D-82DA-013A-E182-253EC34669F8}"/>
              </a:ext>
            </a:extLst>
          </p:cNvPr>
          <p:cNvSpPr txBox="1"/>
          <p:nvPr/>
        </p:nvSpPr>
        <p:spPr>
          <a:xfrm>
            <a:off x="4644008" y="263691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C47C9C7-3C01-396E-7A68-967CF2B35854}"/>
              </a:ext>
            </a:extLst>
          </p:cNvPr>
          <p:cNvSpPr txBox="1"/>
          <p:nvPr/>
        </p:nvSpPr>
        <p:spPr>
          <a:xfrm>
            <a:off x="3203848" y="263691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/>
              <a:t>1</a:t>
            </a:r>
            <a:endParaRPr kumimoji="1" lang="ja-JP" altLang="en-US" sz="48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ADA236A-A3D1-BF73-1D1F-72AB1EB4782B}"/>
              </a:ext>
            </a:extLst>
          </p:cNvPr>
          <p:cNvSpPr txBox="1"/>
          <p:nvPr/>
        </p:nvSpPr>
        <p:spPr>
          <a:xfrm>
            <a:off x="1043608" y="263691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>
                <a:solidFill>
                  <a:srgbClr val="C00000"/>
                </a:solidFill>
              </a:rPr>
              <a:t>0</a:t>
            </a:r>
            <a:endParaRPr kumimoji="1" lang="ja-JP" altLang="en-US" sz="4800" dirty="0">
              <a:solidFill>
                <a:srgbClr val="C00000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DDE8103-8276-B5AF-ADA8-DC48DD695AD9}"/>
              </a:ext>
            </a:extLst>
          </p:cNvPr>
          <p:cNvSpPr txBox="1"/>
          <p:nvPr/>
        </p:nvSpPr>
        <p:spPr>
          <a:xfrm>
            <a:off x="1763688" y="263691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B4F668DA-D38A-4EE0-EAA8-F637C001289A}"/>
              </a:ext>
            </a:extLst>
          </p:cNvPr>
          <p:cNvSpPr txBox="1"/>
          <p:nvPr/>
        </p:nvSpPr>
        <p:spPr>
          <a:xfrm>
            <a:off x="2483768" y="2636912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/>
              <a:t>1</a:t>
            </a:r>
            <a:endParaRPr kumimoji="1" lang="ja-JP" altLang="en-US" sz="4800" dirty="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A57DE9D-F6A3-F2C6-3D1F-F95A7CC7D6BB}"/>
              </a:ext>
            </a:extLst>
          </p:cNvPr>
          <p:cNvSpPr/>
          <p:nvPr/>
        </p:nvSpPr>
        <p:spPr>
          <a:xfrm>
            <a:off x="97160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7CFAE43-8EA2-5602-E4B2-126B2481A4C8}"/>
              </a:ext>
            </a:extLst>
          </p:cNvPr>
          <p:cNvSpPr/>
          <p:nvPr/>
        </p:nvSpPr>
        <p:spPr>
          <a:xfrm>
            <a:off x="169168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95C3DE1-ED6F-3224-89F0-1C9CB7E6234F}"/>
              </a:ext>
            </a:extLst>
          </p:cNvPr>
          <p:cNvSpPr/>
          <p:nvPr/>
        </p:nvSpPr>
        <p:spPr>
          <a:xfrm>
            <a:off x="241176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82234EC-2337-41DF-7B0C-F42EA9CA77E2}"/>
              </a:ext>
            </a:extLst>
          </p:cNvPr>
          <p:cNvSpPr/>
          <p:nvPr/>
        </p:nvSpPr>
        <p:spPr>
          <a:xfrm>
            <a:off x="313184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AB54311-8881-C0E7-B624-78DC254B6086}"/>
              </a:ext>
            </a:extLst>
          </p:cNvPr>
          <p:cNvSpPr/>
          <p:nvPr/>
        </p:nvSpPr>
        <p:spPr>
          <a:xfrm>
            <a:off x="457200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8FA449B6-63DA-7EE8-57FF-2C487F5FF297}"/>
              </a:ext>
            </a:extLst>
          </p:cNvPr>
          <p:cNvSpPr/>
          <p:nvPr/>
        </p:nvSpPr>
        <p:spPr>
          <a:xfrm>
            <a:off x="529208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928BC54-2443-1752-A416-3FF11110BC35}"/>
              </a:ext>
            </a:extLst>
          </p:cNvPr>
          <p:cNvSpPr/>
          <p:nvPr/>
        </p:nvSpPr>
        <p:spPr>
          <a:xfrm>
            <a:off x="601216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D385CC4-52D4-FA45-ADCB-C19C2C817B88}"/>
              </a:ext>
            </a:extLst>
          </p:cNvPr>
          <p:cNvSpPr/>
          <p:nvPr/>
        </p:nvSpPr>
        <p:spPr>
          <a:xfrm>
            <a:off x="6732240" y="4653136"/>
            <a:ext cx="72008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右中かっこ 52">
            <a:extLst>
              <a:ext uri="{FF2B5EF4-FFF2-40B4-BE49-F238E27FC236}">
                <a16:creationId xmlns:a16="http://schemas.microsoft.com/office/drawing/2014/main" id="{0DDF4B5C-E5CD-87C4-0745-A2E3AD18B4BE}"/>
              </a:ext>
            </a:extLst>
          </p:cNvPr>
          <p:cNvSpPr/>
          <p:nvPr/>
        </p:nvSpPr>
        <p:spPr>
          <a:xfrm rot="5400000">
            <a:off x="4405538" y="2832366"/>
            <a:ext cx="462916" cy="5688632"/>
          </a:xfrm>
          <a:prstGeom prst="rightBrace">
            <a:avLst>
              <a:gd name="adj1" fmla="val 8333"/>
              <a:gd name="adj2" fmla="val 49829"/>
            </a:avLst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4FC0EC77-A521-DBEF-8365-F93A2F714ABB}"/>
              </a:ext>
            </a:extLst>
          </p:cNvPr>
          <p:cNvSpPr txBox="1"/>
          <p:nvPr/>
        </p:nvSpPr>
        <p:spPr>
          <a:xfrm>
            <a:off x="6804248" y="458112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78095B1-6CDA-C429-6CA3-6672E6752118}"/>
              </a:ext>
            </a:extLst>
          </p:cNvPr>
          <p:cNvSpPr txBox="1"/>
          <p:nvPr/>
        </p:nvSpPr>
        <p:spPr>
          <a:xfrm>
            <a:off x="6055176" y="4797152"/>
            <a:ext cx="5277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1</a:t>
            </a:r>
          </a:p>
          <a:p>
            <a:endParaRPr kumimoji="1" lang="ja-JP" altLang="en-US" sz="480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6BD1989-2487-71F8-858A-2BADA9049D97}"/>
              </a:ext>
            </a:extLst>
          </p:cNvPr>
          <p:cNvSpPr txBox="1"/>
          <p:nvPr/>
        </p:nvSpPr>
        <p:spPr>
          <a:xfrm>
            <a:off x="5364088" y="458112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DCDF524-D35C-0643-82F1-C67990882923}"/>
              </a:ext>
            </a:extLst>
          </p:cNvPr>
          <p:cNvSpPr txBox="1"/>
          <p:nvPr/>
        </p:nvSpPr>
        <p:spPr>
          <a:xfrm>
            <a:off x="4644008" y="458112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F9F3626F-75B3-429A-68CD-DE0DD999FD11}"/>
              </a:ext>
            </a:extLst>
          </p:cNvPr>
          <p:cNvSpPr txBox="1"/>
          <p:nvPr/>
        </p:nvSpPr>
        <p:spPr>
          <a:xfrm>
            <a:off x="3203848" y="458112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A4F8E52-76B9-816B-0B47-40AB4DABA895}"/>
              </a:ext>
            </a:extLst>
          </p:cNvPr>
          <p:cNvSpPr txBox="1"/>
          <p:nvPr/>
        </p:nvSpPr>
        <p:spPr>
          <a:xfrm>
            <a:off x="1043608" y="458112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solidFill>
                  <a:srgbClr val="C00000"/>
                </a:solidFill>
              </a:rPr>
              <a:t>1</a:t>
            </a:r>
            <a:endParaRPr kumimoji="1" lang="ja-JP" altLang="en-US" sz="4800" dirty="0">
              <a:solidFill>
                <a:srgbClr val="C00000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FA1F1EC7-F895-F75A-8F0A-5D4223E343F5}"/>
              </a:ext>
            </a:extLst>
          </p:cNvPr>
          <p:cNvSpPr txBox="1"/>
          <p:nvPr/>
        </p:nvSpPr>
        <p:spPr>
          <a:xfrm>
            <a:off x="1763688" y="458112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3DB2BDF-A968-F0C0-6862-9CA57C75EB68}"/>
              </a:ext>
            </a:extLst>
          </p:cNvPr>
          <p:cNvSpPr txBox="1"/>
          <p:nvPr/>
        </p:nvSpPr>
        <p:spPr>
          <a:xfrm>
            <a:off x="2483768" y="4581128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0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09656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コンテンツの長さ </a:t>
            </a:r>
            <a:r>
              <a:rPr lang="ja-JP" alt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（例）</a:t>
            </a:r>
            <a:r>
              <a:rPr lang="ja-JP" altLang="en-US" sz="3200" dirty="0"/>
              <a:t>　</a:t>
            </a:r>
            <a:r>
              <a:rPr lang="ja-JP" altLang="en-US" sz="3600" dirty="0"/>
              <a:t>　　</a:t>
            </a:r>
            <a:r>
              <a:rPr lang="en-US" altLang="ja-JP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320" y="1124744"/>
            <a:ext cx="8856984" cy="5256584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126Byte: 0x7E</a:t>
            </a:r>
          </a:p>
          <a:p>
            <a:pPr marL="0" indent="0" algn="l">
              <a:buNone/>
            </a:pP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127Byte: 0x7F</a:t>
            </a:r>
          </a:p>
          <a:p>
            <a:pPr marL="0" indent="0" algn="l">
              <a:buNone/>
            </a:pP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128Byte: 0x8</a:t>
            </a:r>
            <a:r>
              <a:rPr lang="en-US" altLang="ja-JP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1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altLang="ja-JP" sz="24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0x80</a:t>
            </a:r>
          </a:p>
          <a:p>
            <a:pPr marL="0" indent="0" algn="l">
              <a:buNone/>
            </a:pP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129Byte: 0x8</a:t>
            </a:r>
            <a:r>
              <a:rPr lang="en-US" altLang="ja-JP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1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altLang="ja-JP" sz="2400" b="0" i="0" dirty="0" err="1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0x81</a:t>
            </a:r>
            <a:endParaRPr lang="en-US" altLang="ja-JP" sz="2400" b="0" i="0" dirty="0">
              <a:solidFill>
                <a:srgbClr val="C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255Byte: 0x8</a:t>
            </a:r>
            <a:r>
              <a:rPr lang="en-US" altLang="ja-JP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1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altLang="ja-JP" sz="24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0xff</a:t>
            </a:r>
          </a:p>
          <a:p>
            <a:pPr marL="0" indent="0" algn="l">
              <a:buNone/>
            </a:pP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256Byte: 0x8</a:t>
            </a:r>
            <a:r>
              <a:rPr lang="en-US" altLang="ja-JP" sz="2400" b="0" i="0" dirty="0">
                <a:solidFill>
                  <a:srgbClr val="0070C0"/>
                </a:solidFill>
                <a:effectLst/>
                <a:latin typeface="verdana" panose="020B0604030504040204" pitchFamily="34" charset="0"/>
              </a:rPr>
              <a:t>2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US" altLang="ja-JP" sz="2400" b="0" i="0" dirty="0">
                <a:solidFill>
                  <a:srgbClr val="C00000"/>
                </a:solidFill>
                <a:effectLst/>
                <a:latin typeface="verdana" panose="020B0604030504040204" pitchFamily="34" charset="0"/>
              </a:rPr>
              <a:t>0x01 0x00</a:t>
            </a:r>
          </a:p>
          <a:p>
            <a:pPr marL="0" indent="0" algn="l">
              <a:buNone/>
            </a:pPr>
            <a:r>
              <a:rPr lang="ja-JP" altLang="en-US" sz="2400" dirty="0">
                <a:solidFill>
                  <a:srgbClr val="C00000"/>
                </a:solidFill>
                <a:latin typeface="verdana" panose="020B0604030504040204" pitchFamily="34" charset="0"/>
              </a:rPr>
              <a:t>　</a:t>
            </a:r>
            <a:endParaRPr lang="en-US" altLang="ja-JP" sz="2400" dirty="0">
              <a:solidFill>
                <a:srgbClr val="C00000"/>
              </a:solidFill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ja-JP" altLang="en-US" sz="2400" dirty="0">
                <a:solidFill>
                  <a:srgbClr val="C00000"/>
                </a:solidFill>
                <a:latin typeface="verdana" panose="020B0604030504040204" pitchFamily="34" charset="0"/>
              </a:rPr>
              <a:t>　　従って，コンテンツ長が </a:t>
            </a:r>
            <a:r>
              <a:rPr lang="en-US" altLang="ja-JP" sz="2400" dirty="0">
                <a:solidFill>
                  <a:srgbClr val="C00000"/>
                </a:solidFill>
                <a:latin typeface="verdana" panose="020B0604030504040204" pitchFamily="34" charset="0"/>
              </a:rPr>
              <a:t>0x80</a:t>
            </a:r>
            <a:r>
              <a:rPr lang="ja-JP" altLang="en-US" sz="2400" dirty="0">
                <a:solidFill>
                  <a:srgbClr val="C00000"/>
                </a:solidFill>
                <a:latin typeface="verdana" panose="020B0604030504040204" pitchFamily="34" charset="0"/>
              </a:rPr>
              <a:t> で始まることはない（たぶん）</a:t>
            </a:r>
            <a:endParaRPr lang="en-US" altLang="ja-JP" sz="2400" dirty="0">
              <a:solidFill>
                <a:srgbClr val="C00000"/>
              </a:solidFill>
              <a:latin typeface="verdana" panose="020B0604030504040204" pitchFamily="34" charset="0"/>
            </a:endParaRPr>
          </a:p>
          <a:p>
            <a:pPr marL="0" indent="0" algn="l">
              <a:buNone/>
            </a:pPr>
            <a:endParaRPr lang="en-US" altLang="ja-JP" sz="2400" dirty="0">
              <a:solidFill>
                <a:srgbClr val="C00000"/>
              </a:solidFill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ja-JP" altLang="en-US" sz="2400" dirty="0">
                <a:solidFill>
                  <a:srgbClr val="002060"/>
                </a:solidFill>
                <a:latin typeface="verdana" panose="020B0604030504040204" pitchFamily="34" charset="0"/>
              </a:rPr>
              <a:t>問題</a:t>
            </a:r>
            <a:endParaRPr lang="en-US" altLang="ja-JP" sz="2400" dirty="0">
              <a:solidFill>
                <a:srgbClr val="002060"/>
              </a:solidFill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ja-JP" alt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DER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でコンテンツ長のデータが </a:t>
            </a:r>
            <a:r>
              <a:rPr lang="en-US" altLang="ja-JP" sz="2400" b="0" i="0" dirty="0">
                <a:solidFill>
                  <a:srgbClr val="7030A0"/>
                </a:solidFill>
                <a:effectLst/>
                <a:latin typeface="verdana" panose="020B0604030504040204" pitchFamily="34" charset="0"/>
              </a:rPr>
              <a:t>0x82 0x02 0x10 </a:t>
            </a:r>
          </a:p>
          <a:p>
            <a:pPr marL="0" indent="0" algn="l">
              <a:buNone/>
            </a:pPr>
            <a:r>
              <a:rPr lang="ja-JP" altLang="en-US" sz="2400" dirty="0">
                <a:solidFill>
                  <a:srgbClr val="000000"/>
                </a:solidFill>
                <a:latin typeface="verdana" panose="020B0604030504040204" pitchFamily="34" charset="0"/>
              </a:rPr>
              <a:t>　の場合，コンテンツのデータ長は何バイトか？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endParaRPr lang="en-US" altLang="ja-JP" sz="24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altLang="ja-JP" sz="2400" dirty="0">
                <a:solidFill>
                  <a:srgbClr val="C00000"/>
                </a:solidFill>
                <a:latin typeface="verdana" panose="020B0604030504040204" pitchFamily="34" charset="0"/>
              </a:rPr>
              <a:t> </a:t>
            </a: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3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DE7A6D-46D0-198F-AD62-9F594555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ASN.1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と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</a:t>
            </a:r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の例</a:t>
            </a:r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EFC3E9-5968-45E8-5B4F-C6DDA407E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268760"/>
            <a:ext cx="7776864" cy="5256584"/>
          </a:xfrm>
        </p:spPr>
        <p:txBody>
          <a:bodyPr/>
          <a:lstStyle/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Point ::= SEQUENCE {</a:t>
            </a: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x INTEGER,</a:t>
            </a: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y INTEGER</a:t>
            </a: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  <a:p>
            <a:pPr marL="0" indent="0" algn="l">
              <a:buNone/>
            </a:pPr>
            <a:endParaRPr lang="en-US" altLang="ja-JP" sz="18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28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30 06 02 01 05 02 01 67</a:t>
            </a: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6Byte</a:t>
            </a: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の構造型（入れ子）</a:t>
            </a:r>
            <a:b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内部のデータは </a:t>
            </a:r>
            <a: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02 01 05 </a:t>
            </a: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 </a:t>
            </a:r>
            <a:r>
              <a:rPr lang="en-US" altLang="ja-JP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02 01 67,   02</a:t>
            </a:r>
            <a:r>
              <a:rPr lang="ja-JP" altLang="en-US" sz="2000" b="1" dirty="0">
                <a:solidFill>
                  <a:srgbClr val="000000"/>
                </a:solidFill>
                <a:highlight>
                  <a:srgbClr val="FFFF00"/>
                </a:highligh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は整数データ</a:t>
            </a:r>
            <a:endParaRPr lang="en-US" altLang="ja-JP" sz="20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20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2000" dirty="0"/>
              <a:t>ⅹ</a:t>
            </a:r>
            <a:r>
              <a:rPr lang="ja-JP" altLang="en-US" sz="2000" dirty="0"/>
              <a:t>　</a:t>
            </a:r>
            <a:r>
              <a:rPr lang="en-US" altLang="ja-JP" sz="2000" dirty="0"/>
              <a:t>0x05 = 5</a:t>
            </a:r>
          </a:p>
          <a:p>
            <a:pPr marL="0" indent="0">
              <a:buNone/>
            </a:pPr>
            <a:r>
              <a:rPr kumimoji="1" lang="en-US" altLang="ja-JP" sz="2000" dirty="0"/>
              <a:t> y   0x67 = 103</a:t>
            </a:r>
            <a:endParaRPr kumimoji="1" lang="ja-JP" altLang="en-US" sz="2000" dirty="0"/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endParaRPr lang="en-US" altLang="ja-JP" sz="1400" b="1" dirty="0">
              <a:solidFill>
                <a:srgbClr val="000000"/>
              </a:solidFill>
              <a:highlight>
                <a:srgbClr val="FFFF00"/>
              </a:highligh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algn="l">
              <a:buNone/>
            </a:pPr>
            <a:endParaRPr lang="en-US" altLang="ja-JP" sz="1800" b="1" kern="100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C27EC433-F283-3ED6-E49B-C6EA80700871}"/>
              </a:ext>
            </a:extLst>
          </p:cNvPr>
          <p:cNvSpPr/>
          <p:nvPr/>
        </p:nvSpPr>
        <p:spPr>
          <a:xfrm rot="16200000">
            <a:off x="3548454" y="1644234"/>
            <a:ext cx="318900" cy="3024336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CD22C1-E1BB-23BF-12C2-ADB2BBCA2EB7}"/>
              </a:ext>
            </a:extLst>
          </p:cNvPr>
          <p:cNvSpPr txBox="1"/>
          <p:nvPr/>
        </p:nvSpPr>
        <p:spPr>
          <a:xfrm>
            <a:off x="3347864" y="256490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6Byte</a:t>
            </a:r>
            <a:endParaRPr kumimoji="1" lang="ja-JP" altLang="en-US" dirty="0"/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C01E0FE8-CCC3-AE86-2C05-1AB4D4EFC3C6}"/>
              </a:ext>
            </a:extLst>
          </p:cNvPr>
          <p:cNvSpPr/>
          <p:nvPr/>
        </p:nvSpPr>
        <p:spPr>
          <a:xfrm rot="5400000">
            <a:off x="2756366" y="3372426"/>
            <a:ext cx="318900" cy="1440160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中かっこ 6">
            <a:extLst>
              <a:ext uri="{FF2B5EF4-FFF2-40B4-BE49-F238E27FC236}">
                <a16:creationId xmlns:a16="http://schemas.microsoft.com/office/drawing/2014/main" id="{A0FA6485-1616-E469-92E5-960C93BC271A}"/>
              </a:ext>
            </a:extLst>
          </p:cNvPr>
          <p:cNvSpPr/>
          <p:nvPr/>
        </p:nvSpPr>
        <p:spPr>
          <a:xfrm rot="5400000">
            <a:off x="4340542" y="3372426"/>
            <a:ext cx="318900" cy="1440160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38637B-B2CD-9BAC-580D-EBB229415E30}"/>
              </a:ext>
            </a:extLst>
          </p:cNvPr>
          <p:cNvSpPr txBox="1"/>
          <p:nvPr/>
        </p:nvSpPr>
        <p:spPr>
          <a:xfrm>
            <a:off x="2771800" y="4221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x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613227-6D74-F8C2-9BF6-3E8761662876}"/>
              </a:ext>
            </a:extLst>
          </p:cNvPr>
          <p:cNvSpPr txBox="1"/>
          <p:nvPr/>
        </p:nvSpPr>
        <p:spPr>
          <a:xfrm>
            <a:off x="4355976" y="42210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341428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</TotalTime>
  <Words>1849</Words>
  <Application>Microsoft Office PowerPoint</Application>
  <PresentationFormat>画面に合わせる (4:3)</PresentationFormat>
  <Paragraphs>295</Paragraphs>
  <Slides>15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Arial</vt:lpstr>
      <vt:lpstr>Calibri</vt:lpstr>
      <vt:lpstr>Century</vt:lpstr>
      <vt:lpstr>Times New Roman</vt:lpstr>
      <vt:lpstr>verdana</vt:lpstr>
      <vt:lpstr>標準デザイン</vt:lpstr>
      <vt:lpstr>情報通信システム論b</vt:lpstr>
      <vt:lpstr>RPC  リモートコンピュータ上の機能を呼び出す </vt:lpstr>
      <vt:lpstr>ASN.1　　　 ASN.1 (Abstract Syntax Notation One，抽象構文記法１)</vt:lpstr>
      <vt:lpstr>DER</vt:lpstr>
      <vt:lpstr>識別子（1Byte: 8bit）</vt:lpstr>
      <vt:lpstr>識別子（図表示）　　</vt:lpstr>
      <vt:lpstr>コンテンツの長さ （1Byte + α）　　　 </vt:lpstr>
      <vt:lpstr>コンテンツの長さ （例）　　　 </vt:lpstr>
      <vt:lpstr>ASN.1とDERの例(1)</vt:lpstr>
      <vt:lpstr>ASN.1とDERの例(2)</vt:lpstr>
      <vt:lpstr>ASN.1とDERの例(3)</vt:lpstr>
      <vt:lpstr>ASN.1とDERの例(4)</vt:lpstr>
      <vt:lpstr>ASN.1とDERの例(4)</vt:lpstr>
      <vt:lpstr>ASN.1とDERの例(4)</vt:lpstr>
      <vt:lpstr>アプリケーション独自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rschuser</dc:creator>
  <cp:lastModifiedBy>井関　文一</cp:lastModifiedBy>
  <cp:revision>187</cp:revision>
  <cp:lastPrinted>2017-10-02T02:07:39Z</cp:lastPrinted>
  <dcterms:created xsi:type="dcterms:W3CDTF">2005-07-08T04:27:36Z</dcterms:created>
  <dcterms:modified xsi:type="dcterms:W3CDTF">2024-10-24T00:29:09Z</dcterms:modified>
</cp:coreProperties>
</file>