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91" r:id="rId3"/>
    <p:sldId id="403" r:id="rId4"/>
    <p:sldId id="452" r:id="rId5"/>
    <p:sldId id="450" r:id="rId6"/>
    <p:sldId id="404" r:id="rId7"/>
    <p:sldId id="415" r:id="rId8"/>
    <p:sldId id="453" r:id="rId9"/>
    <p:sldId id="456" r:id="rId10"/>
    <p:sldId id="454" r:id="rId11"/>
    <p:sldId id="455" r:id="rId12"/>
    <p:sldId id="343" r:id="rId13"/>
    <p:sldId id="457" r:id="rId14"/>
    <p:sldId id="344" r:id="rId15"/>
    <p:sldId id="435" r:id="rId16"/>
    <p:sldId id="443" r:id="rId17"/>
    <p:sldId id="440" r:id="rId18"/>
    <p:sldId id="442" r:id="rId19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CC"/>
    <a:srgbClr val="CCFFCC"/>
    <a:srgbClr val="CCE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766" autoAdjust="0"/>
    <p:restoredTop sz="86390" autoAdjust="0"/>
  </p:normalViewPr>
  <p:slideViewPr>
    <p:cSldViewPr>
      <p:cViewPr>
        <p:scale>
          <a:sx n="75" d="100"/>
          <a:sy n="75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A8A3512-C795-4C29-B843-F8D5CB80A074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CD894AA7-1885-4626-85DB-B31E7E2F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9A8B72A4-4202-4231-AC1C-C7A5AE62DD76}" type="datetimeFigureOut">
              <a:rPr lang="ja-JP" altLang="en-US"/>
              <a:pPr>
                <a:defRPr/>
              </a:pPr>
              <a:t>2024/10/15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59FCA843-04D2-4CA6-BA61-8DE85C73BD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8490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4ADF0B-F252-4AA8-993D-9F92C09031C5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5305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7288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270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098678E-E321-4D1D-BCC1-D2D320670A68}" type="slidenum">
              <a:rPr lang="ja-JP" altLang="en-US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2642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428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37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4CB492-9A7C-4EE7-A7D3-75C1E7A6CF5B}" type="slidenum">
              <a:rPr lang="ja-JP" altLang="en-US" smtClean="0"/>
              <a:pPr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9376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45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606F13-DDD1-48CB-B567-D32F1228B245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6013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8ED50F-F43C-49CF-8E8C-6EE966C0BD48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7756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975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98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904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75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D88903-6B67-47C2-B532-82CF0A3B0AB0}" type="slidenum">
              <a:rPr lang="ja-JP" altLang="en-US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8611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5804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65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1B3EA6-A2F0-42AB-ABFA-E98E407387DD}" type="slidenum">
              <a:rPr lang="ja-JP" altLang="en-US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658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5A0D-DD54-41CE-B4DA-000EAFE3F8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91339-C52B-4794-8E3F-3C113F621B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7701B-D62E-42DE-A6CB-097F089CE2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589C5-7D75-47E2-B91B-939F7D23A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3CBFE-AA91-45F3-92A4-0C2C486EFD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B1AE3-2E4D-4AD6-BA09-E4A029025B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930E3-E18D-4545-8F32-3103A35D04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DAFE-A7FE-470B-86B6-A8EEE62710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703BF-7577-45F6-81A9-2E23B21268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74617-579A-4E01-A524-A04E9AC5B1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F9809-3152-445C-BC3D-3F21C984B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600503-17A2-4F49-8CF0-7B6F81B8AA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/>
              <a:t>情報通信システム論</a:t>
            </a:r>
            <a:r>
              <a:rPr lang="en-US" altLang="ja-JP" dirty="0"/>
              <a:t>b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AE282F-5B0C-9511-FF18-150D98FC2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4290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kern="0" dirty="0"/>
              <a:t>2022 10/1</a:t>
            </a:r>
            <a:r>
              <a:rPr lang="ja-JP" altLang="en-US" kern="0" dirty="0"/>
              <a:t>７</a:t>
            </a:r>
            <a:endParaRPr lang="en-US" altLang="ja-JP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メール本体のボディ部</a:t>
            </a:r>
            <a:r>
              <a:rPr lang="ja-JP" altLang="en-US" dirty="0"/>
              <a:t>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40768"/>
            <a:ext cx="8136904" cy="5040560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b="1" dirty="0">
                <a:solidFill>
                  <a:srgbClr val="0070C0"/>
                </a:solidFill>
                <a:latin typeface="+mn-ea"/>
              </a:rPr>
              <a:t>基本：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ASCII 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(American Standard Code for Information Interchange)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-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7bit,</a:t>
            </a:r>
            <a:r>
              <a:rPr lang="ja-JP" altLang="en-US" sz="2400" b="1" dirty="0">
                <a:latin typeface="+mn-ea"/>
              </a:rPr>
              <a:t> </a:t>
            </a:r>
            <a:r>
              <a:rPr lang="en-US" altLang="ja-JP" sz="2400" b="1" dirty="0">
                <a:latin typeface="+mn-ea"/>
              </a:rPr>
              <a:t>128</a:t>
            </a:r>
            <a:r>
              <a:rPr lang="ja-JP" altLang="en-US" sz="2400" b="1" dirty="0">
                <a:latin typeface="+mn-ea"/>
              </a:rPr>
              <a:t>文字．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　</a:t>
            </a:r>
            <a:r>
              <a:rPr lang="en-US" altLang="ja-JP" sz="2400" b="1" dirty="0">
                <a:latin typeface="+mn-ea"/>
              </a:rPr>
              <a:t>ESMTP</a:t>
            </a:r>
            <a:r>
              <a:rPr lang="ja-JP" altLang="en-US" sz="2400" b="1" dirty="0">
                <a:latin typeface="+mn-ea"/>
              </a:rPr>
              <a:t>では</a:t>
            </a:r>
            <a:r>
              <a:rPr lang="en-US" altLang="ja-JP" sz="2400" b="1" dirty="0">
                <a:latin typeface="+mn-ea"/>
              </a:rPr>
              <a:t>8bit</a:t>
            </a:r>
            <a:r>
              <a:rPr lang="ja-JP" altLang="en-US" sz="2400" b="1" dirty="0">
                <a:latin typeface="+mn-ea"/>
              </a:rPr>
              <a:t>も可能（主流）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endParaRPr lang="ja-JP" altLang="en-US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MIME  (Multipurpose Internet Mail Extensions)</a:t>
            </a:r>
          </a:p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  -</a:t>
            </a:r>
            <a:r>
              <a:rPr lang="ja-JP" altLang="en-US" sz="2400" b="1" dirty="0">
                <a:latin typeface="+mn-ea"/>
              </a:rPr>
              <a:t>　画像などのバイナリデータの送信用　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</a:t>
            </a:r>
            <a:r>
              <a:rPr lang="en-US" altLang="ja-JP" sz="2400" b="1" dirty="0">
                <a:latin typeface="+mn-ea"/>
              </a:rPr>
              <a:t>-</a:t>
            </a:r>
            <a:r>
              <a:rPr lang="ja-JP" altLang="en-US" sz="2400" b="1" dirty="0">
                <a:latin typeface="+mn-ea"/>
              </a:rPr>
              <a:t>　エンコードして送信し，受信後にデコードする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-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Base64</a:t>
            </a:r>
            <a:r>
              <a:rPr lang="ja-JP" altLang="en-US" sz="2400" b="1" dirty="0">
                <a:latin typeface="+mn-ea"/>
              </a:rPr>
              <a:t>方式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　（</a:t>
            </a:r>
            <a:r>
              <a:rPr lang="en-US" altLang="ja-JP" sz="2400" b="1" dirty="0">
                <a:latin typeface="+mn-ea"/>
              </a:rPr>
              <a:t>8</a:t>
            </a:r>
            <a:r>
              <a:rPr lang="ja-JP" altLang="en-US" sz="2400" b="1" dirty="0">
                <a:latin typeface="+mn-ea"/>
              </a:rPr>
              <a:t>ﾋﾞｯﾄ＊</a:t>
            </a:r>
            <a:r>
              <a:rPr lang="en-US" altLang="ja-JP" sz="2400" b="1" dirty="0">
                <a:latin typeface="+mn-ea"/>
              </a:rPr>
              <a:t>3</a:t>
            </a:r>
            <a:r>
              <a:rPr lang="ja-JP" altLang="en-US" sz="2400" b="1" dirty="0">
                <a:latin typeface="+mn-ea"/>
              </a:rPr>
              <a:t>を</a:t>
            </a:r>
            <a:r>
              <a:rPr lang="en-US" altLang="ja-JP" sz="2400" b="1" dirty="0">
                <a:latin typeface="+mn-ea"/>
              </a:rPr>
              <a:t>6</a:t>
            </a:r>
            <a:r>
              <a:rPr lang="ja-JP" altLang="en-US" sz="2400" b="1" dirty="0">
                <a:latin typeface="+mn-ea"/>
              </a:rPr>
              <a:t>ﾋﾞｯﾄ＊</a:t>
            </a:r>
            <a:r>
              <a:rPr lang="en-US" altLang="ja-JP" sz="2400" b="1" dirty="0">
                <a:latin typeface="+mn-ea"/>
              </a:rPr>
              <a:t>4</a:t>
            </a:r>
            <a:r>
              <a:rPr lang="ja-JP" altLang="en-US" sz="2400" b="1" dirty="0">
                <a:latin typeface="+mn-ea"/>
              </a:rPr>
              <a:t>に変換）</a:t>
            </a:r>
            <a:r>
              <a:rPr lang="ja-JP" altLang="en-US" sz="2400" dirty="0">
                <a:latin typeface="+mn-ea"/>
              </a:rPr>
              <a:t>　 　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71174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Ｂａｓｅ</a:t>
            </a:r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方式</a:t>
            </a:r>
            <a:r>
              <a:rPr lang="ja-JP" altLang="en-US" dirty="0"/>
              <a:t>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278836" cy="3815630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/>
              <a:t>＜エンコード＞</a:t>
            </a:r>
          </a:p>
          <a:p>
            <a:r>
              <a:rPr lang="ja-JP" altLang="en-US" sz="2400" dirty="0"/>
              <a:t>送信データ（</a:t>
            </a:r>
            <a:r>
              <a:rPr lang="en-US" altLang="ja-JP" sz="2400" dirty="0"/>
              <a:t>8b</a:t>
            </a:r>
            <a:r>
              <a:rPr lang="ja-JP" altLang="en-US" sz="2400" dirty="0"/>
              <a:t>＊</a:t>
            </a:r>
            <a:r>
              <a:rPr lang="en-US" altLang="ja-JP" sz="2400" dirty="0"/>
              <a:t>3</a:t>
            </a:r>
            <a:r>
              <a:rPr lang="ja-JP" altLang="en-US" sz="2400" dirty="0"/>
              <a:t>）　　　</a:t>
            </a:r>
            <a:br>
              <a:rPr lang="en-US" altLang="ja-JP" sz="2400" dirty="0"/>
            </a:br>
            <a:r>
              <a:rPr lang="en-US" altLang="ja-JP" sz="2400" dirty="0">
                <a:solidFill>
                  <a:srgbClr val="C00000"/>
                </a:solidFill>
              </a:rPr>
              <a:t>0000 00</a:t>
            </a:r>
            <a:r>
              <a:rPr lang="en-US" altLang="ja-JP" sz="2400" dirty="0"/>
              <a:t>00 </a:t>
            </a:r>
            <a:r>
              <a:rPr lang="ja-JP" altLang="en-US" sz="2400" dirty="0"/>
              <a:t>　</a:t>
            </a:r>
            <a:r>
              <a:rPr lang="en-US" altLang="ja-JP" sz="2400" dirty="0"/>
              <a:t> 0001 </a:t>
            </a:r>
            <a:r>
              <a:rPr lang="en-US" altLang="ja-JP" sz="2400" dirty="0">
                <a:solidFill>
                  <a:srgbClr val="C00000"/>
                </a:solidFill>
              </a:rPr>
              <a:t>0000  </a:t>
            </a:r>
            <a:r>
              <a:rPr lang="ja-JP" altLang="en-US" sz="2400" dirty="0">
                <a:solidFill>
                  <a:srgbClr val="C00000"/>
                </a:solidFill>
              </a:rPr>
              <a:t>　</a:t>
            </a:r>
            <a:r>
              <a:rPr lang="en-US" altLang="ja-JP" sz="2400" dirty="0">
                <a:solidFill>
                  <a:srgbClr val="C00000"/>
                </a:solidFill>
              </a:rPr>
              <a:t>10</a:t>
            </a:r>
            <a:r>
              <a:rPr lang="en-US" altLang="ja-JP" sz="2400" dirty="0"/>
              <a:t>00 0011</a:t>
            </a:r>
            <a:br>
              <a:rPr lang="en-US" altLang="ja-JP" sz="2400" dirty="0"/>
            </a:br>
            <a:endParaRPr lang="ja-JP" altLang="en-US" sz="2400" dirty="0"/>
          </a:p>
          <a:p>
            <a:r>
              <a:rPr lang="ja-JP" altLang="en-US" sz="2400" dirty="0"/>
              <a:t>６ビットに分割（</a:t>
            </a:r>
            <a:r>
              <a:rPr lang="en-US" altLang="ja-JP" sz="2400" dirty="0"/>
              <a:t>6b</a:t>
            </a:r>
            <a:r>
              <a:rPr lang="ja-JP" altLang="en-US" sz="2400" dirty="0"/>
              <a:t>＊</a:t>
            </a:r>
            <a:r>
              <a:rPr lang="en-US" altLang="ja-JP" sz="2400" dirty="0"/>
              <a:t>4</a:t>
            </a:r>
            <a:r>
              <a:rPr lang="ja-JP" altLang="en-US" sz="2400" dirty="0"/>
              <a:t>）  </a:t>
            </a:r>
            <a:br>
              <a:rPr lang="en-US" altLang="ja-JP" sz="2400" dirty="0"/>
            </a:br>
            <a:r>
              <a:rPr lang="en-US" altLang="ja-JP" sz="2400" dirty="0"/>
              <a:t>000000    000001</a:t>
            </a:r>
            <a:r>
              <a:rPr lang="ja-JP" altLang="en-US" sz="2400" dirty="0"/>
              <a:t>　 </a:t>
            </a:r>
            <a:r>
              <a:rPr lang="en-US" altLang="ja-JP" sz="2400" dirty="0"/>
              <a:t>000010   000011</a:t>
            </a:r>
            <a:br>
              <a:rPr lang="en-US" altLang="ja-JP" sz="2400" dirty="0"/>
            </a:br>
            <a:endParaRPr lang="ja-JP" altLang="en-US" sz="2400" dirty="0"/>
          </a:p>
          <a:p>
            <a:r>
              <a:rPr lang="ja-JP" altLang="en-US" sz="2400" dirty="0"/>
              <a:t>送信文字データ　　　　</a:t>
            </a:r>
            <a:r>
              <a:rPr lang="en-US" altLang="ja-JP" sz="2400" dirty="0"/>
              <a:t>ABCD</a:t>
            </a:r>
            <a:r>
              <a:rPr lang="ja-JP" altLang="en-US" sz="2400" dirty="0"/>
              <a:t>　</a:t>
            </a:r>
          </a:p>
          <a:p>
            <a:pPr eaLnBrk="1" hangingPunct="1">
              <a:lnSpc>
                <a:spcPct val="80000"/>
              </a:lnSpc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1912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US" altLang="ja-JP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POP3</a:t>
            </a:r>
            <a:r>
              <a:rPr lang="en-US" altLang="ja-JP" sz="4000" dirty="0"/>
              <a:t> </a:t>
            </a:r>
            <a:endParaRPr lang="ja-JP" altLang="en-US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68760"/>
            <a:ext cx="6995120" cy="5040312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メールサーバ（</a:t>
            </a:r>
            <a:r>
              <a:rPr lang="en-US" altLang="ja-JP" sz="2400" dirty="0"/>
              <a:t>POP</a:t>
            </a:r>
            <a:r>
              <a:rPr lang="ja-JP" altLang="en-US" sz="2400" dirty="0"/>
              <a:t>サーバ）にログインし，メールの到着状況を調べ，新着メールを読む為のプロトコル．</a:t>
            </a:r>
          </a:p>
          <a:p>
            <a:pPr eaLnBrk="1" hangingPunct="1"/>
            <a:r>
              <a:rPr lang="ja-JP" altLang="en-US" sz="2400" dirty="0"/>
              <a:t>テキストベース ，</a:t>
            </a:r>
            <a:r>
              <a:rPr lang="ja-JP" altLang="en-US" sz="2400" dirty="0">
                <a:latin typeface="+mn-ea"/>
              </a:rPr>
              <a:t>ポート番号：</a:t>
            </a:r>
            <a:r>
              <a:rPr lang="en-US" altLang="ja-JP" sz="2400" dirty="0">
                <a:latin typeface="+mn-ea"/>
              </a:rPr>
              <a:t>110</a:t>
            </a:r>
            <a:r>
              <a:rPr lang="ja-JP" altLang="en-US" sz="2400" dirty="0">
                <a:latin typeface="+mn-ea"/>
              </a:rPr>
              <a:t>番</a:t>
            </a:r>
            <a:endParaRPr lang="ja-JP" altLang="en-US" sz="2400" dirty="0"/>
          </a:p>
          <a:p>
            <a:pPr eaLnBrk="1" hangingPunct="1"/>
            <a:r>
              <a:rPr kumimoji="0" lang="ja-JP" altLang="en-US" sz="2400" dirty="0"/>
              <a:t>要求は</a:t>
            </a:r>
            <a:r>
              <a:rPr kumimoji="0" lang="en-US" altLang="ja-JP" sz="2400" dirty="0"/>
              <a:t>4</a:t>
            </a:r>
            <a:r>
              <a:rPr kumimoji="0" lang="ja-JP" altLang="en-US" sz="2400" dirty="0"/>
              <a:t>文字のコマンドを使用。</a:t>
            </a:r>
          </a:p>
          <a:p>
            <a:pPr eaLnBrk="1" hangingPunct="1">
              <a:buFontTx/>
              <a:buNone/>
            </a:pPr>
            <a:r>
              <a:rPr kumimoji="0" lang="ja-JP" altLang="en-US" sz="2400" dirty="0"/>
              <a:t>　　応答には、</a:t>
            </a:r>
            <a:r>
              <a:rPr kumimoji="0" lang="en-US" altLang="ja-JP" sz="2400" dirty="0"/>
              <a:t>2</a:t>
            </a:r>
            <a:r>
              <a:rPr kumimoji="0" lang="ja-JP" altLang="en-US" sz="2400" dirty="0"/>
              <a:t>種類のステータス文字（＋ＯＫ，</a:t>
            </a:r>
            <a:endParaRPr kumimoji="0" lang="en-US" altLang="ja-JP" sz="2400" dirty="0"/>
          </a:p>
          <a:p>
            <a:pPr eaLnBrk="1" hangingPunct="1">
              <a:buFontTx/>
              <a:buNone/>
            </a:pPr>
            <a:r>
              <a:rPr kumimoji="0" lang="ja-JP" altLang="en-US" sz="2400" dirty="0"/>
              <a:t>　　－ＥＲＲ）を使用</a:t>
            </a:r>
          </a:p>
          <a:p>
            <a:pPr eaLnBrk="1" hangingPunct="1">
              <a:buFontTx/>
              <a:buNone/>
            </a:pPr>
            <a:endParaRPr kumimoji="0" lang="ja-JP" altLang="en-US" sz="2400" dirty="0"/>
          </a:p>
          <a:p>
            <a:pPr eaLnBrk="1" hangingPunct="1"/>
            <a:r>
              <a:rPr lang="en-US" altLang="ja-JP" sz="2400" dirty="0"/>
              <a:t>POP</a:t>
            </a:r>
            <a:r>
              <a:rPr lang="ja-JP" altLang="en-US" sz="2400" dirty="0"/>
              <a:t>クライアントが</a:t>
            </a:r>
            <a:r>
              <a:rPr lang="en-US" altLang="ja-JP" sz="2400" dirty="0"/>
              <a:t>POP</a:t>
            </a:r>
            <a:r>
              <a:rPr lang="ja-JP" altLang="en-US" sz="2400" dirty="0"/>
              <a:t>サーバにメールを要求した時，ユーザ認証が行われる．（平文で行われる）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３の通信例</a:t>
            </a:r>
            <a:r>
              <a:rPr lang="ja-JP" altLang="en-US" dirty="0"/>
              <a:t>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278836" cy="504056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POP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MUA → ① </a:t>
            </a:r>
            <a:r>
              <a:rPr lang="ja-JP" altLang="en-US" sz="2400" dirty="0">
                <a:solidFill>
                  <a:schemeClr val="bg1"/>
                </a:solidFill>
              </a:rPr>
              <a:t>接続　→　</a:t>
            </a:r>
            <a:r>
              <a:rPr lang="en-US" altLang="ja-JP" sz="2400" dirty="0">
                <a:solidFill>
                  <a:schemeClr val="bg1"/>
                </a:solidFill>
              </a:rPr>
              <a:t>POP</a:t>
            </a:r>
            <a:r>
              <a:rPr lang="ja-JP" altLang="en-US" sz="2400" dirty="0">
                <a:solidFill>
                  <a:schemeClr val="bg1"/>
                </a:solidFill>
              </a:rPr>
              <a:t>サーバ </a:t>
            </a:r>
            <a:r>
              <a:rPr lang="en-US" altLang="ja-JP" sz="2400" dirty="0">
                <a:solidFill>
                  <a:schemeClr val="bg1"/>
                </a:solidFill>
              </a:rPr>
              <a:t>+ SMTP</a:t>
            </a:r>
            <a:r>
              <a:rPr lang="ja-JP" altLang="en-US" sz="2400" dirty="0">
                <a:solidFill>
                  <a:schemeClr val="bg1"/>
                </a:solidFill>
              </a:rPr>
              <a:t>サーバ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    ← ＋</a:t>
            </a:r>
            <a:r>
              <a:rPr lang="en-US" altLang="ja-JP" sz="2400" dirty="0">
                <a:solidFill>
                  <a:schemeClr val="bg1"/>
                </a:solidFill>
              </a:rPr>
              <a:t>OK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    → ② ID / </a:t>
            </a:r>
            <a:r>
              <a:rPr lang="ja-JP" altLang="en-US" sz="2400" dirty="0">
                <a:solidFill>
                  <a:schemeClr val="bg1"/>
                </a:solidFill>
              </a:rPr>
              <a:t>パスワード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    ← ＋</a:t>
            </a:r>
            <a:r>
              <a:rPr lang="en-US" altLang="ja-JP" sz="2400" dirty="0">
                <a:solidFill>
                  <a:schemeClr val="bg1"/>
                </a:solidFill>
              </a:rPr>
              <a:t>OK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    → ③ STAT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    ← </a:t>
            </a:r>
            <a:r>
              <a:rPr lang="ja-JP" altLang="en-US" sz="2400" dirty="0">
                <a:solidFill>
                  <a:schemeClr val="bg1"/>
                </a:solidFill>
              </a:rPr>
              <a:t>メール数の確認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    → ④ </a:t>
            </a:r>
            <a:r>
              <a:rPr lang="en-US" altLang="ja-JP" sz="2400" dirty="0">
                <a:solidFill>
                  <a:schemeClr val="bg1"/>
                </a:solidFill>
              </a:rPr>
              <a:t>RETR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    ← </a:t>
            </a:r>
            <a:r>
              <a:rPr lang="ja-JP" altLang="en-US" sz="2400" dirty="0">
                <a:solidFill>
                  <a:schemeClr val="bg1"/>
                </a:solidFill>
              </a:rPr>
              <a:t>メールヘッダ，本文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    → ⑤ </a:t>
            </a:r>
            <a:r>
              <a:rPr lang="en-US" altLang="ja-JP" sz="2400" dirty="0">
                <a:solidFill>
                  <a:schemeClr val="bg1"/>
                </a:solidFill>
              </a:rPr>
              <a:t>DELETE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    ← </a:t>
            </a:r>
            <a:r>
              <a:rPr lang="ja-JP" altLang="en-US" sz="2400" dirty="0">
                <a:solidFill>
                  <a:schemeClr val="bg1"/>
                </a:solidFill>
              </a:rPr>
              <a:t>指定メール削除確認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    → ⑥ </a:t>
            </a:r>
            <a:r>
              <a:rPr lang="en-US" altLang="ja-JP" sz="2400" dirty="0">
                <a:solidFill>
                  <a:schemeClr val="bg1"/>
                </a:solidFill>
              </a:rPr>
              <a:t>QUIT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>
                <a:solidFill>
                  <a:schemeClr val="bg1"/>
                </a:solidFill>
              </a:rPr>
              <a:t>    ← </a:t>
            </a:r>
            <a:r>
              <a:rPr lang="ja-JP" altLang="en-US" sz="2400" dirty="0">
                <a:solidFill>
                  <a:schemeClr val="bg1"/>
                </a:solidFill>
              </a:rPr>
              <a:t>接続終了</a:t>
            </a: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16DEA511-34F6-57C5-13A7-741453ECD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495" y="4940623"/>
            <a:ext cx="927100" cy="935037"/>
          </a:xfrm>
          <a:prstGeom prst="can">
            <a:avLst>
              <a:gd name="adj" fmla="val 40581"/>
            </a:avLst>
          </a:prstGeom>
          <a:gradFill rotWithShape="0">
            <a:gsLst>
              <a:gs pos="0">
                <a:srgbClr val="99FF66"/>
              </a:gs>
              <a:gs pos="100000">
                <a:srgbClr val="006600"/>
              </a:gs>
            </a:gsLst>
            <a:lin ang="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ja-JP" altLang="en-US"/>
          </a:p>
        </p:txBody>
      </p:sp>
      <p:sp>
        <p:nvSpPr>
          <p:cNvPr id="3" name="AutoShape 13">
            <a:extLst>
              <a:ext uri="{FF2B5EF4-FFF2-40B4-BE49-F238E27FC236}">
                <a16:creationId xmlns:a16="http://schemas.microsoft.com/office/drawing/2014/main" id="{C1EBA06A-C467-1F8A-E304-4E51C7B51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732" y="5012060"/>
            <a:ext cx="927100" cy="935038"/>
          </a:xfrm>
          <a:prstGeom prst="can">
            <a:avLst>
              <a:gd name="adj" fmla="val 50428"/>
            </a:avLst>
          </a:prstGeom>
          <a:gradFill rotWithShape="0">
            <a:gsLst>
              <a:gs pos="0">
                <a:srgbClr val="99FF66"/>
              </a:gs>
              <a:gs pos="100000">
                <a:srgbClr val="006600"/>
              </a:gs>
            </a:gsLst>
            <a:lin ang="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ja-JP" altLang="en-US"/>
          </a:p>
        </p:txBody>
      </p:sp>
      <p:sp>
        <p:nvSpPr>
          <p:cNvPr id="4" name="Line 14">
            <a:extLst>
              <a:ext uri="{FF2B5EF4-FFF2-40B4-BE49-F238E27FC236}">
                <a16:creationId xmlns:a16="http://schemas.microsoft.com/office/drawing/2014/main" id="{CF0E9EB1-3D22-DA6E-5333-43C8379DEB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9792" y="1772816"/>
            <a:ext cx="201612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0497DADE-640B-43EB-7D4C-285B49A19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1484784"/>
            <a:ext cx="1095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</a:rPr>
              <a:t>① </a:t>
            </a:r>
            <a:r>
              <a:rPr lang="ja-JP" altLang="en-US" dirty="0">
                <a:solidFill>
                  <a:srgbClr val="C00000"/>
                </a:solidFill>
              </a:rPr>
              <a:t>接続　</a:t>
            </a:r>
          </a:p>
        </p:txBody>
      </p:sp>
      <p:sp>
        <p:nvSpPr>
          <p:cNvPr id="6" name="Text Box 17">
            <a:extLst>
              <a:ext uri="{FF2B5EF4-FFF2-40B4-BE49-F238E27FC236}">
                <a16:creationId xmlns:a16="http://schemas.microsoft.com/office/drawing/2014/main" id="{44865A26-DB66-19A4-4A26-515F3808F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163" y="4875089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CBEE334A-EF60-E1F1-867F-9C9AC88E8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733" y="3068960"/>
            <a:ext cx="863476" cy="115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6144D1D1-A634-38CC-3DC5-EB61EDE4F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0232" y="3068960"/>
            <a:ext cx="863600" cy="115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Text Box 20">
            <a:extLst>
              <a:ext uri="{FF2B5EF4-FFF2-40B4-BE49-F238E27FC236}">
                <a16:creationId xmlns:a16="http://schemas.microsoft.com/office/drawing/2014/main" id="{43C1F605-0ADB-46E4-D7B6-846BEEDED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112" y="3356992"/>
            <a:ext cx="8846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POP</a:t>
            </a:r>
          </a:p>
          <a:p>
            <a:r>
              <a:rPr lang="ja-JP" altLang="en-US" b="1" dirty="0"/>
              <a:t>サーバ</a:t>
            </a:r>
          </a:p>
        </p:txBody>
      </p:sp>
      <p:sp>
        <p:nvSpPr>
          <p:cNvPr id="10" name="Text Box 21">
            <a:extLst>
              <a:ext uri="{FF2B5EF4-FFF2-40B4-BE49-F238E27FC236}">
                <a16:creationId xmlns:a16="http://schemas.microsoft.com/office/drawing/2014/main" id="{3A80254D-8CB7-49D6-5594-39F85E265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232" y="3140968"/>
            <a:ext cx="92075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b="1" dirty="0"/>
              <a:t>MTA</a:t>
            </a:r>
          </a:p>
          <a:p>
            <a:pPr>
              <a:spcBef>
                <a:spcPct val="50000"/>
              </a:spcBef>
            </a:pPr>
            <a:r>
              <a:rPr lang="ja-JP" altLang="en-US" b="1" dirty="0"/>
              <a:t>ＳＭＴＰサーバ</a:t>
            </a: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DA47B49E-5428-415A-1B0F-543E40597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272" y="5949280"/>
            <a:ext cx="191221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b="1" dirty="0"/>
              <a:t>メールスプール</a:t>
            </a:r>
          </a:p>
          <a:p>
            <a:endParaRPr lang="ja-JP" altLang="en-US" b="1" dirty="0"/>
          </a:p>
        </p:txBody>
      </p:sp>
      <p:sp>
        <p:nvSpPr>
          <p:cNvPr id="12" name="Text Box 23">
            <a:extLst>
              <a:ext uri="{FF2B5EF4-FFF2-40B4-BE49-F238E27FC236}">
                <a16:creationId xmlns:a16="http://schemas.microsoft.com/office/drawing/2014/main" id="{F6F8CB0C-F2C2-F0B9-3C9B-07A3F193E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971" y="5948784"/>
            <a:ext cx="11160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b="1" dirty="0"/>
              <a:t>パスワード</a:t>
            </a:r>
            <a:endParaRPr lang="en-US" altLang="ja-JP" sz="1600" b="1" dirty="0"/>
          </a:p>
          <a:p>
            <a:r>
              <a:rPr lang="ja-JP" altLang="en-US" sz="1600" b="1" dirty="0"/>
              <a:t>ファイル</a:t>
            </a:r>
          </a:p>
        </p:txBody>
      </p:sp>
      <p:sp>
        <p:nvSpPr>
          <p:cNvPr id="13" name="Line 24">
            <a:extLst>
              <a:ext uri="{FF2B5EF4-FFF2-40B4-BE49-F238E27FC236}">
                <a16:creationId xmlns:a16="http://schemas.microsoft.com/office/drawing/2014/main" id="{F1518903-931E-D860-EE55-1B8CE6BAA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3470" y="4219898"/>
            <a:ext cx="360362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" name="Line 25">
            <a:extLst>
              <a:ext uri="{FF2B5EF4-FFF2-40B4-BE49-F238E27FC236}">
                <a16:creationId xmlns:a16="http://schemas.microsoft.com/office/drawing/2014/main" id="{901F4B45-01FF-E34E-FCB3-F4ECF5529D3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24328" y="2492895"/>
            <a:ext cx="1150938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" name="Line 26">
            <a:extLst>
              <a:ext uri="{FF2B5EF4-FFF2-40B4-BE49-F238E27FC236}">
                <a16:creationId xmlns:a16="http://schemas.microsoft.com/office/drawing/2014/main" id="{B2937388-A93F-EFF6-460E-634E3003DC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99870" y="4219898"/>
            <a:ext cx="1008062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" name="Line 27">
            <a:extLst>
              <a:ext uri="{FF2B5EF4-FFF2-40B4-BE49-F238E27FC236}">
                <a16:creationId xmlns:a16="http://schemas.microsoft.com/office/drawing/2014/main" id="{3ABFF2B9-783B-C37C-AEAC-507643D170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4019" y="4220592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" name="Line 28">
            <a:extLst>
              <a:ext uri="{FF2B5EF4-FFF2-40B4-BE49-F238E27FC236}">
                <a16:creationId xmlns:a16="http://schemas.microsoft.com/office/drawing/2014/main" id="{0577F980-20E3-5EC9-3256-5DAFF0A55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792" y="2132856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E3B61F9E-3653-24C6-F522-3C41724D5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1844824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＋</a:t>
            </a:r>
            <a:r>
              <a:rPr lang="en-US" altLang="ja-JP" dirty="0"/>
              <a:t>OK</a:t>
            </a:r>
          </a:p>
        </p:txBody>
      </p:sp>
      <p:sp>
        <p:nvSpPr>
          <p:cNvPr id="19" name="Line 30">
            <a:extLst>
              <a:ext uri="{FF2B5EF4-FFF2-40B4-BE49-F238E27FC236}">
                <a16:creationId xmlns:a16="http://schemas.microsoft.com/office/drawing/2014/main" id="{99910416-8FCD-2372-2365-E41FA80F82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1800" y="2564904"/>
            <a:ext cx="201612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Text Box 31">
            <a:extLst>
              <a:ext uri="{FF2B5EF4-FFF2-40B4-BE49-F238E27FC236}">
                <a16:creationId xmlns:a16="http://schemas.microsoft.com/office/drawing/2014/main" id="{DC42CF91-0E54-2F64-2625-D41ADB0C3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420888"/>
            <a:ext cx="20265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POP</a:t>
            </a:r>
          </a:p>
          <a:p>
            <a:r>
              <a:rPr lang="ja-JP" altLang="en-US" b="1" dirty="0"/>
              <a:t>クライアント</a:t>
            </a:r>
            <a:r>
              <a:rPr lang="en-US" altLang="ja-JP" b="1" dirty="0"/>
              <a:t>(MUA)</a:t>
            </a:r>
            <a:endParaRPr lang="ja-JP" altLang="en-US" b="1" dirty="0"/>
          </a:p>
        </p:txBody>
      </p:sp>
      <p:sp>
        <p:nvSpPr>
          <p:cNvPr id="21" name="Text Box 32">
            <a:extLst>
              <a:ext uri="{FF2B5EF4-FFF2-40B4-BE49-F238E27FC236}">
                <a16:creationId xmlns:a16="http://schemas.microsoft.com/office/drawing/2014/main" id="{EFF4C7B8-9135-D41E-41F2-B45D1B1AB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276872"/>
            <a:ext cx="18165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</a:rPr>
              <a:t>② ID/</a:t>
            </a:r>
            <a:r>
              <a:rPr lang="ja-JP" altLang="en-US" dirty="0">
                <a:solidFill>
                  <a:srgbClr val="C00000"/>
                </a:solidFill>
              </a:rPr>
              <a:t>パスワード</a:t>
            </a:r>
          </a:p>
        </p:txBody>
      </p:sp>
      <p:sp>
        <p:nvSpPr>
          <p:cNvPr id="22" name="Line 34">
            <a:extLst>
              <a:ext uri="{FF2B5EF4-FFF2-40B4-BE49-F238E27FC236}">
                <a16:creationId xmlns:a16="http://schemas.microsoft.com/office/drawing/2014/main" id="{A73E251D-B4A4-4BA1-9AFB-9B80C85E23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1800" y="2924944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" name="Text Box 35">
            <a:extLst>
              <a:ext uri="{FF2B5EF4-FFF2-40B4-BE49-F238E27FC236}">
                <a16:creationId xmlns:a16="http://schemas.microsoft.com/office/drawing/2014/main" id="{29AD4903-1958-1BEF-5C3C-E1F2D66AA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2636912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＋</a:t>
            </a:r>
            <a:r>
              <a:rPr lang="en-US" altLang="ja-JP" dirty="0"/>
              <a:t>OK</a:t>
            </a:r>
          </a:p>
        </p:txBody>
      </p:sp>
      <p:sp>
        <p:nvSpPr>
          <p:cNvPr id="24" name="Line 36">
            <a:extLst>
              <a:ext uri="{FF2B5EF4-FFF2-40B4-BE49-F238E27FC236}">
                <a16:creationId xmlns:a16="http://schemas.microsoft.com/office/drawing/2014/main" id="{320EA43F-E248-A79A-8911-593ECCD1BA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1800" y="3356992"/>
            <a:ext cx="201612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" name="Text Box 37">
            <a:extLst>
              <a:ext uri="{FF2B5EF4-FFF2-40B4-BE49-F238E27FC236}">
                <a16:creationId xmlns:a16="http://schemas.microsoft.com/office/drawing/2014/main" id="{C68BE66B-534F-DED0-CE46-F7B655DB5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3068960"/>
            <a:ext cx="1355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</a:rPr>
              <a:t>     ③ STAT</a:t>
            </a:r>
          </a:p>
        </p:txBody>
      </p:sp>
      <p:sp>
        <p:nvSpPr>
          <p:cNvPr id="26" name="Line 38">
            <a:extLst>
              <a:ext uri="{FF2B5EF4-FFF2-40B4-BE49-F238E27FC236}">
                <a16:creationId xmlns:a16="http://schemas.microsoft.com/office/drawing/2014/main" id="{144868EB-2084-67B9-18D3-304C03CCD2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1800" y="3789040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" name="Text Box 39">
            <a:extLst>
              <a:ext uri="{FF2B5EF4-FFF2-40B4-BE49-F238E27FC236}">
                <a16:creationId xmlns:a16="http://schemas.microsoft.com/office/drawing/2014/main" id="{35BA86A7-6E25-0056-FFA1-5328C783B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3501008"/>
            <a:ext cx="17540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メール数の確認</a:t>
            </a:r>
          </a:p>
        </p:txBody>
      </p:sp>
      <p:sp>
        <p:nvSpPr>
          <p:cNvPr id="28" name="Line 40">
            <a:extLst>
              <a:ext uri="{FF2B5EF4-FFF2-40B4-BE49-F238E27FC236}">
                <a16:creationId xmlns:a16="http://schemas.microsoft.com/office/drawing/2014/main" id="{B70B16FE-802E-741F-7D14-1DC7BD95BD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1800" y="4221088"/>
            <a:ext cx="20161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Line 41">
            <a:extLst>
              <a:ext uri="{FF2B5EF4-FFF2-40B4-BE49-F238E27FC236}">
                <a16:creationId xmlns:a16="http://schemas.microsoft.com/office/drawing/2014/main" id="{AA089F06-117E-1E54-B60B-21F1FE153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801" y="4725144"/>
            <a:ext cx="2087538" cy="72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" name="Text Box 42">
            <a:extLst>
              <a:ext uri="{FF2B5EF4-FFF2-40B4-BE49-F238E27FC236}">
                <a16:creationId xmlns:a16="http://schemas.microsoft.com/office/drawing/2014/main" id="{45F14EA9-BE28-7D89-63A5-9EF91A7A4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3933056"/>
            <a:ext cx="1261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>
                <a:solidFill>
                  <a:srgbClr val="C00000"/>
                </a:solidFill>
              </a:rPr>
              <a:t>④ </a:t>
            </a:r>
            <a:r>
              <a:rPr lang="en-US" altLang="ja-JP" dirty="0">
                <a:solidFill>
                  <a:srgbClr val="C00000"/>
                </a:solidFill>
              </a:rPr>
              <a:t>RETR</a:t>
            </a:r>
          </a:p>
        </p:txBody>
      </p:sp>
      <p:sp>
        <p:nvSpPr>
          <p:cNvPr id="31" name="Text Box 43">
            <a:extLst>
              <a:ext uri="{FF2B5EF4-FFF2-40B4-BE49-F238E27FC236}">
                <a16:creationId xmlns:a16="http://schemas.microsoft.com/office/drawing/2014/main" id="{58B226EB-0ACC-8569-A304-20E908BBF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4365104"/>
            <a:ext cx="20489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メールヘッダ，本文</a:t>
            </a:r>
          </a:p>
        </p:txBody>
      </p:sp>
      <p:sp>
        <p:nvSpPr>
          <p:cNvPr id="32" name="Line 44">
            <a:extLst>
              <a:ext uri="{FF2B5EF4-FFF2-40B4-BE49-F238E27FC236}">
                <a16:creationId xmlns:a16="http://schemas.microsoft.com/office/drawing/2014/main" id="{1B213570-42A7-88D8-985A-C7A3303A98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3808" y="5157192"/>
            <a:ext cx="201612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" name="Line 45">
            <a:extLst>
              <a:ext uri="{FF2B5EF4-FFF2-40B4-BE49-F238E27FC236}">
                <a16:creationId xmlns:a16="http://schemas.microsoft.com/office/drawing/2014/main" id="{3E977C46-CC10-04B2-BA55-8FEC9ED6F0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3808" y="5517232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Line 46">
            <a:extLst>
              <a:ext uri="{FF2B5EF4-FFF2-40B4-BE49-F238E27FC236}">
                <a16:creationId xmlns:a16="http://schemas.microsoft.com/office/drawing/2014/main" id="{D2475C53-F7B5-4CE7-A110-45457374A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5816" y="5877272"/>
            <a:ext cx="201612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5" name="Line 47">
            <a:extLst>
              <a:ext uri="{FF2B5EF4-FFF2-40B4-BE49-F238E27FC236}">
                <a16:creationId xmlns:a16="http://schemas.microsoft.com/office/drawing/2014/main" id="{8EB668D3-71B4-3C28-498A-B422BC9BFD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5816" y="6309320"/>
            <a:ext cx="2016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" name="Text Box 48">
            <a:extLst>
              <a:ext uri="{FF2B5EF4-FFF2-40B4-BE49-F238E27FC236}">
                <a16:creationId xmlns:a16="http://schemas.microsoft.com/office/drawing/2014/main" id="{045C6438-A090-D8F0-229E-32287883D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4869160"/>
            <a:ext cx="1082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C00000"/>
                </a:solidFill>
              </a:rPr>
              <a:t>⑤ DELE</a:t>
            </a:r>
          </a:p>
        </p:txBody>
      </p:sp>
      <p:sp>
        <p:nvSpPr>
          <p:cNvPr id="37" name="Text Box 49">
            <a:extLst>
              <a:ext uri="{FF2B5EF4-FFF2-40B4-BE49-F238E27FC236}">
                <a16:creationId xmlns:a16="http://schemas.microsoft.com/office/drawing/2014/main" id="{CAE109F4-27FC-D4E4-5DC5-7836A30C4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840" y="5589240"/>
            <a:ext cx="1184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C00000"/>
                </a:solidFill>
              </a:rPr>
              <a:t>　⑥ </a:t>
            </a:r>
            <a:r>
              <a:rPr lang="en-US" altLang="ja-JP" dirty="0">
                <a:solidFill>
                  <a:srgbClr val="C00000"/>
                </a:solidFill>
              </a:rPr>
              <a:t>QUIT</a:t>
            </a:r>
          </a:p>
        </p:txBody>
      </p:sp>
      <p:sp>
        <p:nvSpPr>
          <p:cNvPr id="38" name="Text Box 50">
            <a:extLst>
              <a:ext uri="{FF2B5EF4-FFF2-40B4-BE49-F238E27FC236}">
                <a16:creationId xmlns:a16="http://schemas.microsoft.com/office/drawing/2014/main" id="{5AAD3E42-5A55-20C1-A969-87E76E01C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5229200"/>
            <a:ext cx="22156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指定メール削除確認</a:t>
            </a:r>
          </a:p>
        </p:txBody>
      </p:sp>
      <p:sp>
        <p:nvSpPr>
          <p:cNvPr id="39" name="Text Box 51">
            <a:extLst>
              <a:ext uri="{FF2B5EF4-FFF2-40B4-BE49-F238E27FC236}">
                <a16:creationId xmlns:a16="http://schemas.microsoft.com/office/drawing/2014/main" id="{1899215A-B6B3-9A84-2D3B-0F167FBA2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840" y="6021288"/>
            <a:ext cx="125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　接続終了</a:t>
            </a:r>
          </a:p>
        </p:txBody>
      </p:sp>
      <p:sp>
        <p:nvSpPr>
          <p:cNvPr id="40" name="Text Box 52">
            <a:extLst>
              <a:ext uri="{FF2B5EF4-FFF2-40B4-BE49-F238E27FC236}">
                <a16:creationId xmlns:a16="http://schemas.microsoft.com/office/drawing/2014/main" id="{DD50776C-1143-9598-D98F-B16815312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344" y="2420888"/>
            <a:ext cx="873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 dirty="0"/>
              <a:t>ＳＭＴＰ</a:t>
            </a:r>
          </a:p>
        </p:txBody>
      </p:sp>
      <p:sp>
        <p:nvSpPr>
          <p:cNvPr id="41" name="Text Box 53">
            <a:extLst>
              <a:ext uri="{FF2B5EF4-FFF2-40B4-BE49-F238E27FC236}">
                <a16:creationId xmlns:a16="http://schemas.microsoft.com/office/drawing/2014/main" id="{E7EFE3FB-3077-C42D-E321-7D63046F2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088" y="1340768"/>
            <a:ext cx="24162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/>
              <a:t>メールサーバ </a:t>
            </a:r>
            <a:r>
              <a:rPr lang="en-US" altLang="ja-JP" sz="2000" b="1" dirty="0"/>
              <a:t>(MTA)</a:t>
            </a:r>
            <a:endParaRPr lang="ja-JP" altLang="en-US" sz="2000" b="1" dirty="0"/>
          </a:p>
        </p:txBody>
      </p:sp>
      <p:grpSp>
        <p:nvGrpSpPr>
          <p:cNvPr id="42" name="Group 224">
            <a:extLst>
              <a:ext uri="{FF2B5EF4-FFF2-40B4-BE49-F238E27FC236}">
                <a16:creationId xmlns:a16="http://schemas.microsoft.com/office/drawing/2014/main" id="{65717480-4D68-DDCC-8866-26BB6E5EF4C2}"/>
              </a:ext>
            </a:extLst>
          </p:cNvPr>
          <p:cNvGrpSpPr>
            <a:grpSpLocks/>
          </p:cNvGrpSpPr>
          <p:nvPr/>
        </p:nvGrpSpPr>
        <p:grpSpPr bwMode="auto">
          <a:xfrm>
            <a:off x="899592" y="3284984"/>
            <a:ext cx="1080120" cy="1275321"/>
            <a:chOff x="882" y="2353"/>
            <a:chExt cx="492" cy="580"/>
          </a:xfrm>
          <a:solidFill>
            <a:srgbClr val="CCFFCC"/>
          </a:solidFill>
        </p:grpSpPr>
        <p:sp>
          <p:nvSpPr>
            <p:cNvPr id="43" name="AutoShape 225">
              <a:extLst>
                <a:ext uri="{FF2B5EF4-FFF2-40B4-BE49-F238E27FC236}">
                  <a16:creationId xmlns:a16="http://schemas.microsoft.com/office/drawing/2014/main" id="{5838D79B-0058-FC12-3F1D-81D25D95A5F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4" name="Group 226">
              <a:extLst>
                <a:ext uri="{FF2B5EF4-FFF2-40B4-BE49-F238E27FC236}">
                  <a16:creationId xmlns:a16="http://schemas.microsoft.com/office/drawing/2014/main" id="{9B9ECC7B-0ACE-C56E-4165-061FCDE4F9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63" name="AutoShape 227">
                <a:extLst>
                  <a:ext uri="{FF2B5EF4-FFF2-40B4-BE49-F238E27FC236}">
                    <a16:creationId xmlns:a16="http://schemas.microsoft.com/office/drawing/2014/main" id="{89864272-38B7-C855-CD1F-082B887E1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48" name="AutoShape 228">
                <a:extLst>
                  <a:ext uri="{FF2B5EF4-FFF2-40B4-BE49-F238E27FC236}">
                    <a16:creationId xmlns:a16="http://schemas.microsoft.com/office/drawing/2014/main" id="{6B46B187-4DEC-D1D7-2897-D30F8B79C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" name="Group 229">
              <a:extLst>
                <a:ext uri="{FF2B5EF4-FFF2-40B4-BE49-F238E27FC236}">
                  <a16:creationId xmlns:a16="http://schemas.microsoft.com/office/drawing/2014/main" id="{C69199B8-E1D1-D3F2-1175-39655FF47A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52" name="AutoShape 230">
                <a:extLst>
                  <a:ext uri="{FF2B5EF4-FFF2-40B4-BE49-F238E27FC236}">
                    <a16:creationId xmlns:a16="http://schemas.microsoft.com/office/drawing/2014/main" id="{2E0EA466-D610-F8DB-B1D7-0B6AA96D16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3" name="Line 231">
                <a:extLst>
                  <a:ext uri="{FF2B5EF4-FFF2-40B4-BE49-F238E27FC236}">
                    <a16:creationId xmlns:a16="http://schemas.microsoft.com/office/drawing/2014/main" id="{7EFE053C-1404-068D-64D9-44CDD4A36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232">
                <a:extLst>
                  <a:ext uri="{FF2B5EF4-FFF2-40B4-BE49-F238E27FC236}">
                    <a16:creationId xmlns:a16="http://schemas.microsoft.com/office/drawing/2014/main" id="{6071530E-BAFA-80E2-C527-1D5CB4EB38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233">
                <a:extLst>
                  <a:ext uri="{FF2B5EF4-FFF2-40B4-BE49-F238E27FC236}">
                    <a16:creationId xmlns:a16="http://schemas.microsoft.com/office/drawing/2014/main" id="{7A999E25-3C07-F128-1FED-03FD0430D3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234">
                <a:extLst>
                  <a:ext uri="{FF2B5EF4-FFF2-40B4-BE49-F238E27FC236}">
                    <a16:creationId xmlns:a16="http://schemas.microsoft.com/office/drawing/2014/main" id="{0CC96144-F9BA-2AE6-45FD-50399FC536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235">
                <a:extLst>
                  <a:ext uri="{FF2B5EF4-FFF2-40B4-BE49-F238E27FC236}">
                    <a16:creationId xmlns:a16="http://schemas.microsoft.com/office/drawing/2014/main" id="{E3CF6CB5-50D4-AF4B-1C0D-454E9B8DC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236">
                <a:extLst>
                  <a:ext uri="{FF2B5EF4-FFF2-40B4-BE49-F238E27FC236}">
                    <a16:creationId xmlns:a16="http://schemas.microsoft.com/office/drawing/2014/main" id="{F96A1A20-CFE3-D189-2333-1967045E8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237">
                <a:extLst>
                  <a:ext uri="{FF2B5EF4-FFF2-40B4-BE49-F238E27FC236}">
                    <a16:creationId xmlns:a16="http://schemas.microsoft.com/office/drawing/2014/main" id="{F5295284-20DC-E28E-25FA-21BE8B3C72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238">
                <a:extLst>
                  <a:ext uri="{FF2B5EF4-FFF2-40B4-BE49-F238E27FC236}">
                    <a16:creationId xmlns:a16="http://schemas.microsoft.com/office/drawing/2014/main" id="{90B083FE-E2D4-3345-FC2C-309375C860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239">
                <a:extLst>
                  <a:ext uri="{FF2B5EF4-FFF2-40B4-BE49-F238E27FC236}">
                    <a16:creationId xmlns:a16="http://schemas.microsoft.com/office/drawing/2014/main" id="{0D1F896A-77A4-D530-2F0F-4AF0B490E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2" name="Line 240">
                <a:extLst>
                  <a:ext uri="{FF2B5EF4-FFF2-40B4-BE49-F238E27FC236}">
                    <a16:creationId xmlns:a16="http://schemas.microsoft.com/office/drawing/2014/main" id="{F001C2F3-2150-F11E-31F6-B13039F07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6" name="Rectangle 241">
              <a:extLst>
                <a:ext uri="{FF2B5EF4-FFF2-40B4-BE49-F238E27FC236}">
                  <a16:creationId xmlns:a16="http://schemas.microsoft.com/office/drawing/2014/main" id="{6342DAE5-7CF0-FEA0-2C26-FC63F8EDD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47" name="Rectangle 242">
              <a:extLst>
                <a:ext uri="{FF2B5EF4-FFF2-40B4-BE49-F238E27FC236}">
                  <a16:creationId xmlns:a16="http://schemas.microsoft.com/office/drawing/2014/main" id="{EA076EB1-E772-8DE2-9019-9AC0D2982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48" name="Rectangle 243">
              <a:extLst>
                <a:ext uri="{FF2B5EF4-FFF2-40B4-BE49-F238E27FC236}">
                  <a16:creationId xmlns:a16="http://schemas.microsoft.com/office/drawing/2014/main" id="{0F28D45E-156D-CAA3-4AE2-77DED2225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49" name="Oval 244">
              <a:extLst>
                <a:ext uri="{FF2B5EF4-FFF2-40B4-BE49-F238E27FC236}">
                  <a16:creationId xmlns:a16="http://schemas.microsoft.com/office/drawing/2014/main" id="{A8A512C8-E92B-0E7B-68BB-45C7B6821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0" name="Oval 245">
              <a:extLst>
                <a:ext uri="{FF2B5EF4-FFF2-40B4-BE49-F238E27FC236}">
                  <a16:creationId xmlns:a16="http://schemas.microsoft.com/office/drawing/2014/main" id="{22F44DEF-E8FC-AA58-DFD7-C9ACF21CC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51" name="Oval 246">
              <a:extLst>
                <a:ext uri="{FF2B5EF4-FFF2-40B4-BE49-F238E27FC236}">
                  <a16:creationId xmlns:a16="http://schemas.microsoft.com/office/drawing/2014/main" id="{0E79BF70-B141-0B55-A6E2-BF584EC87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27649" name="Group 38">
            <a:extLst>
              <a:ext uri="{FF2B5EF4-FFF2-40B4-BE49-F238E27FC236}">
                <a16:creationId xmlns:a16="http://schemas.microsoft.com/office/drawing/2014/main" id="{5420868F-C828-8BF1-27A8-E715414EB568}"/>
              </a:ext>
            </a:extLst>
          </p:cNvPr>
          <p:cNvGrpSpPr>
            <a:grpSpLocks/>
          </p:cNvGrpSpPr>
          <p:nvPr/>
        </p:nvGrpSpPr>
        <p:grpSpPr bwMode="auto">
          <a:xfrm>
            <a:off x="5652120" y="1772816"/>
            <a:ext cx="1656184" cy="1269242"/>
            <a:chOff x="2264" y="3057"/>
            <a:chExt cx="1037" cy="753"/>
          </a:xfrm>
        </p:grpSpPr>
        <p:grpSp>
          <p:nvGrpSpPr>
            <p:cNvPr id="27652" name="Group 39">
              <a:extLst>
                <a:ext uri="{FF2B5EF4-FFF2-40B4-BE49-F238E27FC236}">
                  <a16:creationId xmlns:a16="http://schemas.microsoft.com/office/drawing/2014/main" id="{D1863506-3E33-DD78-F537-903BF61DC1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27669" name="Rectangle 40">
                <a:extLst>
                  <a:ext uri="{FF2B5EF4-FFF2-40B4-BE49-F238E27FC236}">
                    <a16:creationId xmlns:a16="http://schemas.microsoft.com/office/drawing/2014/main" id="{0EEDDFF7-1CCF-C9DC-838C-03F22B1D92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70" name="Rectangle 41">
                <a:extLst>
                  <a:ext uri="{FF2B5EF4-FFF2-40B4-BE49-F238E27FC236}">
                    <a16:creationId xmlns:a16="http://schemas.microsoft.com/office/drawing/2014/main" id="{2A76A256-30E2-2BE5-8143-5CB7B3170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71" name="Rectangle 42">
                <a:extLst>
                  <a:ext uri="{FF2B5EF4-FFF2-40B4-BE49-F238E27FC236}">
                    <a16:creationId xmlns:a16="http://schemas.microsoft.com/office/drawing/2014/main" id="{6024210E-545F-0101-B679-BED93D28F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72" name="Rectangle 43">
                <a:extLst>
                  <a:ext uri="{FF2B5EF4-FFF2-40B4-BE49-F238E27FC236}">
                    <a16:creationId xmlns:a16="http://schemas.microsoft.com/office/drawing/2014/main" id="{B28B63B9-338D-9190-2007-D9F66CCD4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73" name="Oval 44">
                <a:extLst>
                  <a:ext uri="{FF2B5EF4-FFF2-40B4-BE49-F238E27FC236}">
                    <a16:creationId xmlns:a16="http://schemas.microsoft.com/office/drawing/2014/main" id="{EC0F69F3-A396-2C52-39C2-C8C46660B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74" name="Oval 45">
                <a:extLst>
                  <a:ext uri="{FF2B5EF4-FFF2-40B4-BE49-F238E27FC236}">
                    <a16:creationId xmlns:a16="http://schemas.microsoft.com/office/drawing/2014/main" id="{C7D61995-B396-3B7D-8218-3F9A83C89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75" name="Oval 46">
                <a:extLst>
                  <a:ext uri="{FF2B5EF4-FFF2-40B4-BE49-F238E27FC236}">
                    <a16:creationId xmlns:a16="http://schemas.microsoft.com/office/drawing/2014/main" id="{56281DE0-9144-E40B-2674-07FCE1B21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76" name="Rectangle 47">
                <a:extLst>
                  <a:ext uri="{FF2B5EF4-FFF2-40B4-BE49-F238E27FC236}">
                    <a16:creationId xmlns:a16="http://schemas.microsoft.com/office/drawing/2014/main" id="{DA0B44E2-EE08-3AC7-2410-06AA80467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653" name="Group 48">
              <a:extLst>
                <a:ext uri="{FF2B5EF4-FFF2-40B4-BE49-F238E27FC236}">
                  <a16:creationId xmlns:a16="http://schemas.microsoft.com/office/drawing/2014/main" id="{845BDEBD-FBE7-5B6B-2231-E3110F22FF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27666" name="AutoShape 49">
                <a:extLst>
                  <a:ext uri="{FF2B5EF4-FFF2-40B4-BE49-F238E27FC236}">
                    <a16:creationId xmlns:a16="http://schemas.microsoft.com/office/drawing/2014/main" id="{43935423-079F-33C9-DFD3-41C869C8E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7" name="AutoShape 50">
                <a:extLst>
                  <a:ext uri="{FF2B5EF4-FFF2-40B4-BE49-F238E27FC236}">
                    <a16:creationId xmlns:a16="http://schemas.microsoft.com/office/drawing/2014/main" id="{15116A19-FEB2-B137-AF6C-EF58A3E66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8" name="AutoShape 51">
                <a:extLst>
                  <a:ext uri="{FF2B5EF4-FFF2-40B4-BE49-F238E27FC236}">
                    <a16:creationId xmlns:a16="http://schemas.microsoft.com/office/drawing/2014/main" id="{D4D7FECE-8E3F-F256-AC2E-452F3896C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654" name="Group 52">
              <a:extLst>
                <a:ext uri="{FF2B5EF4-FFF2-40B4-BE49-F238E27FC236}">
                  <a16:creationId xmlns:a16="http://schemas.microsoft.com/office/drawing/2014/main" id="{8F5BB058-5DE7-23F9-8F81-13AC18CC22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27655" name="AutoShape 53">
                <a:extLst>
                  <a:ext uri="{FF2B5EF4-FFF2-40B4-BE49-F238E27FC236}">
                    <a16:creationId xmlns:a16="http://schemas.microsoft.com/office/drawing/2014/main" id="{5F310D9A-8D12-7260-290D-D512787CF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7656" name="Line 54">
                <a:extLst>
                  <a:ext uri="{FF2B5EF4-FFF2-40B4-BE49-F238E27FC236}">
                    <a16:creationId xmlns:a16="http://schemas.microsoft.com/office/drawing/2014/main" id="{7109B118-2215-60FB-84B1-0F3E9B24B5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57" name="Line 55">
                <a:extLst>
                  <a:ext uri="{FF2B5EF4-FFF2-40B4-BE49-F238E27FC236}">
                    <a16:creationId xmlns:a16="http://schemas.microsoft.com/office/drawing/2014/main" id="{E9758C29-1FBC-4AB2-8E5C-A919EF0849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58" name="Line 56">
                <a:extLst>
                  <a:ext uri="{FF2B5EF4-FFF2-40B4-BE49-F238E27FC236}">
                    <a16:creationId xmlns:a16="http://schemas.microsoft.com/office/drawing/2014/main" id="{1B6D112A-91BC-51EC-A005-E062698CFA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59" name="Line 57">
                <a:extLst>
                  <a:ext uri="{FF2B5EF4-FFF2-40B4-BE49-F238E27FC236}">
                    <a16:creationId xmlns:a16="http://schemas.microsoft.com/office/drawing/2014/main" id="{63945482-6947-CB29-EED6-DDBE6E9410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60" name="Line 58">
                <a:extLst>
                  <a:ext uri="{FF2B5EF4-FFF2-40B4-BE49-F238E27FC236}">
                    <a16:creationId xmlns:a16="http://schemas.microsoft.com/office/drawing/2014/main" id="{2C28F6D2-78CC-5C54-E59A-1CEF621359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61" name="Line 59">
                <a:extLst>
                  <a:ext uri="{FF2B5EF4-FFF2-40B4-BE49-F238E27FC236}">
                    <a16:creationId xmlns:a16="http://schemas.microsoft.com/office/drawing/2014/main" id="{EF99508D-4ACA-A8C8-9DFF-952453A3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62" name="Line 60">
                <a:extLst>
                  <a:ext uri="{FF2B5EF4-FFF2-40B4-BE49-F238E27FC236}">
                    <a16:creationId xmlns:a16="http://schemas.microsoft.com/office/drawing/2014/main" id="{0F9C8FEF-8C92-2C30-6C8F-1D6BF41890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63" name="Line 61">
                <a:extLst>
                  <a:ext uri="{FF2B5EF4-FFF2-40B4-BE49-F238E27FC236}">
                    <a16:creationId xmlns:a16="http://schemas.microsoft.com/office/drawing/2014/main" id="{7D4ECF18-B204-6E99-C55F-8F65C6F8E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64" name="Line 62">
                <a:extLst>
                  <a:ext uri="{FF2B5EF4-FFF2-40B4-BE49-F238E27FC236}">
                    <a16:creationId xmlns:a16="http://schemas.microsoft.com/office/drawing/2014/main" id="{6EC9AE14-2CFD-C8FA-CC4C-0E43985EEC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65" name="Line 63">
                <a:extLst>
                  <a:ext uri="{FF2B5EF4-FFF2-40B4-BE49-F238E27FC236}">
                    <a16:creationId xmlns:a16="http://schemas.microsoft.com/office/drawing/2014/main" id="{2EADDFA7-2A35-5E6B-9B5B-770DCF1883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4156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147050" cy="733425"/>
          </a:xfrm>
        </p:spPr>
        <p:txBody>
          <a:bodyPr/>
          <a:lstStyle/>
          <a:p>
            <a:pPr eaLnBrk="1" hangingPunct="1"/>
            <a:r>
              <a:rPr lang="ja-JP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主なコマンド</a:t>
            </a:r>
            <a:endParaRPr lang="ja-JP" altLang="en-US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394700" cy="50911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400" dirty="0"/>
              <a:t>　 </a:t>
            </a:r>
            <a:r>
              <a:rPr lang="en-US" altLang="ja-JP" sz="2400" dirty="0"/>
              <a:t>- </a:t>
            </a:r>
            <a:r>
              <a:rPr lang="en-US" altLang="ja-JP" sz="2400" dirty="0">
                <a:solidFill>
                  <a:srgbClr val="0070C0"/>
                </a:solidFill>
              </a:rPr>
              <a:t>USER</a:t>
            </a:r>
            <a:r>
              <a:rPr lang="en-US" altLang="ja-JP" sz="2400" dirty="0"/>
              <a:t>/</a:t>
            </a:r>
            <a:r>
              <a:rPr lang="en-US" altLang="ja-JP" sz="2400" dirty="0">
                <a:solidFill>
                  <a:srgbClr val="0070C0"/>
                </a:solidFill>
              </a:rPr>
              <a:t>PASS</a:t>
            </a:r>
            <a:r>
              <a:rPr lang="en-US" altLang="ja-JP" sz="2400" dirty="0"/>
              <a:t>  ID/</a:t>
            </a:r>
            <a:r>
              <a:rPr lang="ja-JP" altLang="en-US" sz="2400" dirty="0"/>
              <a:t>パスワードをサーバに通知</a:t>
            </a:r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- </a:t>
            </a:r>
            <a:r>
              <a:rPr lang="en-US" altLang="ja-JP" sz="2400" dirty="0">
                <a:solidFill>
                  <a:srgbClr val="0070C0"/>
                </a:solidFill>
              </a:rPr>
              <a:t>STAT</a:t>
            </a:r>
            <a:r>
              <a:rPr lang="en-US" altLang="ja-JP" sz="2400" dirty="0"/>
              <a:t> (</a:t>
            </a:r>
            <a:r>
              <a:rPr lang="en-US" altLang="ja-JP" sz="2400" dirty="0" err="1"/>
              <a:t>STATus</a:t>
            </a:r>
            <a:r>
              <a:rPr lang="en-US" altLang="ja-JP" sz="2400" dirty="0"/>
              <a:t>) </a:t>
            </a:r>
            <a:r>
              <a:rPr lang="ja-JP" altLang="en-US" sz="2400" dirty="0"/>
              <a:t>　メール情報の問い合わせ</a:t>
            </a:r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- </a:t>
            </a:r>
            <a:r>
              <a:rPr lang="en-US" altLang="ja-JP" sz="2400" dirty="0">
                <a:solidFill>
                  <a:srgbClr val="0070C0"/>
                </a:solidFill>
              </a:rPr>
              <a:t>LIST</a:t>
            </a:r>
            <a:r>
              <a:rPr lang="en-US" altLang="ja-JP" sz="2400" dirty="0"/>
              <a:t>/</a:t>
            </a:r>
            <a:r>
              <a:rPr lang="en-US" altLang="ja-JP" sz="2400" dirty="0">
                <a:solidFill>
                  <a:srgbClr val="0070C0"/>
                </a:solidFill>
              </a:rPr>
              <a:t>UIDL</a:t>
            </a:r>
            <a:r>
              <a:rPr lang="en-US" altLang="ja-JP" sz="2400" dirty="0"/>
              <a:t> (Unique ID List) </a:t>
            </a:r>
            <a:r>
              <a:rPr lang="ja-JP" altLang="en-US" sz="2400" dirty="0"/>
              <a:t>　メールリストを見る</a:t>
            </a:r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- </a:t>
            </a:r>
            <a:r>
              <a:rPr lang="en-US" altLang="ja-JP" sz="2400" dirty="0">
                <a:solidFill>
                  <a:srgbClr val="0070C0"/>
                </a:solidFill>
              </a:rPr>
              <a:t>RETR</a:t>
            </a:r>
            <a:r>
              <a:rPr lang="ja-JP" altLang="en-US" sz="2400" dirty="0"/>
              <a:t>　</a:t>
            </a:r>
            <a:r>
              <a:rPr lang="en-US" altLang="ja-JP" sz="2400" dirty="0"/>
              <a:t>(</a:t>
            </a:r>
            <a:r>
              <a:rPr lang="en-US" altLang="ja-JP" sz="2400" dirty="0" err="1"/>
              <a:t>RETRieve</a:t>
            </a:r>
            <a:r>
              <a:rPr lang="en-US" altLang="ja-JP" sz="2400" dirty="0"/>
              <a:t>) </a:t>
            </a:r>
            <a:r>
              <a:rPr lang="ja-JP" altLang="en-US" sz="2400" dirty="0"/>
              <a:t>　メールのダウンロードを要求</a:t>
            </a:r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- </a:t>
            </a:r>
            <a:r>
              <a:rPr lang="en-US" altLang="ja-JP" sz="2400" dirty="0">
                <a:solidFill>
                  <a:srgbClr val="0070C0"/>
                </a:solidFill>
              </a:rPr>
              <a:t>DELE </a:t>
            </a:r>
            <a:r>
              <a:rPr lang="en-US" altLang="ja-JP" sz="2400" dirty="0"/>
              <a:t>(</a:t>
            </a:r>
            <a:r>
              <a:rPr lang="en-US" altLang="ja-JP" sz="2400" dirty="0" err="1"/>
              <a:t>DELEte</a:t>
            </a:r>
            <a:r>
              <a:rPr lang="en-US" altLang="ja-JP" sz="2400" dirty="0"/>
              <a:t>)</a:t>
            </a:r>
            <a:r>
              <a:rPr lang="ja-JP" altLang="en-US" sz="2400" dirty="0"/>
              <a:t>　　メールの削除を要求</a:t>
            </a:r>
          </a:p>
          <a:p>
            <a:pPr eaLnBrk="1" hangingPunct="1">
              <a:buFontTx/>
              <a:buNone/>
            </a:pPr>
            <a:endParaRPr lang="ja-JP" altLang="en-US" sz="2400" dirty="0"/>
          </a:p>
          <a:p>
            <a:pPr eaLnBrk="1" hangingPunct="1"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- </a:t>
            </a:r>
            <a:r>
              <a:rPr lang="en-US" altLang="ja-JP" sz="2400" dirty="0">
                <a:solidFill>
                  <a:srgbClr val="0070C0"/>
                </a:solidFill>
              </a:rPr>
              <a:t>QUIT</a:t>
            </a:r>
            <a:r>
              <a:rPr lang="ja-JP" altLang="en-US" sz="2400" dirty="0"/>
              <a:t>　　完了通知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SMTP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の解析 </a:t>
            </a:r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endParaRPr kumimoji="1" lang="ja-JP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ja-JP" altLang="ja-JP" sz="2800" dirty="0"/>
              <a:t>先ず</a:t>
            </a:r>
            <a:r>
              <a:rPr lang="en-US" altLang="ja-JP" sz="2800" dirty="0" err="1"/>
              <a:t>NetProtocol</a:t>
            </a:r>
            <a:r>
              <a:rPr lang="ja-JP" altLang="ja-JP" sz="2800" dirty="0"/>
              <a:t>を起動し</a:t>
            </a:r>
            <a:r>
              <a:rPr lang="ja-JP" altLang="en-US" sz="2800" dirty="0"/>
              <a:t>，</a:t>
            </a:r>
            <a:r>
              <a:rPr lang="ja-JP" altLang="ja-JP" sz="2800" dirty="0"/>
              <a:t>キャプチャするネットワークインタフェースを選ぶ</a:t>
            </a:r>
            <a:endParaRPr lang="en-US" altLang="ja-JP" sz="2800" dirty="0"/>
          </a:p>
          <a:p>
            <a:r>
              <a:rPr lang="ja-JP" altLang="ja-JP" sz="2800" dirty="0"/>
              <a:t>次に</a:t>
            </a:r>
            <a:r>
              <a:rPr lang="en-US" altLang="ja-JP" sz="2800" dirty="0" err="1"/>
              <a:t>NetProtocol</a:t>
            </a:r>
            <a:r>
              <a:rPr lang="en-US" altLang="ja-JP" sz="2800" dirty="0"/>
              <a:t> </a:t>
            </a:r>
            <a:r>
              <a:rPr lang="ja-JP" altLang="en-US" sz="2800" dirty="0"/>
              <a:t>の設定で，メールサーバとポート番号（２５）</a:t>
            </a:r>
            <a:r>
              <a:rPr lang="ja-JP" altLang="ja-JP" sz="2800" dirty="0"/>
              <a:t>を</a:t>
            </a:r>
            <a:r>
              <a:rPr lang="ja-JP" altLang="en-US" sz="2800" dirty="0"/>
              <a:t>設定，ローカルポート番号を適当に決める．</a:t>
            </a:r>
            <a:endParaRPr lang="en-US" altLang="ja-JP" sz="2800" dirty="0"/>
          </a:p>
          <a:p>
            <a:r>
              <a:rPr lang="ja-JP" altLang="en-US" sz="2800" dirty="0"/>
              <a:t>メーラー（</a:t>
            </a:r>
            <a:r>
              <a:rPr lang="en-US" altLang="ja-JP" sz="2800" dirty="0"/>
              <a:t>MUA</a:t>
            </a:r>
            <a:r>
              <a:rPr lang="ja-JP" altLang="en-US" sz="2800" dirty="0"/>
              <a:t>）で，メールサーバとして </a:t>
            </a:r>
            <a:r>
              <a:rPr lang="en-US" altLang="ja-JP" sz="2800" dirty="0"/>
              <a:t>localhost</a:t>
            </a:r>
            <a:r>
              <a:rPr lang="ja-JP" altLang="en-US" sz="2800" dirty="0"/>
              <a:t>：ローカルポート番号を指定する．</a:t>
            </a:r>
            <a:endParaRPr lang="en-US" altLang="ja-JP" sz="2800" dirty="0"/>
          </a:p>
          <a:p>
            <a:r>
              <a:rPr lang="en-US" altLang="ja-JP" sz="2800" dirty="0" err="1"/>
              <a:t>NetProtocol</a:t>
            </a:r>
            <a:r>
              <a:rPr lang="en-US" altLang="ja-JP" sz="2800" dirty="0"/>
              <a:t> </a:t>
            </a:r>
            <a:r>
              <a:rPr lang="ja-JP" altLang="en-US" sz="2800" dirty="0"/>
              <a:t>の中継をスタートする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329479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SMTP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の解析 </a:t>
            </a:r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kumimoji="1" lang="ja-JP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484784"/>
            <a:ext cx="8424936" cy="5085184"/>
          </a:xfrm>
        </p:spPr>
        <p:txBody>
          <a:bodyPr/>
          <a:lstStyle/>
          <a:p>
            <a:r>
              <a:rPr lang="en-US" altLang="ja-JP" sz="2800" dirty="0"/>
              <a:t>MAIL FROM</a:t>
            </a:r>
            <a:r>
              <a:rPr lang="ja-JP" altLang="ja-JP" sz="2800" dirty="0"/>
              <a:t>コマンドで送信者のアドレス</a:t>
            </a:r>
            <a:r>
              <a:rPr lang="ja-JP" altLang="en-US" sz="2800" dirty="0"/>
              <a:t>を</a:t>
            </a:r>
            <a:r>
              <a:rPr lang="ja-JP" altLang="ja-JP" sz="2800" dirty="0"/>
              <a:t>確認</a:t>
            </a:r>
            <a:r>
              <a:rPr lang="ja-JP" altLang="en-US" sz="2800" dirty="0"/>
              <a:t>する</a:t>
            </a:r>
            <a:endParaRPr lang="en-US" altLang="ja-JP" sz="2800" dirty="0"/>
          </a:p>
          <a:p>
            <a:r>
              <a:rPr lang="ja-JP" altLang="ja-JP" sz="2800" dirty="0"/>
              <a:t>また</a:t>
            </a:r>
            <a:r>
              <a:rPr lang="ja-JP" altLang="en-US" sz="2800" dirty="0"/>
              <a:t>，</a:t>
            </a:r>
            <a:r>
              <a:rPr lang="en-US" altLang="ja-JP" sz="2800" dirty="0"/>
              <a:t>RCPT</a:t>
            </a:r>
            <a:r>
              <a:rPr lang="ja-JP" altLang="ja-JP" sz="2800" dirty="0"/>
              <a:t>コマンドで受信者アドレス</a:t>
            </a:r>
            <a:r>
              <a:rPr lang="ja-JP" altLang="en-US" sz="2800" dirty="0"/>
              <a:t>を</a:t>
            </a:r>
            <a:r>
              <a:rPr lang="ja-JP" altLang="ja-JP" sz="2800" dirty="0"/>
              <a:t>確認</a:t>
            </a:r>
            <a:r>
              <a:rPr lang="ja-JP" altLang="en-US" sz="2800" dirty="0"/>
              <a:t>する</a:t>
            </a:r>
            <a:endParaRPr lang="en-US" altLang="ja-JP" sz="2800" dirty="0"/>
          </a:p>
          <a:p>
            <a:r>
              <a:rPr lang="en-US" altLang="ja-JP" sz="2800" dirty="0"/>
              <a:t>DATA</a:t>
            </a:r>
            <a:r>
              <a:rPr lang="ja-JP" altLang="ja-JP" sz="2800" dirty="0"/>
              <a:t>コマンドの下</a:t>
            </a:r>
            <a:r>
              <a:rPr lang="ja-JP" altLang="en-US" sz="2800" dirty="0"/>
              <a:t>で</a:t>
            </a:r>
            <a:r>
              <a:rPr lang="ja-JP" altLang="ja-JP" sz="2800" dirty="0"/>
              <a:t>メール本体を</a:t>
            </a:r>
            <a:r>
              <a:rPr lang="ja-JP" altLang="en-US" sz="2800" dirty="0"/>
              <a:t>確認する</a:t>
            </a:r>
            <a:endParaRPr lang="en-US" altLang="ja-JP" sz="2800" dirty="0"/>
          </a:p>
          <a:p>
            <a:r>
              <a:rPr lang="ja-JP" altLang="ja-JP" sz="2800" dirty="0"/>
              <a:t>「</a:t>
            </a:r>
            <a:r>
              <a:rPr lang="en-US" altLang="ja-JP" sz="2800" dirty="0"/>
              <a:t>250 Ok</a:t>
            </a:r>
            <a:r>
              <a:rPr lang="ja-JP" altLang="ja-JP" sz="2800" dirty="0"/>
              <a:t>」で正常に本体を受信した事</a:t>
            </a:r>
            <a:r>
              <a:rPr lang="ja-JP" altLang="en-US" sz="2800" dirty="0"/>
              <a:t>と，</a:t>
            </a:r>
            <a:r>
              <a:rPr lang="en-US" altLang="ja-JP" sz="2800" dirty="0"/>
              <a:t>QUIT</a:t>
            </a:r>
            <a:r>
              <a:rPr lang="ja-JP" altLang="ja-JP" sz="2800" dirty="0"/>
              <a:t>コマンドで通信が終了している</a:t>
            </a:r>
            <a:r>
              <a:rPr lang="ja-JP" altLang="en-US" sz="2800" dirty="0"/>
              <a:t>事を確認する</a:t>
            </a:r>
            <a:br>
              <a:rPr lang="en-US" altLang="ja-JP" sz="2800" dirty="0"/>
            </a:br>
            <a:endParaRPr lang="en-US" altLang="ja-JP" sz="2800" dirty="0"/>
          </a:p>
          <a:p>
            <a:r>
              <a:rPr lang="en-US" altLang="ja-JP" sz="2800" dirty="0"/>
              <a:t>MAIL FROM</a:t>
            </a:r>
            <a:r>
              <a:rPr lang="ja-JP" altLang="ja-JP" sz="2800" dirty="0"/>
              <a:t>の中の送信者アドレスと</a:t>
            </a:r>
            <a:r>
              <a:rPr lang="en-US" altLang="ja-JP" sz="2800" dirty="0"/>
              <a:t>RCPT</a:t>
            </a:r>
            <a:r>
              <a:rPr lang="ja-JP" altLang="ja-JP" sz="2800" dirty="0"/>
              <a:t>の中の受信者アドレス</a:t>
            </a:r>
            <a:r>
              <a:rPr lang="ja-JP" altLang="en-US" sz="2800" dirty="0"/>
              <a:t>を</a:t>
            </a:r>
            <a:r>
              <a:rPr lang="ja-JP" altLang="ja-JP" sz="2800" dirty="0"/>
              <a:t>確認</a:t>
            </a:r>
            <a:r>
              <a:rPr lang="ja-JP" altLang="en-US" sz="2800" dirty="0"/>
              <a:t>する</a:t>
            </a:r>
            <a:endParaRPr lang="en-US" altLang="ja-JP" sz="2800" dirty="0"/>
          </a:p>
          <a:p>
            <a:r>
              <a:rPr lang="en-US" altLang="ja-JP" sz="2800" dirty="0"/>
              <a:t>DATA</a:t>
            </a:r>
            <a:r>
              <a:rPr lang="ja-JP" altLang="ja-JP" sz="2800" dirty="0"/>
              <a:t>の下の</a:t>
            </a:r>
            <a:r>
              <a:rPr lang="en-US" altLang="ja-JP" sz="2800" dirty="0"/>
              <a:t>DATA fragment</a:t>
            </a:r>
            <a:r>
              <a:rPr lang="ja-JP" altLang="en-US" sz="2800" dirty="0"/>
              <a:t>，</a:t>
            </a:r>
            <a:r>
              <a:rPr lang="en-US" altLang="ja-JP" sz="2800" dirty="0"/>
              <a:t>250 ok</a:t>
            </a:r>
            <a:r>
              <a:rPr lang="ja-JP" altLang="en-US" sz="2800" dirty="0"/>
              <a:t>，</a:t>
            </a:r>
            <a:r>
              <a:rPr lang="en-US" altLang="ja-JP" sz="2800" dirty="0"/>
              <a:t>QUIT</a:t>
            </a:r>
            <a:r>
              <a:rPr lang="ja-JP" altLang="ja-JP" sz="2800" dirty="0"/>
              <a:t>を確認する</a:t>
            </a:r>
          </a:p>
          <a:p>
            <a:pPr marL="0" indent="0">
              <a:buNone/>
            </a:pPr>
            <a:endParaRPr lang="ja-JP" altLang="ja-JP" sz="2800" dirty="0"/>
          </a:p>
          <a:p>
            <a:endParaRPr lang="ja-JP" altLang="ja-JP" sz="28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6599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POP3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の解析 </a:t>
            </a:r>
            <a:endParaRPr kumimoji="1" lang="ja-JP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412776"/>
            <a:ext cx="7920880" cy="5256584"/>
          </a:xfrm>
        </p:spPr>
        <p:txBody>
          <a:bodyPr/>
          <a:lstStyle/>
          <a:p>
            <a:r>
              <a:rPr lang="ja-JP" altLang="ja-JP" sz="2800" dirty="0"/>
              <a:t>次に</a:t>
            </a:r>
            <a:r>
              <a:rPr lang="en-US" altLang="ja-JP" sz="2800" dirty="0" err="1"/>
              <a:t>NetProtocol</a:t>
            </a:r>
            <a:r>
              <a:rPr lang="en-US" altLang="ja-JP" sz="2800" dirty="0"/>
              <a:t> </a:t>
            </a:r>
            <a:r>
              <a:rPr lang="ja-JP" altLang="en-US" sz="2800" dirty="0"/>
              <a:t>の設定で，</a:t>
            </a:r>
            <a:r>
              <a:rPr lang="en-US" altLang="ja-JP" sz="2800" dirty="0"/>
              <a:t>POP3</a:t>
            </a:r>
            <a:r>
              <a:rPr lang="ja-JP" altLang="en-US" sz="2800" dirty="0"/>
              <a:t>サーバとポート番号（</a:t>
            </a:r>
            <a:r>
              <a:rPr lang="en-US" altLang="ja-JP" sz="2800" dirty="0"/>
              <a:t>110</a:t>
            </a:r>
            <a:r>
              <a:rPr lang="ja-JP" altLang="en-US" sz="2800" dirty="0"/>
              <a:t>）</a:t>
            </a:r>
            <a:r>
              <a:rPr lang="ja-JP" altLang="ja-JP" sz="2800" dirty="0"/>
              <a:t>を</a:t>
            </a:r>
            <a:r>
              <a:rPr lang="ja-JP" altLang="en-US" sz="2800" dirty="0"/>
              <a:t>設定，ローカルポート番号を適当に決める．中継を開始する．</a:t>
            </a:r>
            <a:endParaRPr lang="en-US" altLang="ja-JP" sz="2800" dirty="0"/>
          </a:p>
          <a:p>
            <a:r>
              <a:rPr lang="ja-JP" altLang="en-US" sz="2800" dirty="0"/>
              <a:t>メーラー（</a:t>
            </a:r>
            <a:r>
              <a:rPr lang="en-US" altLang="ja-JP" sz="2800" dirty="0"/>
              <a:t>MUA</a:t>
            </a:r>
            <a:r>
              <a:rPr lang="ja-JP" altLang="en-US" sz="2800" dirty="0"/>
              <a:t>）で，</a:t>
            </a:r>
            <a:r>
              <a:rPr lang="en-US" altLang="ja-JP" sz="2800" dirty="0"/>
              <a:t>POP3</a:t>
            </a:r>
            <a:r>
              <a:rPr lang="ja-JP" altLang="en-US" sz="2800" dirty="0"/>
              <a:t>サーバとして </a:t>
            </a:r>
            <a:r>
              <a:rPr lang="en-US" altLang="ja-JP" sz="2800" dirty="0"/>
              <a:t>localhost</a:t>
            </a:r>
            <a:r>
              <a:rPr lang="ja-JP" altLang="en-US" sz="2800" dirty="0"/>
              <a:t>：ローカルポート番号を指定する．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ja-JP" sz="2800" dirty="0"/>
              <a:t>受信者認証の為</a:t>
            </a:r>
            <a:r>
              <a:rPr lang="ja-JP" altLang="en-US" sz="2800" dirty="0"/>
              <a:t>，</a:t>
            </a:r>
            <a:r>
              <a:rPr lang="ja-JP" altLang="ja-JP" sz="2800" dirty="0"/>
              <a:t>先ずユーザ</a:t>
            </a:r>
            <a:r>
              <a:rPr lang="en-US" altLang="ja-JP" sz="2800" dirty="0"/>
              <a:t>ID</a:t>
            </a:r>
            <a:r>
              <a:rPr lang="ja-JP" altLang="ja-JP" sz="2800" dirty="0"/>
              <a:t>が</a:t>
            </a:r>
            <a:r>
              <a:rPr lang="en-US" altLang="ja-JP" sz="2800" dirty="0"/>
              <a:t>USER</a:t>
            </a:r>
            <a:r>
              <a:rPr lang="ja-JP" altLang="ja-JP" sz="2800" dirty="0"/>
              <a:t>コマンドで送られている</a:t>
            </a:r>
            <a:endParaRPr lang="en-US" altLang="ja-JP" sz="2800" dirty="0"/>
          </a:p>
          <a:p>
            <a:r>
              <a:rPr lang="ja-JP" altLang="ja-JP" sz="2800" dirty="0"/>
              <a:t>受信者認証の為の</a:t>
            </a:r>
            <a:r>
              <a:rPr lang="en-US" altLang="ja-JP" sz="2800" dirty="0"/>
              <a:t>USER</a:t>
            </a:r>
            <a:r>
              <a:rPr lang="ja-JP" altLang="ja-JP" sz="2800" dirty="0"/>
              <a:t>コマンド</a:t>
            </a:r>
            <a:r>
              <a:rPr lang="ja-JP" altLang="en-US" sz="2800" dirty="0"/>
              <a:t>，</a:t>
            </a:r>
            <a:r>
              <a:rPr lang="ja-JP" altLang="ja-JP" sz="2800" dirty="0"/>
              <a:t>ユーザ</a:t>
            </a:r>
            <a:r>
              <a:rPr lang="en-US" altLang="ja-JP" sz="2800" dirty="0"/>
              <a:t>ID</a:t>
            </a:r>
            <a:r>
              <a:rPr lang="ja-JP" altLang="en-US" sz="2800" dirty="0"/>
              <a:t>，</a:t>
            </a:r>
            <a:r>
              <a:rPr lang="en-US" altLang="ja-JP" sz="2800" dirty="0"/>
              <a:t>PASS</a:t>
            </a:r>
            <a:r>
              <a:rPr lang="ja-JP" altLang="ja-JP" sz="2800" dirty="0"/>
              <a:t>コマンド</a:t>
            </a:r>
            <a:r>
              <a:rPr lang="ja-JP" altLang="en-US" sz="2800" dirty="0"/>
              <a:t>（平文）を</a:t>
            </a:r>
            <a:r>
              <a:rPr lang="ja-JP" altLang="ja-JP" sz="2800" dirty="0"/>
              <a:t>確認</a:t>
            </a:r>
            <a:r>
              <a:rPr lang="ja-JP" altLang="en-US" sz="2800" dirty="0"/>
              <a:t>する．</a:t>
            </a:r>
            <a:endParaRPr lang="en-US" altLang="ja-JP" sz="28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195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POP3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の解析 </a:t>
            </a:r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kumimoji="1" lang="ja-JP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1556792"/>
            <a:ext cx="7571184" cy="4061048"/>
          </a:xfrm>
        </p:spPr>
        <p:txBody>
          <a:bodyPr/>
          <a:lstStyle/>
          <a:p>
            <a:r>
              <a:rPr lang="ja-JP" altLang="ja-JP" sz="2800" dirty="0"/>
              <a:t>同様に、</a:t>
            </a:r>
            <a:r>
              <a:rPr lang="en-US" altLang="ja-JP" sz="2800" dirty="0"/>
              <a:t>POP3</a:t>
            </a:r>
            <a:r>
              <a:rPr lang="ja-JP" altLang="ja-JP" sz="2800" dirty="0"/>
              <a:t>のラダー表示を確認する</a:t>
            </a:r>
            <a:endParaRPr lang="en-US" altLang="ja-JP" sz="2800" dirty="0"/>
          </a:p>
          <a:p>
            <a:r>
              <a:rPr lang="ja-JP" altLang="ja-JP" sz="2800" dirty="0"/>
              <a:t>受信者認証の為の</a:t>
            </a:r>
            <a:r>
              <a:rPr lang="en-US" altLang="ja-JP" sz="2800" dirty="0"/>
              <a:t>USER</a:t>
            </a:r>
            <a:r>
              <a:rPr lang="ja-JP" altLang="ja-JP" sz="2800" dirty="0"/>
              <a:t>コマンド</a:t>
            </a:r>
            <a:r>
              <a:rPr lang="ja-JP" altLang="en-US" sz="2800" dirty="0"/>
              <a:t>，</a:t>
            </a:r>
            <a:r>
              <a:rPr lang="ja-JP" altLang="ja-JP" sz="2800" dirty="0"/>
              <a:t>ユーザ</a:t>
            </a:r>
            <a:r>
              <a:rPr lang="en-US" altLang="ja-JP" sz="2800" dirty="0"/>
              <a:t>ID</a:t>
            </a:r>
            <a:r>
              <a:rPr lang="ja-JP" altLang="en-US" sz="2800" dirty="0"/>
              <a:t>，</a:t>
            </a:r>
            <a:r>
              <a:rPr lang="en-US" altLang="ja-JP" sz="2800" dirty="0"/>
              <a:t>PASS</a:t>
            </a:r>
            <a:r>
              <a:rPr lang="ja-JP" altLang="ja-JP" sz="2800" dirty="0"/>
              <a:t>コマンド</a:t>
            </a:r>
            <a:r>
              <a:rPr lang="ja-JP" altLang="en-US" sz="2800" dirty="0"/>
              <a:t>を</a:t>
            </a:r>
            <a:r>
              <a:rPr lang="ja-JP" altLang="ja-JP" sz="2800" dirty="0"/>
              <a:t>確認</a:t>
            </a:r>
            <a:r>
              <a:rPr lang="ja-JP" altLang="en-US" sz="2800" dirty="0"/>
              <a:t>する．</a:t>
            </a:r>
            <a:endParaRPr lang="en-US" altLang="ja-JP" sz="2800" dirty="0"/>
          </a:p>
          <a:p>
            <a:r>
              <a:rPr lang="ja-JP" altLang="ja-JP" sz="2800" dirty="0"/>
              <a:t>ラダー表示によってメールの流れを</a:t>
            </a:r>
            <a:r>
              <a:rPr lang="ja-JP" altLang="en-US" sz="2800" dirty="0"/>
              <a:t>，</a:t>
            </a:r>
            <a:r>
              <a:rPr lang="ja-JP" altLang="ja-JP" sz="2800" dirty="0"/>
              <a:t>より具体的に確認する事が出来る</a:t>
            </a:r>
            <a:r>
              <a:rPr lang="ja-JP" altLang="en-US" sz="2800" dirty="0"/>
              <a:t>ので，</a:t>
            </a:r>
            <a:r>
              <a:rPr lang="ja-JP" altLang="ja-JP" sz="2800" dirty="0"/>
              <a:t>トラブルシューティング等に有効である</a:t>
            </a:r>
            <a:r>
              <a:rPr lang="ja-JP" altLang="en-US" sz="2800" dirty="0"/>
              <a:t>．</a:t>
            </a:r>
            <a:endParaRPr lang="ja-JP" altLang="ja-JP" sz="2800" dirty="0"/>
          </a:p>
          <a:p>
            <a:pPr marL="0" indent="0">
              <a:buNone/>
            </a:pPr>
            <a:endParaRPr lang="ja-JP" altLang="ja-JP" sz="2800" dirty="0"/>
          </a:p>
          <a:p>
            <a:endParaRPr lang="ja-JP" altLang="ja-JP" sz="28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683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431800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メールのしくみ　　　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8712968" cy="468052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ja-JP" sz="2400" b="1" dirty="0">
                <a:latin typeface="+mn-ea"/>
              </a:rPr>
              <a:t>SMTP</a:t>
            </a:r>
            <a:r>
              <a:rPr lang="ja-JP" altLang="en-US" sz="2400" b="1" dirty="0">
                <a:latin typeface="+mn-ea"/>
              </a:rPr>
              <a:t> </a:t>
            </a:r>
            <a:r>
              <a:rPr lang="en-US" altLang="ja-JP" sz="2400" b="1" dirty="0">
                <a:latin typeface="+mn-ea"/>
              </a:rPr>
              <a:t>: Simple Mail Transfer Protocol  </a:t>
            </a:r>
            <a:r>
              <a:rPr lang="ja-JP" altLang="en-US" sz="2400" b="1" dirty="0">
                <a:latin typeface="+mn-ea"/>
              </a:rPr>
              <a:t>　　　 </a:t>
            </a:r>
            <a:endParaRPr lang="en-US" altLang="ja-JP" sz="2400" b="1" dirty="0">
              <a:latin typeface="+mn-ea"/>
            </a:endParaRPr>
          </a:p>
          <a:p>
            <a:pPr marL="0" indent="0" eaLnBrk="1" hangingPunct="1">
              <a:buFontTx/>
              <a:buNone/>
            </a:pPr>
            <a:r>
              <a:rPr lang="en-US" altLang="ja-JP" sz="2400" b="1" dirty="0">
                <a:latin typeface="+mn-ea"/>
              </a:rPr>
              <a:t>POP3 : Post Office Protocol  version3</a:t>
            </a:r>
            <a:br>
              <a:rPr lang="en-US" altLang="ja-JP" sz="2400" b="1" dirty="0">
                <a:latin typeface="+mn-ea"/>
              </a:rPr>
            </a:br>
            <a:r>
              <a:rPr lang="en-US" altLang="ja-JP" sz="2400" b="1" dirty="0">
                <a:latin typeface="+mn-ea"/>
              </a:rPr>
              <a:t>IMAP : </a:t>
            </a:r>
            <a:r>
              <a:rPr lang="ja-JP" altLang="en-US" sz="2400" b="1" dirty="0">
                <a:latin typeface="+mn-ea"/>
              </a:rPr>
              <a:t> </a:t>
            </a:r>
            <a:r>
              <a:rPr lang="en-US" altLang="ja-JP" sz="2400" b="1" dirty="0">
                <a:latin typeface="+mn-ea"/>
              </a:rPr>
              <a:t>Internet Message Access Protocol</a:t>
            </a:r>
          </a:p>
          <a:p>
            <a:pPr marL="0" indent="0" eaLnBrk="1" hangingPunct="1">
              <a:buFontTx/>
              <a:buNone/>
            </a:pPr>
            <a:endParaRPr lang="en-US" altLang="ja-JP" sz="2400" b="1" dirty="0">
              <a:latin typeface="+mn-ea"/>
            </a:endParaRPr>
          </a:p>
          <a:p>
            <a:pPr marL="0" indent="0" eaLnBrk="1" hangingPunct="1"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+mn-ea"/>
              </a:rPr>
              <a:t>MTA</a:t>
            </a: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+mn-ea"/>
              </a:rPr>
              <a:t>-&gt;SMTP-&gt; MTA -&gt; SMTP -&gt; MTA … MAIL</a:t>
            </a: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+mn-ea"/>
              </a:rPr>
              <a:t>SPOOL</a:t>
            </a:r>
          </a:p>
          <a:p>
            <a:pPr marL="0" indent="0" eaLnBrk="1" hangingPunct="1"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　↑　　　　　　　　　　　　　　　　　　　　　↓</a:t>
            </a:r>
            <a:endParaRPr lang="en-US" altLang="ja-JP" sz="2400" dirty="0">
              <a:solidFill>
                <a:schemeClr val="bg1"/>
              </a:solidFill>
              <a:latin typeface="+mn-ea"/>
            </a:endParaRPr>
          </a:p>
          <a:p>
            <a:pPr marL="0" indent="0" eaLnBrk="1" hangingPunct="1">
              <a:buFontTx/>
              <a:buNone/>
            </a:pPr>
            <a:r>
              <a:rPr lang="en-US" altLang="ja-JP" sz="2400" dirty="0">
                <a:solidFill>
                  <a:schemeClr val="bg1"/>
                </a:solidFill>
                <a:latin typeface="+mn-ea"/>
              </a:rPr>
              <a:t>SMTP</a:t>
            </a: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　　　　　　　　　　　　　　　　　　</a:t>
            </a:r>
            <a:r>
              <a:rPr lang="en-US" altLang="ja-JP" sz="2400" dirty="0">
                <a:solidFill>
                  <a:schemeClr val="bg1"/>
                </a:solidFill>
                <a:latin typeface="+mn-ea"/>
              </a:rPr>
              <a:t>SMTP</a:t>
            </a:r>
          </a:p>
          <a:p>
            <a:pPr marL="0" indent="0" eaLnBrk="1" hangingPunct="1"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  ↑　　　　　　　　　　　　　　　　　　　　　↓</a:t>
            </a:r>
            <a:endParaRPr lang="en-US" altLang="ja-JP" sz="2400" dirty="0">
              <a:solidFill>
                <a:schemeClr val="bg1"/>
              </a:solidFill>
              <a:latin typeface="+mn-ea"/>
            </a:endParaRPr>
          </a:p>
          <a:p>
            <a:pPr marL="0" indent="0" eaLnBrk="1" hangingPunct="1"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+mn-ea"/>
              </a:rPr>
              <a:t>MUA</a:t>
            </a:r>
            <a:r>
              <a:rPr lang="ja-JP" altLang="en-US" sz="2400" dirty="0">
                <a:solidFill>
                  <a:schemeClr val="bg1"/>
                </a:solidFill>
                <a:latin typeface="+mn-ea"/>
              </a:rPr>
              <a:t>　　　　　　　　　　　　　　　　　　　</a:t>
            </a:r>
            <a:r>
              <a:rPr lang="en-US" altLang="ja-JP" sz="2400" dirty="0">
                <a:solidFill>
                  <a:schemeClr val="bg1"/>
                </a:solidFill>
                <a:latin typeface="+mn-ea"/>
              </a:rPr>
              <a:t>MUA</a:t>
            </a:r>
          </a:p>
        </p:txBody>
      </p:sp>
      <p:sp>
        <p:nvSpPr>
          <p:cNvPr id="25619" name="Text Box 30"/>
          <p:cNvSpPr txBox="1">
            <a:spLocks noChangeArrowheads="1"/>
          </p:cNvSpPr>
          <p:nvPr/>
        </p:nvSpPr>
        <p:spPr bwMode="auto">
          <a:xfrm>
            <a:off x="5796136" y="626846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 dirty="0"/>
              <a:t>受信者</a:t>
            </a:r>
          </a:p>
        </p:txBody>
      </p:sp>
      <p:sp>
        <p:nvSpPr>
          <p:cNvPr id="25609" name="Line 19"/>
          <p:cNvSpPr>
            <a:spLocks noChangeShapeType="1"/>
          </p:cNvSpPr>
          <p:nvPr/>
        </p:nvSpPr>
        <p:spPr bwMode="auto">
          <a:xfrm flipV="1">
            <a:off x="1403648" y="3964924"/>
            <a:ext cx="26502" cy="12642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0" name="Line 20"/>
          <p:cNvSpPr>
            <a:spLocks noChangeShapeType="1"/>
          </p:cNvSpPr>
          <p:nvPr/>
        </p:nvSpPr>
        <p:spPr bwMode="auto">
          <a:xfrm flipV="1">
            <a:off x="1882286" y="3172116"/>
            <a:ext cx="1537586" cy="6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1" name="Line 21"/>
          <p:cNvSpPr>
            <a:spLocks noChangeShapeType="1"/>
          </p:cNvSpPr>
          <p:nvPr/>
        </p:nvSpPr>
        <p:spPr bwMode="auto">
          <a:xfrm flipV="1">
            <a:off x="4499992" y="3172114"/>
            <a:ext cx="1368152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2" name="Line 23"/>
          <p:cNvSpPr>
            <a:spLocks noChangeShapeType="1"/>
          </p:cNvSpPr>
          <p:nvPr/>
        </p:nvSpPr>
        <p:spPr bwMode="auto">
          <a:xfrm flipH="1" flipV="1">
            <a:off x="6285969" y="3820188"/>
            <a:ext cx="14223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Text Box 25"/>
          <p:cNvSpPr txBox="1">
            <a:spLocks noChangeArrowheads="1"/>
          </p:cNvSpPr>
          <p:nvPr/>
        </p:nvSpPr>
        <p:spPr bwMode="auto">
          <a:xfrm>
            <a:off x="6660232" y="5332356"/>
            <a:ext cx="780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MUA</a:t>
            </a:r>
          </a:p>
        </p:txBody>
      </p:sp>
      <p:sp>
        <p:nvSpPr>
          <p:cNvPr id="25615" name="Text Box 26"/>
          <p:cNvSpPr txBox="1">
            <a:spLocks noChangeArrowheads="1"/>
          </p:cNvSpPr>
          <p:nvPr/>
        </p:nvSpPr>
        <p:spPr bwMode="auto">
          <a:xfrm>
            <a:off x="611560" y="2524044"/>
            <a:ext cx="728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MTA</a:t>
            </a:r>
          </a:p>
        </p:txBody>
      </p:sp>
      <p:sp>
        <p:nvSpPr>
          <p:cNvPr id="25617" name="Text Box 28"/>
          <p:cNvSpPr txBox="1">
            <a:spLocks noChangeArrowheads="1"/>
          </p:cNvSpPr>
          <p:nvPr/>
        </p:nvSpPr>
        <p:spPr bwMode="auto">
          <a:xfrm>
            <a:off x="5796136" y="2452036"/>
            <a:ext cx="728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MTA</a:t>
            </a:r>
          </a:p>
        </p:txBody>
      </p:sp>
      <p:sp>
        <p:nvSpPr>
          <p:cNvPr id="25618" name="Text Box 29"/>
          <p:cNvSpPr txBox="1">
            <a:spLocks noChangeArrowheads="1"/>
          </p:cNvSpPr>
          <p:nvPr/>
        </p:nvSpPr>
        <p:spPr bwMode="auto">
          <a:xfrm>
            <a:off x="899592" y="6165304"/>
            <a:ext cx="995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 dirty="0"/>
              <a:t>送信者</a:t>
            </a:r>
          </a:p>
        </p:txBody>
      </p:sp>
      <p:sp>
        <p:nvSpPr>
          <p:cNvPr id="25620" name="Text Box 31"/>
          <p:cNvSpPr txBox="1">
            <a:spLocks noChangeArrowheads="1"/>
          </p:cNvSpPr>
          <p:nvPr/>
        </p:nvSpPr>
        <p:spPr bwMode="auto">
          <a:xfrm>
            <a:off x="1403648" y="4324244"/>
            <a:ext cx="1217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SMTP</a:t>
            </a:r>
            <a:r>
              <a:rPr lang="ja-JP" altLang="en-US" sz="2000" b="1" dirty="0">
                <a:latin typeface="+mn-ea"/>
                <a:ea typeface="+mn-ea"/>
              </a:rPr>
              <a:t>で</a:t>
            </a:r>
          </a:p>
          <a:p>
            <a:r>
              <a:rPr lang="ja-JP" altLang="en-US" sz="2000" b="1" dirty="0">
                <a:latin typeface="+mn-ea"/>
                <a:ea typeface="+mn-ea"/>
              </a:rPr>
              <a:t>送信依頼</a:t>
            </a:r>
          </a:p>
        </p:txBody>
      </p:sp>
      <p:sp>
        <p:nvSpPr>
          <p:cNvPr id="25621" name="Text Box 32"/>
          <p:cNvSpPr txBox="1">
            <a:spLocks noChangeArrowheads="1"/>
          </p:cNvSpPr>
          <p:nvPr/>
        </p:nvSpPr>
        <p:spPr bwMode="auto">
          <a:xfrm>
            <a:off x="2123728" y="2740068"/>
            <a:ext cx="8418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SMTP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25622" name="Text Box 33"/>
          <p:cNvSpPr txBox="1">
            <a:spLocks noChangeArrowheads="1"/>
          </p:cNvSpPr>
          <p:nvPr/>
        </p:nvSpPr>
        <p:spPr bwMode="auto">
          <a:xfrm>
            <a:off x="4716016" y="2740068"/>
            <a:ext cx="8418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SMTP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25623" name="Text Box 34"/>
          <p:cNvSpPr txBox="1">
            <a:spLocks noChangeArrowheads="1"/>
          </p:cNvSpPr>
          <p:nvPr/>
        </p:nvSpPr>
        <p:spPr bwMode="auto">
          <a:xfrm>
            <a:off x="4499992" y="4365104"/>
            <a:ext cx="17540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>
                <a:latin typeface="+mn-ea"/>
                <a:ea typeface="+mn-ea"/>
              </a:rPr>
              <a:t>POP3/IMAP</a:t>
            </a:r>
            <a:r>
              <a:rPr lang="ja-JP" altLang="en-US" sz="2000" b="1" dirty="0">
                <a:latin typeface="+mn-ea"/>
                <a:ea typeface="+mn-ea"/>
              </a:rPr>
              <a:t>で</a:t>
            </a:r>
          </a:p>
          <a:p>
            <a:r>
              <a:rPr lang="ja-JP" altLang="en-US" sz="2000" b="1" dirty="0">
                <a:latin typeface="+mn-ea"/>
                <a:ea typeface="+mn-ea"/>
              </a:rPr>
              <a:t>メール取得</a:t>
            </a:r>
          </a:p>
        </p:txBody>
      </p:sp>
      <p:sp>
        <p:nvSpPr>
          <p:cNvPr id="25624" name="AutoShape 167"/>
          <p:cNvSpPr>
            <a:spLocks noChangeArrowheads="1"/>
          </p:cNvSpPr>
          <p:nvPr/>
        </p:nvSpPr>
        <p:spPr bwMode="auto">
          <a:xfrm>
            <a:off x="7308304" y="3316132"/>
            <a:ext cx="832957" cy="935038"/>
          </a:xfrm>
          <a:prstGeom prst="can">
            <a:avLst>
              <a:gd name="adj" fmla="val 50428"/>
            </a:avLst>
          </a:prstGeom>
          <a:gradFill rotWithShape="0">
            <a:gsLst>
              <a:gs pos="0">
                <a:srgbClr val="99FF66"/>
              </a:gs>
              <a:gs pos="100000">
                <a:srgbClr val="006600"/>
              </a:gs>
            </a:gsLst>
            <a:lin ang="0" scaled="1"/>
          </a:gradFill>
          <a:ln w="38100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ja-JP" altLang="en-US"/>
          </a:p>
        </p:txBody>
      </p:sp>
      <p:sp>
        <p:nvSpPr>
          <p:cNvPr id="25625" name="Line 169"/>
          <p:cNvSpPr>
            <a:spLocks noChangeShapeType="1"/>
          </p:cNvSpPr>
          <p:nvPr/>
        </p:nvSpPr>
        <p:spPr bwMode="auto">
          <a:xfrm>
            <a:off x="6876257" y="3388140"/>
            <a:ext cx="432048" cy="14389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6" name="Text Box 170"/>
          <p:cNvSpPr txBox="1">
            <a:spLocks noChangeArrowheads="1"/>
          </p:cNvSpPr>
          <p:nvPr/>
        </p:nvSpPr>
        <p:spPr bwMode="auto">
          <a:xfrm>
            <a:off x="7179937" y="2884332"/>
            <a:ext cx="16129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/>
              <a:t>メールを保存</a:t>
            </a:r>
          </a:p>
        </p:txBody>
      </p:sp>
      <p:grpSp>
        <p:nvGrpSpPr>
          <p:cNvPr id="5" name="Group 38">
            <a:extLst>
              <a:ext uri="{FF2B5EF4-FFF2-40B4-BE49-F238E27FC236}">
                <a16:creationId xmlns:a16="http://schemas.microsoft.com/office/drawing/2014/main" id="{2538E7B2-E3FC-2EDA-8378-8CBD3A98915D}"/>
              </a:ext>
            </a:extLst>
          </p:cNvPr>
          <p:cNvGrpSpPr>
            <a:grpSpLocks/>
          </p:cNvGrpSpPr>
          <p:nvPr/>
        </p:nvGrpSpPr>
        <p:grpSpPr bwMode="auto">
          <a:xfrm>
            <a:off x="683568" y="2884084"/>
            <a:ext cx="1152128" cy="837194"/>
            <a:chOff x="2264" y="3057"/>
            <a:chExt cx="1037" cy="753"/>
          </a:xfrm>
        </p:grpSpPr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413BFF9D-3479-0385-BD1F-343C4749D8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23" name="Rectangle 40">
                <a:extLst>
                  <a:ext uri="{FF2B5EF4-FFF2-40B4-BE49-F238E27FC236}">
                    <a16:creationId xmlns:a16="http://schemas.microsoft.com/office/drawing/2014/main" id="{CDBEAE52-D909-C0A6-0B37-31E5BEBD0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Rectangle 41">
                <a:extLst>
                  <a:ext uri="{FF2B5EF4-FFF2-40B4-BE49-F238E27FC236}">
                    <a16:creationId xmlns:a16="http://schemas.microsoft.com/office/drawing/2014/main" id="{7BE3A4BB-BAC2-87A2-DF18-99692AA07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ectangle 42">
                <a:extLst>
                  <a:ext uri="{FF2B5EF4-FFF2-40B4-BE49-F238E27FC236}">
                    <a16:creationId xmlns:a16="http://schemas.microsoft.com/office/drawing/2014/main" id="{54B92685-CDE9-1D87-CD7F-97E0A7135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Rectangle 43">
                <a:extLst>
                  <a:ext uri="{FF2B5EF4-FFF2-40B4-BE49-F238E27FC236}">
                    <a16:creationId xmlns:a16="http://schemas.microsoft.com/office/drawing/2014/main" id="{A0D8C423-2FAE-4173-E1FB-8C17C749F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Oval 44">
                <a:extLst>
                  <a:ext uri="{FF2B5EF4-FFF2-40B4-BE49-F238E27FC236}">
                    <a16:creationId xmlns:a16="http://schemas.microsoft.com/office/drawing/2014/main" id="{E54D8BB2-8019-06CC-111E-CAC4E52485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Oval 45">
                <a:extLst>
                  <a:ext uri="{FF2B5EF4-FFF2-40B4-BE49-F238E27FC236}">
                    <a16:creationId xmlns:a16="http://schemas.microsoft.com/office/drawing/2014/main" id="{8681ADC5-5DAD-B3B0-EB7D-38518EDB9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Oval 46">
                <a:extLst>
                  <a:ext uri="{FF2B5EF4-FFF2-40B4-BE49-F238E27FC236}">
                    <a16:creationId xmlns:a16="http://schemas.microsoft.com/office/drawing/2014/main" id="{CDF57135-B8F0-CBF0-CE78-05BF74436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ectangle 47">
                <a:extLst>
                  <a:ext uri="{FF2B5EF4-FFF2-40B4-BE49-F238E27FC236}">
                    <a16:creationId xmlns:a16="http://schemas.microsoft.com/office/drawing/2014/main" id="{84108F64-F34B-93CF-7BE0-4A02835D8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" name="Group 48">
              <a:extLst>
                <a:ext uri="{FF2B5EF4-FFF2-40B4-BE49-F238E27FC236}">
                  <a16:creationId xmlns:a16="http://schemas.microsoft.com/office/drawing/2014/main" id="{6A4DB621-6F6A-2F18-156A-C65675928F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20" name="AutoShape 49">
                <a:extLst>
                  <a:ext uri="{FF2B5EF4-FFF2-40B4-BE49-F238E27FC236}">
                    <a16:creationId xmlns:a16="http://schemas.microsoft.com/office/drawing/2014/main" id="{4459F4EA-4274-82A9-E5A7-34FECC734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AutoShape 50">
                <a:extLst>
                  <a:ext uri="{FF2B5EF4-FFF2-40B4-BE49-F238E27FC236}">
                    <a16:creationId xmlns:a16="http://schemas.microsoft.com/office/drawing/2014/main" id="{020FB723-2946-6F77-BC29-E0C7A1035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AutoShape 51">
                <a:extLst>
                  <a:ext uri="{FF2B5EF4-FFF2-40B4-BE49-F238E27FC236}">
                    <a16:creationId xmlns:a16="http://schemas.microsoft.com/office/drawing/2014/main" id="{ECF3BAA8-5A4D-42B5-F0C0-1A4CA76DF8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52">
              <a:extLst>
                <a:ext uri="{FF2B5EF4-FFF2-40B4-BE49-F238E27FC236}">
                  <a16:creationId xmlns:a16="http://schemas.microsoft.com/office/drawing/2014/main" id="{7F128650-2473-F8F5-6E5D-5C5D6B617B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9" name="AutoShape 53">
                <a:extLst>
                  <a:ext uri="{FF2B5EF4-FFF2-40B4-BE49-F238E27FC236}">
                    <a16:creationId xmlns:a16="http://schemas.microsoft.com/office/drawing/2014/main" id="{4B020ADF-4833-D7BB-F3FE-3452DF2CA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0" name="Line 54">
                <a:extLst>
                  <a:ext uri="{FF2B5EF4-FFF2-40B4-BE49-F238E27FC236}">
                    <a16:creationId xmlns:a16="http://schemas.microsoft.com/office/drawing/2014/main" id="{B0ABEA27-E70C-4CF5-4CFD-5638F56345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55">
                <a:extLst>
                  <a:ext uri="{FF2B5EF4-FFF2-40B4-BE49-F238E27FC236}">
                    <a16:creationId xmlns:a16="http://schemas.microsoft.com/office/drawing/2014/main" id="{DABD36E3-4CC1-CA88-7266-A684EFA5D0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56">
                <a:extLst>
                  <a:ext uri="{FF2B5EF4-FFF2-40B4-BE49-F238E27FC236}">
                    <a16:creationId xmlns:a16="http://schemas.microsoft.com/office/drawing/2014/main" id="{DDA4D637-FBFA-6DC8-10B1-0CEBC2FEB6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57">
                <a:extLst>
                  <a:ext uri="{FF2B5EF4-FFF2-40B4-BE49-F238E27FC236}">
                    <a16:creationId xmlns:a16="http://schemas.microsoft.com/office/drawing/2014/main" id="{4B31E2DF-610D-BCFA-2AF5-F9CC6B5ACE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8">
                <a:extLst>
                  <a:ext uri="{FF2B5EF4-FFF2-40B4-BE49-F238E27FC236}">
                    <a16:creationId xmlns:a16="http://schemas.microsoft.com/office/drawing/2014/main" id="{CC5235C2-01C8-3716-B39E-5EFF2936D3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9">
                <a:extLst>
                  <a:ext uri="{FF2B5EF4-FFF2-40B4-BE49-F238E27FC236}">
                    <a16:creationId xmlns:a16="http://schemas.microsoft.com/office/drawing/2014/main" id="{02EC5130-5B3A-29F9-2E9A-1378D5F837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60">
                <a:extLst>
                  <a:ext uri="{FF2B5EF4-FFF2-40B4-BE49-F238E27FC236}">
                    <a16:creationId xmlns:a16="http://schemas.microsoft.com/office/drawing/2014/main" id="{71CDFD53-D1FC-43D0-7CAF-2221835CF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61">
                <a:extLst>
                  <a:ext uri="{FF2B5EF4-FFF2-40B4-BE49-F238E27FC236}">
                    <a16:creationId xmlns:a16="http://schemas.microsoft.com/office/drawing/2014/main" id="{5F3FE23C-B48E-52F1-2AFB-C5911ED718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62">
                <a:extLst>
                  <a:ext uri="{FF2B5EF4-FFF2-40B4-BE49-F238E27FC236}">
                    <a16:creationId xmlns:a16="http://schemas.microsoft.com/office/drawing/2014/main" id="{663F7B5E-C667-3556-2DD8-35D5D1A5A1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63">
                <a:extLst>
                  <a:ext uri="{FF2B5EF4-FFF2-40B4-BE49-F238E27FC236}">
                    <a16:creationId xmlns:a16="http://schemas.microsoft.com/office/drawing/2014/main" id="{AC4C888F-8B92-1BF4-F0EB-4E24AF417D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57" name="Group 38">
            <a:extLst>
              <a:ext uri="{FF2B5EF4-FFF2-40B4-BE49-F238E27FC236}">
                <a16:creationId xmlns:a16="http://schemas.microsoft.com/office/drawing/2014/main" id="{6CFE214F-C7EA-BE07-7EC7-F842D200C0B1}"/>
              </a:ext>
            </a:extLst>
          </p:cNvPr>
          <p:cNvGrpSpPr>
            <a:grpSpLocks/>
          </p:cNvGrpSpPr>
          <p:nvPr/>
        </p:nvGrpSpPr>
        <p:grpSpPr bwMode="auto">
          <a:xfrm>
            <a:off x="3347864" y="2812076"/>
            <a:ext cx="1152128" cy="837194"/>
            <a:chOff x="2264" y="3057"/>
            <a:chExt cx="1037" cy="753"/>
          </a:xfrm>
          <a:solidFill>
            <a:srgbClr val="CCECFF"/>
          </a:solidFill>
        </p:grpSpPr>
        <p:grpSp>
          <p:nvGrpSpPr>
            <p:cNvPr id="58" name="Group 39">
              <a:extLst>
                <a:ext uri="{FF2B5EF4-FFF2-40B4-BE49-F238E27FC236}">
                  <a16:creationId xmlns:a16="http://schemas.microsoft.com/office/drawing/2014/main" id="{C6090689-FA77-830D-12A2-1AA5F74EB0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25640" name="Rectangle 40">
                <a:extLst>
                  <a:ext uri="{FF2B5EF4-FFF2-40B4-BE49-F238E27FC236}">
                    <a16:creationId xmlns:a16="http://schemas.microsoft.com/office/drawing/2014/main" id="{AD405E02-D3ED-493F-0688-10F3EFBCA7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41" name="Rectangle 41">
                <a:extLst>
                  <a:ext uri="{FF2B5EF4-FFF2-40B4-BE49-F238E27FC236}">
                    <a16:creationId xmlns:a16="http://schemas.microsoft.com/office/drawing/2014/main" id="{02C01C9D-3911-8209-7758-380D318F2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42" name="Rectangle 42">
                <a:extLst>
                  <a:ext uri="{FF2B5EF4-FFF2-40B4-BE49-F238E27FC236}">
                    <a16:creationId xmlns:a16="http://schemas.microsoft.com/office/drawing/2014/main" id="{4A9F4CB7-0C32-45C4-8839-B41D10C9A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43" name="Rectangle 43">
                <a:extLst>
                  <a:ext uri="{FF2B5EF4-FFF2-40B4-BE49-F238E27FC236}">
                    <a16:creationId xmlns:a16="http://schemas.microsoft.com/office/drawing/2014/main" id="{110D7659-E240-057B-AD3F-08149EC8E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44" name="Oval 44">
                <a:extLst>
                  <a:ext uri="{FF2B5EF4-FFF2-40B4-BE49-F238E27FC236}">
                    <a16:creationId xmlns:a16="http://schemas.microsoft.com/office/drawing/2014/main" id="{58D120A9-DBC8-BC1B-AD5C-804560E7E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45" name="Oval 45">
                <a:extLst>
                  <a:ext uri="{FF2B5EF4-FFF2-40B4-BE49-F238E27FC236}">
                    <a16:creationId xmlns:a16="http://schemas.microsoft.com/office/drawing/2014/main" id="{A3C43024-4565-02A3-7FE0-E24B2BB83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46" name="Oval 46">
                <a:extLst>
                  <a:ext uri="{FF2B5EF4-FFF2-40B4-BE49-F238E27FC236}">
                    <a16:creationId xmlns:a16="http://schemas.microsoft.com/office/drawing/2014/main" id="{55F13CA8-4AB2-035D-DF87-E8027A7616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47" name="Rectangle 47">
                <a:extLst>
                  <a:ext uri="{FF2B5EF4-FFF2-40B4-BE49-F238E27FC236}">
                    <a16:creationId xmlns:a16="http://schemas.microsoft.com/office/drawing/2014/main" id="{FBCAC93E-B36E-0C43-99B0-99EE36AC5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9" name="Group 48">
              <a:extLst>
                <a:ext uri="{FF2B5EF4-FFF2-40B4-BE49-F238E27FC236}">
                  <a16:creationId xmlns:a16="http://schemas.microsoft.com/office/drawing/2014/main" id="{2CA6D129-5854-6660-829C-5742E0A1E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25637" name="AutoShape 49">
                <a:extLst>
                  <a:ext uri="{FF2B5EF4-FFF2-40B4-BE49-F238E27FC236}">
                    <a16:creationId xmlns:a16="http://schemas.microsoft.com/office/drawing/2014/main" id="{26F7E2AA-9962-43B2-9FCC-A8BA06713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38" name="AutoShape 50">
                <a:extLst>
                  <a:ext uri="{FF2B5EF4-FFF2-40B4-BE49-F238E27FC236}">
                    <a16:creationId xmlns:a16="http://schemas.microsoft.com/office/drawing/2014/main" id="{7B0D96AF-A64D-689D-37A5-65F8CF542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5639" name="AutoShape 51">
                <a:extLst>
                  <a:ext uri="{FF2B5EF4-FFF2-40B4-BE49-F238E27FC236}">
                    <a16:creationId xmlns:a16="http://schemas.microsoft.com/office/drawing/2014/main" id="{2632D8AD-B18C-D303-E627-F3B705824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0" name="Group 52">
              <a:extLst>
                <a:ext uri="{FF2B5EF4-FFF2-40B4-BE49-F238E27FC236}">
                  <a16:creationId xmlns:a16="http://schemas.microsoft.com/office/drawing/2014/main" id="{A9B21BB7-A791-3505-F547-40D5B60515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61" name="AutoShape 53">
                <a:extLst>
                  <a:ext uri="{FF2B5EF4-FFF2-40B4-BE49-F238E27FC236}">
                    <a16:creationId xmlns:a16="http://schemas.microsoft.com/office/drawing/2014/main" id="{5441BF2B-EF76-3320-F448-BEA02F0B8C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" name="Line 54">
                <a:extLst>
                  <a:ext uri="{FF2B5EF4-FFF2-40B4-BE49-F238E27FC236}">
                    <a16:creationId xmlns:a16="http://schemas.microsoft.com/office/drawing/2014/main" id="{4358DD4A-EF6E-33ED-CB5C-677B781438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55">
                <a:extLst>
                  <a:ext uri="{FF2B5EF4-FFF2-40B4-BE49-F238E27FC236}">
                    <a16:creationId xmlns:a16="http://schemas.microsoft.com/office/drawing/2014/main" id="{9DEFCD82-FC10-F6C9-6448-3F6B1443F3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0" name="Line 56">
                <a:extLst>
                  <a:ext uri="{FF2B5EF4-FFF2-40B4-BE49-F238E27FC236}">
                    <a16:creationId xmlns:a16="http://schemas.microsoft.com/office/drawing/2014/main" id="{AD152AA4-BFC4-65CF-1B0D-E870D5787C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1" name="Line 57">
                <a:extLst>
                  <a:ext uri="{FF2B5EF4-FFF2-40B4-BE49-F238E27FC236}">
                    <a16:creationId xmlns:a16="http://schemas.microsoft.com/office/drawing/2014/main" id="{0C6B4A5A-DADE-4458-11F0-EEA26B139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4" name="Line 58">
                <a:extLst>
                  <a:ext uri="{FF2B5EF4-FFF2-40B4-BE49-F238E27FC236}">
                    <a16:creationId xmlns:a16="http://schemas.microsoft.com/office/drawing/2014/main" id="{A0A205C3-9F5D-E777-DF8F-1742F3AF4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5" name="Line 59">
                <a:extLst>
                  <a:ext uri="{FF2B5EF4-FFF2-40B4-BE49-F238E27FC236}">
                    <a16:creationId xmlns:a16="http://schemas.microsoft.com/office/drawing/2014/main" id="{B971C833-68FD-2B4A-2E09-5FB403F6DD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6" name="Line 60">
                <a:extLst>
                  <a:ext uri="{FF2B5EF4-FFF2-40B4-BE49-F238E27FC236}">
                    <a16:creationId xmlns:a16="http://schemas.microsoft.com/office/drawing/2014/main" id="{439BBDD0-36B4-CAF6-5F69-FEEEFD8AC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7" name="Line 61">
                <a:extLst>
                  <a:ext uri="{FF2B5EF4-FFF2-40B4-BE49-F238E27FC236}">
                    <a16:creationId xmlns:a16="http://schemas.microsoft.com/office/drawing/2014/main" id="{5A104DD9-7E2A-0E99-3193-BEEE27C680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08" name="Line 62">
                <a:extLst>
                  <a:ext uri="{FF2B5EF4-FFF2-40B4-BE49-F238E27FC236}">
                    <a16:creationId xmlns:a16="http://schemas.microsoft.com/office/drawing/2014/main" id="{E26CAD78-1D8E-7DC7-95D9-275EA53FD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16" name="Line 63">
                <a:extLst>
                  <a:ext uri="{FF2B5EF4-FFF2-40B4-BE49-F238E27FC236}">
                    <a16:creationId xmlns:a16="http://schemas.microsoft.com/office/drawing/2014/main" id="{C9374711-5AC4-3EC1-EA27-8E6E6C5F5A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25648" name="Group 38">
            <a:extLst>
              <a:ext uri="{FF2B5EF4-FFF2-40B4-BE49-F238E27FC236}">
                <a16:creationId xmlns:a16="http://schemas.microsoft.com/office/drawing/2014/main" id="{F354651B-2A4B-1C97-E026-61E0365DA4D9}"/>
              </a:ext>
            </a:extLst>
          </p:cNvPr>
          <p:cNvGrpSpPr>
            <a:grpSpLocks/>
          </p:cNvGrpSpPr>
          <p:nvPr/>
        </p:nvGrpSpPr>
        <p:grpSpPr bwMode="auto">
          <a:xfrm>
            <a:off x="5796136" y="2812076"/>
            <a:ext cx="1152128" cy="837194"/>
            <a:chOff x="2264" y="3057"/>
            <a:chExt cx="1037" cy="753"/>
          </a:xfrm>
          <a:solidFill>
            <a:srgbClr val="FFFFCC"/>
          </a:solidFill>
        </p:grpSpPr>
        <p:grpSp>
          <p:nvGrpSpPr>
            <p:cNvPr id="25649" name="Group 39">
              <a:extLst>
                <a:ext uri="{FF2B5EF4-FFF2-40B4-BE49-F238E27FC236}">
                  <a16:creationId xmlns:a16="http://schemas.microsoft.com/office/drawing/2014/main" id="{D5843214-A097-6629-2948-982089357A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3074" name="Rectangle 40">
                <a:extLst>
                  <a:ext uri="{FF2B5EF4-FFF2-40B4-BE49-F238E27FC236}">
                    <a16:creationId xmlns:a16="http://schemas.microsoft.com/office/drawing/2014/main" id="{B14DF491-2274-7F39-DD24-361780CCF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75" name="Rectangle 41">
                <a:extLst>
                  <a:ext uri="{FF2B5EF4-FFF2-40B4-BE49-F238E27FC236}">
                    <a16:creationId xmlns:a16="http://schemas.microsoft.com/office/drawing/2014/main" id="{EBCA818F-34C8-8090-552F-F56446EA6A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76" name="Rectangle 42">
                <a:extLst>
                  <a:ext uri="{FF2B5EF4-FFF2-40B4-BE49-F238E27FC236}">
                    <a16:creationId xmlns:a16="http://schemas.microsoft.com/office/drawing/2014/main" id="{B9DAEFB1-4135-4FC6-12F0-49DC28C174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77" name="Rectangle 43">
                <a:extLst>
                  <a:ext uri="{FF2B5EF4-FFF2-40B4-BE49-F238E27FC236}">
                    <a16:creationId xmlns:a16="http://schemas.microsoft.com/office/drawing/2014/main" id="{26852E13-5589-5FFC-40AF-A44645582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78" name="Oval 44">
                <a:extLst>
                  <a:ext uri="{FF2B5EF4-FFF2-40B4-BE49-F238E27FC236}">
                    <a16:creationId xmlns:a16="http://schemas.microsoft.com/office/drawing/2014/main" id="{56815091-E521-4DAB-B8F7-4E542122F8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79" name="Oval 45">
                <a:extLst>
                  <a:ext uri="{FF2B5EF4-FFF2-40B4-BE49-F238E27FC236}">
                    <a16:creationId xmlns:a16="http://schemas.microsoft.com/office/drawing/2014/main" id="{E6F7A349-F1BD-C05A-A780-1873D7AE0E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80" name="Oval 46">
                <a:extLst>
                  <a:ext uri="{FF2B5EF4-FFF2-40B4-BE49-F238E27FC236}">
                    <a16:creationId xmlns:a16="http://schemas.microsoft.com/office/drawing/2014/main" id="{89245AF6-E91D-E42C-190A-1F5F7E2F2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81" name="Rectangle 47">
                <a:extLst>
                  <a:ext uri="{FF2B5EF4-FFF2-40B4-BE49-F238E27FC236}">
                    <a16:creationId xmlns:a16="http://schemas.microsoft.com/office/drawing/2014/main" id="{9236CA07-12C0-AB62-9B1C-8D44F1051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650" name="Group 48">
              <a:extLst>
                <a:ext uri="{FF2B5EF4-FFF2-40B4-BE49-F238E27FC236}">
                  <a16:creationId xmlns:a16="http://schemas.microsoft.com/office/drawing/2014/main" id="{879C95BB-0B5F-42B1-9325-C394931B5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25663" name="AutoShape 49">
                <a:extLst>
                  <a:ext uri="{FF2B5EF4-FFF2-40B4-BE49-F238E27FC236}">
                    <a16:creationId xmlns:a16="http://schemas.microsoft.com/office/drawing/2014/main" id="{03856713-E98F-0FEC-504C-B069ABC87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72" name="AutoShape 50">
                <a:extLst>
                  <a:ext uri="{FF2B5EF4-FFF2-40B4-BE49-F238E27FC236}">
                    <a16:creationId xmlns:a16="http://schemas.microsoft.com/office/drawing/2014/main" id="{EB886140-29C3-5D54-2B9A-D9D1E282B7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73" name="AutoShape 51">
                <a:extLst>
                  <a:ext uri="{FF2B5EF4-FFF2-40B4-BE49-F238E27FC236}">
                    <a16:creationId xmlns:a16="http://schemas.microsoft.com/office/drawing/2014/main" id="{D8AF6376-E480-B53D-A3D4-CD32FE6AEE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5651" name="Group 52">
              <a:extLst>
                <a:ext uri="{FF2B5EF4-FFF2-40B4-BE49-F238E27FC236}">
                  <a16:creationId xmlns:a16="http://schemas.microsoft.com/office/drawing/2014/main" id="{0255577E-93B2-CF70-9F79-39B50778B2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25652" name="AutoShape 53">
                <a:extLst>
                  <a:ext uri="{FF2B5EF4-FFF2-40B4-BE49-F238E27FC236}">
                    <a16:creationId xmlns:a16="http://schemas.microsoft.com/office/drawing/2014/main" id="{9DE6A9F2-A95F-39D4-0BA6-9F14660F5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5653" name="Line 54">
                <a:extLst>
                  <a:ext uri="{FF2B5EF4-FFF2-40B4-BE49-F238E27FC236}">
                    <a16:creationId xmlns:a16="http://schemas.microsoft.com/office/drawing/2014/main" id="{1CA742E8-5C49-3DB9-2736-676EFA4AF1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54" name="Line 55">
                <a:extLst>
                  <a:ext uri="{FF2B5EF4-FFF2-40B4-BE49-F238E27FC236}">
                    <a16:creationId xmlns:a16="http://schemas.microsoft.com/office/drawing/2014/main" id="{C0D232A5-D37C-C6CA-D1A2-90CF525202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55" name="Line 56">
                <a:extLst>
                  <a:ext uri="{FF2B5EF4-FFF2-40B4-BE49-F238E27FC236}">
                    <a16:creationId xmlns:a16="http://schemas.microsoft.com/office/drawing/2014/main" id="{CFA1D847-4A07-830B-E594-0D687CF57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56" name="Line 57">
                <a:extLst>
                  <a:ext uri="{FF2B5EF4-FFF2-40B4-BE49-F238E27FC236}">
                    <a16:creationId xmlns:a16="http://schemas.microsoft.com/office/drawing/2014/main" id="{79C05C57-9FAE-1C9E-1099-B67CAFA35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57" name="Line 58">
                <a:extLst>
                  <a:ext uri="{FF2B5EF4-FFF2-40B4-BE49-F238E27FC236}">
                    <a16:creationId xmlns:a16="http://schemas.microsoft.com/office/drawing/2014/main" id="{D8CD23A4-4AF8-1DD4-B81D-FF2A0B0CBD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58" name="Line 59">
                <a:extLst>
                  <a:ext uri="{FF2B5EF4-FFF2-40B4-BE49-F238E27FC236}">
                    <a16:creationId xmlns:a16="http://schemas.microsoft.com/office/drawing/2014/main" id="{359C1742-4EAF-67AE-B4BD-D64AD998C1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59" name="Line 60">
                <a:extLst>
                  <a:ext uri="{FF2B5EF4-FFF2-40B4-BE49-F238E27FC236}">
                    <a16:creationId xmlns:a16="http://schemas.microsoft.com/office/drawing/2014/main" id="{99B8FE53-B2ED-7DAD-A6E4-10FE844003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60" name="Line 61">
                <a:extLst>
                  <a:ext uri="{FF2B5EF4-FFF2-40B4-BE49-F238E27FC236}">
                    <a16:creationId xmlns:a16="http://schemas.microsoft.com/office/drawing/2014/main" id="{8EB0267D-2E45-52B3-494E-BCC33B5D85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61" name="Line 62">
                <a:extLst>
                  <a:ext uri="{FF2B5EF4-FFF2-40B4-BE49-F238E27FC236}">
                    <a16:creationId xmlns:a16="http://schemas.microsoft.com/office/drawing/2014/main" id="{C2EFF515-AA80-567A-3061-3B6B89C3CA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662" name="Line 63">
                <a:extLst>
                  <a:ext uri="{FF2B5EF4-FFF2-40B4-BE49-F238E27FC236}">
                    <a16:creationId xmlns:a16="http://schemas.microsoft.com/office/drawing/2014/main" id="{D53A3B4F-D473-850A-E3AA-B2EAEE8DD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3082" name="Text Box 28">
            <a:extLst>
              <a:ext uri="{FF2B5EF4-FFF2-40B4-BE49-F238E27FC236}">
                <a16:creationId xmlns:a16="http://schemas.microsoft.com/office/drawing/2014/main" id="{727A2FAC-464B-20A7-215D-0E0F410F5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2452036"/>
            <a:ext cx="728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MTA</a:t>
            </a:r>
          </a:p>
        </p:txBody>
      </p:sp>
      <p:grpSp>
        <p:nvGrpSpPr>
          <p:cNvPr id="3083" name="Group 224">
            <a:extLst>
              <a:ext uri="{FF2B5EF4-FFF2-40B4-BE49-F238E27FC236}">
                <a16:creationId xmlns:a16="http://schemas.microsoft.com/office/drawing/2014/main" id="{B4A54FF0-14F6-7D03-7509-236597B6C386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5301208"/>
            <a:ext cx="720080" cy="850214"/>
            <a:chOff x="882" y="2353"/>
            <a:chExt cx="492" cy="580"/>
          </a:xfrm>
          <a:solidFill>
            <a:srgbClr val="CCFFCC"/>
          </a:solidFill>
        </p:grpSpPr>
        <p:sp>
          <p:nvSpPr>
            <p:cNvPr id="3084" name="AutoShape 225">
              <a:extLst>
                <a:ext uri="{FF2B5EF4-FFF2-40B4-BE49-F238E27FC236}">
                  <a16:creationId xmlns:a16="http://schemas.microsoft.com/office/drawing/2014/main" id="{1FBBCB85-375F-6037-56D4-FF4D3A2BE8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085" name="Group 226">
              <a:extLst>
                <a:ext uri="{FF2B5EF4-FFF2-40B4-BE49-F238E27FC236}">
                  <a16:creationId xmlns:a16="http://schemas.microsoft.com/office/drawing/2014/main" id="{4C400B2A-E727-E610-F8BB-861DD80884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3107" name="AutoShape 227">
                <a:extLst>
                  <a:ext uri="{FF2B5EF4-FFF2-40B4-BE49-F238E27FC236}">
                    <a16:creationId xmlns:a16="http://schemas.microsoft.com/office/drawing/2014/main" id="{D35C1D9E-3F43-9D10-3866-0E5BF0383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08" name="AutoShape 228">
                <a:extLst>
                  <a:ext uri="{FF2B5EF4-FFF2-40B4-BE49-F238E27FC236}">
                    <a16:creationId xmlns:a16="http://schemas.microsoft.com/office/drawing/2014/main" id="{B8DAA2AE-610D-B91F-6288-FFBA93B2A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86" name="Group 229">
              <a:extLst>
                <a:ext uri="{FF2B5EF4-FFF2-40B4-BE49-F238E27FC236}">
                  <a16:creationId xmlns:a16="http://schemas.microsoft.com/office/drawing/2014/main" id="{C217FFDF-E285-8B69-5A3F-0AFCF0E8AB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3096" name="AutoShape 230">
                <a:extLst>
                  <a:ext uri="{FF2B5EF4-FFF2-40B4-BE49-F238E27FC236}">
                    <a16:creationId xmlns:a16="http://schemas.microsoft.com/office/drawing/2014/main" id="{B1037B51-2C84-215E-17DD-052679FC0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097" name="Line 231">
                <a:extLst>
                  <a:ext uri="{FF2B5EF4-FFF2-40B4-BE49-F238E27FC236}">
                    <a16:creationId xmlns:a16="http://schemas.microsoft.com/office/drawing/2014/main" id="{4D188F5F-E6C2-294E-36F5-8333F27896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98" name="Line 232">
                <a:extLst>
                  <a:ext uri="{FF2B5EF4-FFF2-40B4-BE49-F238E27FC236}">
                    <a16:creationId xmlns:a16="http://schemas.microsoft.com/office/drawing/2014/main" id="{01EE1A4C-A129-858E-B2FF-BD55C9FB70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99" name="Line 233">
                <a:extLst>
                  <a:ext uri="{FF2B5EF4-FFF2-40B4-BE49-F238E27FC236}">
                    <a16:creationId xmlns:a16="http://schemas.microsoft.com/office/drawing/2014/main" id="{4884E10D-A6A5-CBA8-045F-5641E44B08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0" name="Line 234">
                <a:extLst>
                  <a:ext uri="{FF2B5EF4-FFF2-40B4-BE49-F238E27FC236}">
                    <a16:creationId xmlns:a16="http://schemas.microsoft.com/office/drawing/2014/main" id="{CDB3B8EA-0898-7B79-1081-B8D4E279B1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1" name="Line 235">
                <a:extLst>
                  <a:ext uri="{FF2B5EF4-FFF2-40B4-BE49-F238E27FC236}">
                    <a16:creationId xmlns:a16="http://schemas.microsoft.com/office/drawing/2014/main" id="{B9E58CB0-512D-AA60-FF40-9D0E39FB9F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2" name="Line 236">
                <a:extLst>
                  <a:ext uri="{FF2B5EF4-FFF2-40B4-BE49-F238E27FC236}">
                    <a16:creationId xmlns:a16="http://schemas.microsoft.com/office/drawing/2014/main" id="{B3987B5D-26D1-4DAE-4396-476D7EFB5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3" name="Line 237">
                <a:extLst>
                  <a:ext uri="{FF2B5EF4-FFF2-40B4-BE49-F238E27FC236}">
                    <a16:creationId xmlns:a16="http://schemas.microsoft.com/office/drawing/2014/main" id="{4FF6AD03-4B14-BA20-57CC-A0693A5AAB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4" name="Line 238">
                <a:extLst>
                  <a:ext uri="{FF2B5EF4-FFF2-40B4-BE49-F238E27FC236}">
                    <a16:creationId xmlns:a16="http://schemas.microsoft.com/office/drawing/2014/main" id="{7E0B0E10-7EBD-E80D-46AE-37831F21A6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5" name="Line 239">
                <a:extLst>
                  <a:ext uri="{FF2B5EF4-FFF2-40B4-BE49-F238E27FC236}">
                    <a16:creationId xmlns:a16="http://schemas.microsoft.com/office/drawing/2014/main" id="{8B36BC02-BCF0-1C1E-1AFA-D73300CCE4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06" name="Line 240">
                <a:extLst>
                  <a:ext uri="{FF2B5EF4-FFF2-40B4-BE49-F238E27FC236}">
                    <a16:creationId xmlns:a16="http://schemas.microsoft.com/office/drawing/2014/main" id="{1061BCA4-684F-BA74-CD32-9A74D3E19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087" name="Rectangle 241">
              <a:extLst>
                <a:ext uri="{FF2B5EF4-FFF2-40B4-BE49-F238E27FC236}">
                  <a16:creationId xmlns:a16="http://schemas.microsoft.com/office/drawing/2014/main" id="{E616161B-9569-78FE-9D09-FB8264202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091" name="Rectangle 242">
              <a:extLst>
                <a:ext uri="{FF2B5EF4-FFF2-40B4-BE49-F238E27FC236}">
                  <a16:creationId xmlns:a16="http://schemas.microsoft.com/office/drawing/2014/main" id="{4F816140-9EEB-0E0E-B617-2497AC3EF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092" name="Rectangle 243">
              <a:extLst>
                <a:ext uri="{FF2B5EF4-FFF2-40B4-BE49-F238E27FC236}">
                  <a16:creationId xmlns:a16="http://schemas.microsoft.com/office/drawing/2014/main" id="{14656586-FCAF-017E-D6CA-E99841883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093" name="Oval 244">
              <a:extLst>
                <a:ext uri="{FF2B5EF4-FFF2-40B4-BE49-F238E27FC236}">
                  <a16:creationId xmlns:a16="http://schemas.microsoft.com/office/drawing/2014/main" id="{53F7ACE4-B6AE-A360-CE69-6E16FA012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094" name="Oval 245">
              <a:extLst>
                <a:ext uri="{FF2B5EF4-FFF2-40B4-BE49-F238E27FC236}">
                  <a16:creationId xmlns:a16="http://schemas.microsoft.com/office/drawing/2014/main" id="{29F1149E-F2AF-E562-6980-B2A5E0E9C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095" name="Oval 246">
              <a:extLst>
                <a:ext uri="{FF2B5EF4-FFF2-40B4-BE49-F238E27FC236}">
                  <a16:creationId xmlns:a16="http://schemas.microsoft.com/office/drawing/2014/main" id="{A1D355EF-17E4-CCC7-C46F-437A41596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3109" name="Group 224">
            <a:extLst>
              <a:ext uri="{FF2B5EF4-FFF2-40B4-BE49-F238E27FC236}">
                <a16:creationId xmlns:a16="http://schemas.microsoft.com/office/drawing/2014/main" id="{42B900D0-3584-7B5B-B846-F22814E5C81F}"/>
              </a:ext>
            </a:extLst>
          </p:cNvPr>
          <p:cNvGrpSpPr>
            <a:grpSpLocks/>
          </p:cNvGrpSpPr>
          <p:nvPr/>
        </p:nvGrpSpPr>
        <p:grpSpPr bwMode="auto">
          <a:xfrm>
            <a:off x="5940152" y="5332356"/>
            <a:ext cx="720080" cy="850214"/>
            <a:chOff x="882" y="2353"/>
            <a:chExt cx="492" cy="580"/>
          </a:xfrm>
          <a:solidFill>
            <a:srgbClr val="FFCCCC"/>
          </a:solidFill>
        </p:grpSpPr>
        <p:sp>
          <p:nvSpPr>
            <p:cNvPr id="3110" name="AutoShape 225">
              <a:extLst>
                <a:ext uri="{FF2B5EF4-FFF2-40B4-BE49-F238E27FC236}">
                  <a16:creationId xmlns:a16="http://schemas.microsoft.com/office/drawing/2014/main" id="{B4E38085-A245-2968-2EA7-C68E80FA2B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111" name="Group 226">
              <a:extLst>
                <a:ext uri="{FF2B5EF4-FFF2-40B4-BE49-F238E27FC236}">
                  <a16:creationId xmlns:a16="http://schemas.microsoft.com/office/drawing/2014/main" id="{9A1D3545-B5A9-E994-9D60-DD558E8470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3130" name="AutoShape 227">
                <a:extLst>
                  <a:ext uri="{FF2B5EF4-FFF2-40B4-BE49-F238E27FC236}">
                    <a16:creationId xmlns:a16="http://schemas.microsoft.com/office/drawing/2014/main" id="{12ED992A-66B1-F464-8DB1-75135190F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31" name="AutoShape 228">
                <a:extLst>
                  <a:ext uri="{FF2B5EF4-FFF2-40B4-BE49-F238E27FC236}">
                    <a16:creationId xmlns:a16="http://schemas.microsoft.com/office/drawing/2014/main" id="{2277D0AE-D324-61F5-439F-253DC50F9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12" name="Group 229">
              <a:extLst>
                <a:ext uri="{FF2B5EF4-FFF2-40B4-BE49-F238E27FC236}">
                  <a16:creationId xmlns:a16="http://schemas.microsoft.com/office/drawing/2014/main" id="{304D1C6D-4E33-9332-6FB1-2923136277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3119" name="AutoShape 230">
                <a:extLst>
                  <a:ext uri="{FF2B5EF4-FFF2-40B4-BE49-F238E27FC236}">
                    <a16:creationId xmlns:a16="http://schemas.microsoft.com/office/drawing/2014/main" id="{87101FA5-8F24-14E5-3629-09C03E0955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20" name="Line 231">
                <a:extLst>
                  <a:ext uri="{FF2B5EF4-FFF2-40B4-BE49-F238E27FC236}">
                    <a16:creationId xmlns:a16="http://schemas.microsoft.com/office/drawing/2014/main" id="{3CCF0C37-331E-DD5C-C9D4-227AD41830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1" name="Line 232">
                <a:extLst>
                  <a:ext uri="{FF2B5EF4-FFF2-40B4-BE49-F238E27FC236}">
                    <a16:creationId xmlns:a16="http://schemas.microsoft.com/office/drawing/2014/main" id="{ED63D5F2-E95E-C116-5845-8AFAA55F6C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2" name="Line 233">
                <a:extLst>
                  <a:ext uri="{FF2B5EF4-FFF2-40B4-BE49-F238E27FC236}">
                    <a16:creationId xmlns:a16="http://schemas.microsoft.com/office/drawing/2014/main" id="{E94ECBF8-E7DE-B55A-0B04-08AF78309F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3" name="Line 234">
                <a:extLst>
                  <a:ext uri="{FF2B5EF4-FFF2-40B4-BE49-F238E27FC236}">
                    <a16:creationId xmlns:a16="http://schemas.microsoft.com/office/drawing/2014/main" id="{6E936618-7163-00D9-E615-F0682B5B83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4" name="Line 235">
                <a:extLst>
                  <a:ext uri="{FF2B5EF4-FFF2-40B4-BE49-F238E27FC236}">
                    <a16:creationId xmlns:a16="http://schemas.microsoft.com/office/drawing/2014/main" id="{E8E6B7A8-758F-E6B7-F3E7-B6E829C64D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5" name="Line 236">
                <a:extLst>
                  <a:ext uri="{FF2B5EF4-FFF2-40B4-BE49-F238E27FC236}">
                    <a16:creationId xmlns:a16="http://schemas.microsoft.com/office/drawing/2014/main" id="{9D003749-9F2E-D70B-6A09-BBDB19836D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6" name="Line 237">
                <a:extLst>
                  <a:ext uri="{FF2B5EF4-FFF2-40B4-BE49-F238E27FC236}">
                    <a16:creationId xmlns:a16="http://schemas.microsoft.com/office/drawing/2014/main" id="{846CE32C-3A51-A0AC-F331-E5B2ED9C1B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7" name="Line 238">
                <a:extLst>
                  <a:ext uri="{FF2B5EF4-FFF2-40B4-BE49-F238E27FC236}">
                    <a16:creationId xmlns:a16="http://schemas.microsoft.com/office/drawing/2014/main" id="{D68DD14C-79F9-F3B7-55FF-85738D9E5F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8" name="Line 239">
                <a:extLst>
                  <a:ext uri="{FF2B5EF4-FFF2-40B4-BE49-F238E27FC236}">
                    <a16:creationId xmlns:a16="http://schemas.microsoft.com/office/drawing/2014/main" id="{8248EAB7-B8F2-FFF1-6B04-7D936C7FB5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29" name="Line 240">
                <a:extLst>
                  <a:ext uri="{FF2B5EF4-FFF2-40B4-BE49-F238E27FC236}">
                    <a16:creationId xmlns:a16="http://schemas.microsoft.com/office/drawing/2014/main" id="{E57228A8-ED13-BD39-4F7C-625D3DB999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113" name="Rectangle 241">
              <a:extLst>
                <a:ext uri="{FF2B5EF4-FFF2-40B4-BE49-F238E27FC236}">
                  <a16:creationId xmlns:a16="http://schemas.microsoft.com/office/drawing/2014/main" id="{97ED9E37-738B-329F-FC88-778BA14B1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14" name="Rectangle 242">
              <a:extLst>
                <a:ext uri="{FF2B5EF4-FFF2-40B4-BE49-F238E27FC236}">
                  <a16:creationId xmlns:a16="http://schemas.microsoft.com/office/drawing/2014/main" id="{26D3F1B9-6EEA-4A02-D5C7-22F952B9F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15" name="Rectangle 243">
              <a:extLst>
                <a:ext uri="{FF2B5EF4-FFF2-40B4-BE49-F238E27FC236}">
                  <a16:creationId xmlns:a16="http://schemas.microsoft.com/office/drawing/2014/main" id="{722FDDF0-00F3-B227-2F63-F0DD8E707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16" name="Oval 244">
              <a:extLst>
                <a:ext uri="{FF2B5EF4-FFF2-40B4-BE49-F238E27FC236}">
                  <a16:creationId xmlns:a16="http://schemas.microsoft.com/office/drawing/2014/main" id="{4692CC15-E2B5-4318-91BC-20CD38A10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17" name="Oval 245">
              <a:extLst>
                <a:ext uri="{FF2B5EF4-FFF2-40B4-BE49-F238E27FC236}">
                  <a16:creationId xmlns:a16="http://schemas.microsoft.com/office/drawing/2014/main" id="{DDE2FA7B-C0FE-6B58-0102-D5C896307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18" name="Oval 246">
              <a:extLst>
                <a:ext uri="{FF2B5EF4-FFF2-40B4-BE49-F238E27FC236}">
                  <a16:creationId xmlns:a16="http://schemas.microsoft.com/office/drawing/2014/main" id="{F88C2462-6013-75D8-112A-C983B692C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  <p:sp>
        <p:nvSpPr>
          <p:cNvPr id="3132" name="Text Box 25">
            <a:extLst>
              <a:ext uri="{FF2B5EF4-FFF2-40B4-BE49-F238E27FC236}">
                <a16:creationId xmlns:a16="http://schemas.microsoft.com/office/drawing/2014/main" id="{11FA3A3D-F249-F8AC-C8EB-BCE2C9715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5229200"/>
            <a:ext cx="7808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MUA</a:t>
            </a:r>
          </a:p>
        </p:txBody>
      </p:sp>
    </p:spTree>
    <p:extLst>
      <p:ext uri="{BB962C8B-B14F-4D97-AF65-F5344CB8AC3E}">
        <p14:creationId xmlns:p14="http://schemas.microsoft.com/office/powerpoint/2010/main" val="1347022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MTA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</a:t>
            </a:r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MUA</a:t>
            </a:r>
            <a:r>
              <a:rPr lang="ja-JP" altLang="en-US" dirty="0"/>
              <a:t>　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ja-JP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7283151" cy="5256584"/>
          </a:xfrm>
        </p:spPr>
        <p:txBody>
          <a:bodyPr/>
          <a:lstStyle/>
          <a:p>
            <a:r>
              <a:rPr lang="en-US" altLang="ja-JP" sz="2400" dirty="0"/>
              <a:t>MTA  (</a:t>
            </a:r>
            <a:r>
              <a:rPr lang="en-US" altLang="ja-JP" sz="2400" b="1" dirty="0">
                <a:latin typeface="+mn-ea"/>
              </a:rPr>
              <a:t>Message Transfer Agent)</a:t>
            </a:r>
            <a:endParaRPr lang="ja-JP" altLang="en-US" sz="2400" b="1" dirty="0">
              <a:latin typeface="+mn-ea"/>
            </a:endParaRPr>
          </a:p>
          <a:p>
            <a:pPr marL="627063" indent="-627063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latin typeface="+mn-ea"/>
              </a:rPr>
              <a:t>-</a:t>
            </a:r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b="1" dirty="0">
                <a:latin typeface="+mn-ea"/>
              </a:rPr>
              <a:t>メールアドレスの解釈</a:t>
            </a:r>
            <a:r>
              <a:rPr lang="ja-JP" altLang="en-US" sz="2400" dirty="0">
                <a:latin typeface="+mn-ea"/>
              </a:rPr>
              <a:t>：　到着先サーバならメールを保存．違う場合は，</a:t>
            </a:r>
            <a:r>
              <a:rPr lang="en-US" altLang="ja-JP" sz="2400" dirty="0">
                <a:latin typeface="+mn-ea"/>
              </a:rPr>
              <a:t>DNS</a:t>
            </a:r>
            <a:r>
              <a:rPr lang="ja-JP" altLang="en-US" sz="2400" dirty="0">
                <a:latin typeface="+mn-ea"/>
              </a:rPr>
              <a:t>サーバに問い合わせて送信先サーバを選択</a:t>
            </a:r>
          </a:p>
          <a:p>
            <a:pPr marL="627063" indent="-627063" eaLnBrk="1" hangingPunct="1">
              <a:buFontTx/>
              <a:buNone/>
            </a:pPr>
            <a:r>
              <a:rPr lang="ja-JP" altLang="en-US" sz="2400" dirty="0">
                <a:latin typeface="+mn-ea"/>
              </a:rPr>
              <a:t>　</a:t>
            </a:r>
            <a:r>
              <a:rPr lang="en-US" altLang="ja-JP" sz="2400" dirty="0">
                <a:latin typeface="+mn-ea"/>
              </a:rPr>
              <a:t>-</a:t>
            </a:r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b="1" dirty="0">
                <a:latin typeface="+mn-ea"/>
              </a:rPr>
              <a:t>メールの送信</a:t>
            </a:r>
            <a:r>
              <a:rPr lang="ja-JP" altLang="en-US" sz="2400" dirty="0">
                <a:latin typeface="+mn-ea"/>
              </a:rPr>
              <a:t>：　送信先サーバに</a:t>
            </a:r>
            <a:r>
              <a:rPr lang="en-US" altLang="ja-JP" sz="2400" dirty="0">
                <a:latin typeface="+mn-ea"/>
              </a:rPr>
              <a:t>SMTP</a:t>
            </a:r>
            <a:r>
              <a:rPr lang="ja-JP" altLang="en-US" sz="2400" dirty="0">
                <a:latin typeface="+mn-ea"/>
              </a:rPr>
              <a:t>で接続し，メールを送信．エラー時には，送信元にエラーメールを送信</a:t>
            </a:r>
            <a:endParaRPr lang="en-US" altLang="ja-JP" sz="24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ja-JP" altLang="en-US" sz="2400" dirty="0">
                <a:latin typeface="+mn-ea"/>
              </a:rPr>
              <a:t>　</a:t>
            </a:r>
            <a:endParaRPr lang="ja-JP" altLang="en-US" sz="2000" dirty="0"/>
          </a:p>
          <a:p>
            <a:pPr eaLnBrk="1" hangingPunct="1"/>
            <a:r>
              <a:rPr lang="en-US" altLang="ja-JP" sz="2400" dirty="0"/>
              <a:t>MUA (</a:t>
            </a:r>
            <a:r>
              <a:rPr lang="en-US" altLang="ja-JP" sz="2400" b="1" dirty="0">
                <a:latin typeface="+mn-ea"/>
              </a:rPr>
              <a:t>Message User Agent)</a:t>
            </a:r>
            <a:endParaRPr lang="ja-JP" altLang="en-US" sz="1400" dirty="0"/>
          </a:p>
          <a:p>
            <a:pPr marL="712788" indent="-712788" eaLnBrk="1" hangingPunct="1"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>
                <a:latin typeface="+mn-ea"/>
              </a:rPr>
              <a:t>-</a:t>
            </a:r>
            <a:r>
              <a:rPr lang="ja-JP" altLang="en-US" sz="2400" dirty="0">
                <a:latin typeface="+mn-ea"/>
              </a:rPr>
              <a:t>　取得メールの表示，メールの作成，アドレス管理機能など．</a:t>
            </a:r>
            <a:endParaRPr lang="en-US" altLang="ja-JP" sz="2400" dirty="0">
              <a:latin typeface="+mn-ea"/>
            </a:endParaRPr>
          </a:p>
          <a:p>
            <a:pPr marL="712788" indent="-712788" eaLnBrk="1" hangingPunct="1">
              <a:buFontTx/>
              <a:buNone/>
            </a:pPr>
            <a:r>
              <a:rPr lang="ja-JP" altLang="en-US" sz="2400" dirty="0">
                <a:latin typeface="+mn-ea"/>
              </a:rPr>
              <a:t>　　</a:t>
            </a:r>
            <a:r>
              <a:rPr lang="en-US" altLang="ja-JP" sz="2400" dirty="0">
                <a:latin typeface="+mn-ea"/>
              </a:rPr>
              <a:t>-</a:t>
            </a:r>
            <a:r>
              <a:rPr lang="ja-JP" altLang="en-US" sz="2400" dirty="0">
                <a:latin typeface="+mn-ea"/>
              </a:rPr>
              <a:t>　いわゆるメーラのこと．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latin typeface="+mn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35919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SMTP</a:t>
            </a:r>
            <a:r>
              <a:rPr lang="ja-JP" altLang="en-US" dirty="0"/>
              <a:t>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278836" cy="381563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400" dirty="0"/>
              <a:t>メールを目的サーバまで送信する為のプロトコル</a:t>
            </a:r>
            <a:endParaRPr lang="en-US" altLang="ja-JP" sz="2400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ja-JP" sz="24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/>
              <a:t>RFC821</a:t>
            </a:r>
            <a:r>
              <a:rPr lang="ja-JP" altLang="en-US" sz="2400" dirty="0"/>
              <a:t>，</a:t>
            </a:r>
            <a:r>
              <a:rPr lang="en-US" altLang="ja-JP" sz="2400" dirty="0"/>
              <a:t>RFC2821</a:t>
            </a:r>
            <a:r>
              <a:rPr lang="ja-JP" altLang="en-US" sz="2400" dirty="0"/>
              <a:t>，</a:t>
            </a:r>
            <a:r>
              <a:rPr lang="en-US" altLang="ja-JP" sz="2400" dirty="0"/>
              <a:t>RFC5321</a:t>
            </a:r>
            <a:r>
              <a:rPr lang="ja-JP" altLang="en-US" sz="2400" dirty="0"/>
              <a:t>で規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/>
              <a:t>テキストベース ，ポート番号：２５番，ステートフル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/>
              <a:t>SMTP</a:t>
            </a:r>
            <a:r>
              <a:rPr lang="ja-JP" altLang="en-US" sz="2400" dirty="0"/>
              <a:t>の拡張版である</a:t>
            </a:r>
            <a:endParaRPr lang="en-US" altLang="ja-JP" sz="2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400" dirty="0"/>
              <a:t>    ESMTP</a:t>
            </a:r>
            <a:r>
              <a:rPr lang="ja-JP" altLang="en-US" sz="2400" dirty="0"/>
              <a:t>（</a:t>
            </a:r>
            <a:r>
              <a:rPr lang="en-US" altLang="ja-JP" sz="2400" dirty="0"/>
              <a:t>Extended</a:t>
            </a:r>
            <a:r>
              <a:rPr lang="ja-JP" altLang="en-US" sz="2400" dirty="0"/>
              <a:t>　</a:t>
            </a:r>
            <a:r>
              <a:rPr lang="en-US" altLang="ja-JP" sz="2400" dirty="0"/>
              <a:t>SMTP)</a:t>
            </a:r>
            <a:r>
              <a:rPr lang="ja-JP" altLang="en-US" sz="2400" dirty="0"/>
              <a:t>が主流</a:t>
            </a:r>
          </a:p>
          <a:p>
            <a:pPr eaLnBrk="1" hangingPunct="1">
              <a:lnSpc>
                <a:spcPct val="80000"/>
              </a:lnSpc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0009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エンベロ－プとメール</a:t>
            </a:r>
            <a:r>
              <a:rPr lang="ja-JP" altLang="en-US" dirty="0"/>
              <a:t>　　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278836" cy="381563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エンベロープ</a:t>
            </a:r>
            <a:endParaRPr lang="en-US" altLang="ja-JP" sz="240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solidFill>
                  <a:schemeClr val="bg1"/>
                </a:solidFill>
              </a:rPr>
              <a:t>MAIL</a:t>
            </a:r>
            <a:r>
              <a:rPr lang="ja-JP" altLang="en-US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>
                <a:solidFill>
                  <a:schemeClr val="bg1"/>
                </a:solidFill>
              </a:rPr>
              <a:t>FROM:</a:t>
            </a:r>
            <a:r>
              <a:rPr lang="ja-JP" altLang="en-US" sz="2000" dirty="0">
                <a:solidFill>
                  <a:schemeClr val="bg1"/>
                </a:solidFill>
              </a:rPr>
              <a:t> </a:t>
            </a:r>
            <a:r>
              <a:rPr lang="en-US" altLang="ja-JP" sz="2000" dirty="0">
                <a:solidFill>
                  <a:schemeClr val="bg1"/>
                </a:solidFill>
              </a:rPr>
              <a:t>iseki@star-dust.jp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solidFill>
                  <a:schemeClr val="bg1"/>
                </a:solidFill>
              </a:rPr>
              <a:t>RCPT TO:</a:t>
            </a:r>
            <a:r>
              <a:rPr lang="en-US" altLang="ja-JP" sz="2000" baseline="0" dirty="0">
                <a:solidFill>
                  <a:schemeClr val="bg1"/>
                </a:solidFill>
              </a:rPr>
              <a:t> iseki@rsch.tuis.ac.jp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altLang="ja-JP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メール本体</a:t>
            </a:r>
            <a:endParaRPr lang="en-US" altLang="ja-JP" sz="240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ja-JP" altLang="en-US" sz="2000" dirty="0">
                <a:solidFill>
                  <a:schemeClr val="bg1"/>
                </a:solidFill>
              </a:rPr>
              <a:t>ヘッダ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ja-JP" altLang="en-US" sz="2000" dirty="0">
                <a:solidFill>
                  <a:schemeClr val="bg1"/>
                </a:solidFill>
              </a:rPr>
              <a:t>改行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ja-JP" altLang="en-US" sz="2000" dirty="0">
                <a:solidFill>
                  <a:schemeClr val="bg1"/>
                </a:solidFill>
              </a:rPr>
              <a:t>ボディ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2988C52-378E-7A92-36FC-833A0840762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3528" y="1412776"/>
            <a:ext cx="8607900" cy="4929222"/>
            <a:chOff x="2029" y="8533"/>
            <a:chExt cx="10998" cy="4494"/>
          </a:xfrm>
        </p:grpSpPr>
        <p:sp>
          <p:nvSpPr>
            <p:cNvPr id="3" name="AutoShape 14">
              <a:extLst>
                <a:ext uri="{FF2B5EF4-FFF2-40B4-BE49-F238E27FC236}">
                  <a16:creationId xmlns:a16="http://schemas.microsoft.com/office/drawing/2014/main" id="{A33E01F4-98E2-31A3-F156-41568872C65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029" y="8533"/>
              <a:ext cx="10998" cy="449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" name="Letter">
              <a:extLst>
                <a:ext uri="{FF2B5EF4-FFF2-40B4-BE49-F238E27FC236}">
                  <a16:creationId xmlns:a16="http://schemas.microsoft.com/office/drawing/2014/main" id="{D3733CE7-A9A5-CA26-EEF7-2530DC3A312D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029" y="9199"/>
              <a:ext cx="3772" cy="2091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5304 w 21600"/>
                <a:gd name="T17" fmla="*/ 9216 h 21600"/>
                <a:gd name="T18" fmla="*/ 17504 w 21600"/>
                <a:gd name="T19" fmla="*/ 1837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 extrusionOk="0">
                  <a:moveTo>
                    <a:pt x="14" y="0"/>
                  </a:moveTo>
                  <a:lnTo>
                    <a:pt x="21600" y="0"/>
                  </a:lnTo>
                  <a:lnTo>
                    <a:pt x="21600" y="21628"/>
                  </a:lnTo>
                  <a:lnTo>
                    <a:pt x="14" y="21628"/>
                  </a:lnTo>
                  <a:lnTo>
                    <a:pt x="14" y="0"/>
                  </a:lnTo>
                  <a:close/>
                </a:path>
                <a:path w="21600" h="21600" extrusionOk="0">
                  <a:moveTo>
                    <a:pt x="18476" y="2035"/>
                  </a:moveTo>
                  <a:lnTo>
                    <a:pt x="20539" y="2035"/>
                  </a:lnTo>
                  <a:lnTo>
                    <a:pt x="20539" y="6559"/>
                  </a:lnTo>
                  <a:lnTo>
                    <a:pt x="18476" y="6559"/>
                  </a:lnTo>
                  <a:lnTo>
                    <a:pt x="18476" y="2035"/>
                  </a:lnTo>
                  <a:close/>
                </a:path>
                <a:path w="21600" h="21600" extrusionOk="0">
                  <a:moveTo>
                    <a:pt x="884" y="2092"/>
                  </a:moveTo>
                  <a:lnTo>
                    <a:pt x="7425" y="2092"/>
                  </a:lnTo>
                  <a:lnTo>
                    <a:pt x="7425" y="2770"/>
                  </a:lnTo>
                  <a:lnTo>
                    <a:pt x="884" y="2770"/>
                  </a:lnTo>
                  <a:lnTo>
                    <a:pt x="884" y="2092"/>
                  </a:lnTo>
                  <a:close/>
                </a:path>
                <a:path w="21600" h="21600" extrusionOk="0">
                  <a:moveTo>
                    <a:pt x="884" y="3109"/>
                  </a:moveTo>
                  <a:lnTo>
                    <a:pt x="7425" y="3109"/>
                  </a:lnTo>
                  <a:lnTo>
                    <a:pt x="7425" y="3788"/>
                  </a:lnTo>
                  <a:lnTo>
                    <a:pt x="884" y="3788"/>
                  </a:lnTo>
                  <a:lnTo>
                    <a:pt x="884" y="3109"/>
                  </a:lnTo>
                  <a:close/>
                </a:path>
                <a:path w="21600" h="21600" extrusionOk="0">
                  <a:moveTo>
                    <a:pt x="884" y="4127"/>
                  </a:moveTo>
                  <a:lnTo>
                    <a:pt x="7425" y="4127"/>
                  </a:lnTo>
                  <a:lnTo>
                    <a:pt x="7425" y="4806"/>
                  </a:lnTo>
                  <a:lnTo>
                    <a:pt x="884" y="4806"/>
                  </a:lnTo>
                  <a:lnTo>
                    <a:pt x="884" y="4127"/>
                  </a:lnTo>
                  <a:close/>
                </a:path>
                <a:path w="21600" h="21600" extrusionOk="0">
                  <a:moveTo>
                    <a:pt x="5127" y="5145"/>
                  </a:moveTo>
                  <a:lnTo>
                    <a:pt x="7425" y="5145"/>
                  </a:lnTo>
                  <a:lnTo>
                    <a:pt x="7425" y="5824"/>
                  </a:lnTo>
                  <a:lnTo>
                    <a:pt x="5127" y="5824"/>
                  </a:lnTo>
                  <a:lnTo>
                    <a:pt x="5127" y="5145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5" name="Text Box 12">
              <a:extLst>
                <a:ext uri="{FF2B5EF4-FFF2-40B4-BE49-F238E27FC236}">
                  <a16:creationId xmlns:a16="http://schemas.microsoft.com/office/drawing/2014/main" id="{5132B3A6-C798-ADB7-B5B9-B7B7FBA6D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7" y="8671"/>
              <a:ext cx="278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エンベロープ</a:t>
              </a:r>
              <a:endParaRPr kumimoji="1" 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5A7C32DD-229E-999F-FDEF-F12299BFB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5" y="9381"/>
              <a:ext cx="6630" cy="364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4249331C-9345-A153-1045-7B2A1EE20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4" y="9086"/>
              <a:ext cx="6633" cy="327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5837" tIns="32918" rIns="65837" bIns="32918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8" name="Text Box 9">
              <a:extLst>
                <a:ext uri="{FF2B5EF4-FFF2-40B4-BE49-F238E27FC236}">
                  <a16:creationId xmlns:a16="http://schemas.microsoft.com/office/drawing/2014/main" id="{CEDA4757-9666-34D4-E526-B49197A65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6" y="9279"/>
              <a:ext cx="6523" cy="2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Seen: 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Return-Path: iseki@sterdust.jp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Return-Path: &lt;iseki@sterdust.jp&gt;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X-Original-To: iseki@rsch.tuis.ac.jp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Delivered-To: iseki@rsch.tuis.ac.jp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Received: from sirius.sterdust.jp (57x159x91x82.ap50.ftth.ucom.ne.jp [57.159.91.82])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        by jupiter.rsch.tuis.ac.jp (Postfix) with SMTP id EF770BA360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        for &lt;iseki@rsch.tuis.ac.jp&gt;; Thu, 24 Sep 2009 14:49:52 +0900 (JST)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Received: by sirius.sterdust.jp (Postfix, from </a:t>
              </a:r>
              <a:r>
                <a:rPr kumimoji="1" lang="en-US" altLang="ja-JP" sz="12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userid</a:t>
              </a: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 606)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        id 77D178471F; Thu, 24 Sep 2009 14:58:17 +0900 (JST)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To: iseki@rsch.tuis.ac.jp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Subject: TEST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Message-Id: &lt;20090924055817.77D178471F@sirius.sterdust.jp&gt;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Date: Thu, 24 Sep 2009 14:58:17 +0900 (JST)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From: iseki@sterdust.jp (</a:t>
              </a:r>
              <a:r>
                <a:rPr kumimoji="1" lang="en-US" altLang="ja-JP" sz="12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Fumikazu</a:t>
              </a:r>
              <a:r>
                <a:rPr kumimoji="1" lang="en-US" altLang="ja-JP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Ｐゴシック" pitchFamily="50" charset="-128"/>
                  <a:cs typeface="Times New Roman" pitchFamily="18" charset="0"/>
                </a:rPr>
                <a:t> Iseki)</a:t>
              </a:r>
              <a:endPara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9" name="AutoShape 8">
              <a:extLst>
                <a:ext uri="{FF2B5EF4-FFF2-40B4-BE49-F238E27FC236}">
                  <a16:creationId xmlns:a16="http://schemas.microsoft.com/office/drawing/2014/main" id="{CBA9C6E2-EA9E-FB47-C3E0-527A6635299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052" y="8533"/>
              <a:ext cx="1578" cy="597"/>
            </a:xfrm>
            <a:prstGeom prst="curvedDownArrow">
              <a:avLst>
                <a:gd name="adj1" fmla="val 52864"/>
                <a:gd name="adj2" fmla="val 105729"/>
                <a:gd name="adj3" fmla="val 33333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Text Box 7">
              <a:extLst>
                <a:ext uri="{FF2B5EF4-FFF2-40B4-BE49-F238E27FC236}">
                  <a16:creationId xmlns:a16="http://schemas.microsoft.com/office/drawing/2014/main" id="{9D71218B-7D7F-334F-5360-EB79F24DC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47" y="9234"/>
              <a:ext cx="1656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ヘッダ</a:t>
              </a:r>
              <a:endParaRPr kumimoji="1" 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C00360FB-33AD-FAC0-F6AA-86F15B4163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79" y="12424"/>
              <a:ext cx="1227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ボディ</a:t>
              </a:r>
              <a:endParaRPr kumimoji="1" 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0A1C6E0D-A041-FF1F-E3A6-A3036C51D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5" y="8602"/>
              <a:ext cx="2582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メール本体</a:t>
              </a:r>
              <a:endParaRPr kumimoji="1" 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3" name="Text Box 4">
              <a:extLst>
                <a:ext uri="{FF2B5EF4-FFF2-40B4-BE49-F238E27FC236}">
                  <a16:creationId xmlns:a16="http://schemas.microsoft.com/office/drawing/2014/main" id="{F32D7C5C-F177-8EAE-7850-462DF8861B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4" y="10025"/>
              <a:ext cx="3446" cy="1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明朝" pitchFamily="17" charset="-128"/>
                  <a:cs typeface="ＭＳ ゴシック" pitchFamily="49" charset="-128"/>
                </a:rPr>
                <a:t>MAIL FROM: iseki@star-dust.jp</a:t>
              </a:r>
              <a:endParaRPr kumimoji="1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entury" pitchFamily="18" charset="0"/>
                  <a:ea typeface="ＭＳ 明朝" pitchFamily="17" charset="-128"/>
                  <a:cs typeface="ＭＳ ゴシック" pitchFamily="49" charset="-128"/>
                </a:rPr>
                <a:t>RCPT TO:   iseki@rsch.tuis.ac.jp</a:t>
              </a:r>
              <a:endParaRPr kumimoji="1" lang="en-US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Text Box 3">
              <a:extLst>
                <a:ext uri="{FF2B5EF4-FFF2-40B4-BE49-F238E27FC236}">
                  <a16:creationId xmlns:a16="http://schemas.microsoft.com/office/drawing/2014/main" id="{1D7BE8DA-F74E-124C-E1EE-3C80E9A6F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0" y="11287"/>
              <a:ext cx="246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Text Box 2">
              <a:extLst>
                <a:ext uri="{FF2B5EF4-FFF2-40B4-BE49-F238E27FC236}">
                  <a16:creationId xmlns:a16="http://schemas.microsoft.com/office/drawing/2014/main" id="{AC274450-FAF5-7AAD-C6D8-161AC1FBB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5" y="12480"/>
              <a:ext cx="4620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5837" tIns="32918" rIns="65837" bIns="3291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こんにちは。お元気ですか？</a:t>
              </a:r>
              <a:endParaRPr kumimoji="1" 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32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SMTP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の通信例 </a:t>
            </a:r>
            <a:r>
              <a:rPr lang="ja-JP" altLang="en-US" dirty="0"/>
              <a:t>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272808" cy="489654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→ ① </a:t>
            </a:r>
            <a:r>
              <a:rPr lang="en-US" altLang="ja-JP" sz="2400" dirty="0">
                <a:solidFill>
                  <a:schemeClr val="bg1"/>
                </a:solidFill>
              </a:rPr>
              <a:t>EHLO</a:t>
            </a:r>
            <a:r>
              <a:rPr lang="ja-JP" altLang="en-US" sz="2400" dirty="0">
                <a:solidFill>
                  <a:schemeClr val="bg1"/>
                </a:solidFill>
              </a:rPr>
              <a:t>　（接続開始コマンド）    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← 了解返答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→ ② </a:t>
            </a:r>
            <a:r>
              <a:rPr lang="en-US" altLang="ja-JP" sz="2400" dirty="0">
                <a:solidFill>
                  <a:schemeClr val="bg1"/>
                </a:solidFill>
              </a:rPr>
              <a:t>MAIL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en-US" altLang="ja-JP" sz="2400" dirty="0">
                <a:solidFill>
                  <a:schemeClr val="bg1"/>
                </a:solidFill>
              </a:rPr>
              <a:t>FROM</a:t>
            </a:r>
            <a:r>
              <a:rPr lang="ja-JP" altLang="en-US" sz="2400" dirty="0">
                <a:solidFill>
                  <a:schemeClr val="bg1"/>
                </a:solidFill>
              </a:rPr>
              <a:t>　（送信者指定）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← </a:t>
            </a:r>
            <a:r>
              <a:rPr lang="en-US" altLang="ja-JP" sz="2400" dirty="0">
                <a:solidFill>
                  <a:schemeClr val="bg1"/>
                </a:solidFill>
              </a:rPr>
              <a:t>250 Ok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>
                <a:solidFill>
                  <a:schemeClr val="bg1"/>
                </a:solidFill>
              </a:rPr>
              <a:t>→ ③ RCPT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en-US" altLang="ja-JP" sz="2400" dirty="0">
                <a:solidFill>
                  <a:schemeClr val="bg1"/>
                </a:solidFill>
              </a:rPr>
              <a:t>TO</a:t>
            </a:r>
            <a:r>
              <a:rPr lang="ja-JP" altLang="en-US" sz="2400" dirty="0">
                <a:solidFill>
                  <a:schemeClr val="bg1"/>
                </a:solidFill>
              </a:rPr>
              <a:t>　　（受信者指定）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← </a:t>
            </a:r>
            <a:r>
              <a:rPr lang="en-US" altLang="ja-JP" sz="2400" dirty="0">
                <a:solidFill>
                  <a:schemeClr val="bg1"/>
                </a:solidFill>
              </a:rPr>
              <a:t>250 Ok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>
                <a:solidFill>
                  <a:schemeClr val="bg1"/>
                </a:solidFill>
              </a:rPr>
              <a:t>→ ④ DATA   (</a:t>
            </a:r>
            <a:r>
              <a:rPr lang="ja-JP" altLang="en-US" sz="2400" dirty="0">
                <a:solidFill>
                  <a:schemeClr val="bg1"/>
                </a:solidFill>
              </a:rPr>
              <a:t>メール本文の送信通達</a:t>
            </a:r>
            <a:r>
              <a:rPr lang="en-US" altLang="ja-JP" sz="2400" dirty="0">
                <a:solidFill>
                  <a:schemeClr val="bg1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>
                <a:solidFill>
                  <a:schemeClr val="bg1"/>
                </a:solidFill>
              </a:rPr>
              <a:t>← 354</a:t>
            </a:r>
            <a:r>
              <a:rPr lang="ja-JP" altLang="en-US" sz="2400" dirty="0">
                <a:solidFill>
                  <a:schemeClr val="bg1"/>
                </a:solidFill>
              </a:rPr>
              <a:t>　（サーバの受信開始）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→ メール本体の送信 </a:t>
            </a:r>
            <a:r>
              <a:rPr lang="en-US" altLang="ja-JP" sz="2400" dirty="0">
                <a:solidFill>
                  <a:schemeClr val="bg1"/>
                </a:solidFill>
              </a:rPr>
              <a:t>/ </a:t>
            </a:r>
            <a:r>
              <a:rPr lang="ja-JP" altLang="en-US" sz="2400" dirty="0">
                <a:solidFill>
                  <a:schemeClr val="bg1"/>
                </a:solidFill>
              </a:rPr>
              <a:t>送信完了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→ </a:t>
            </a:r>
            <a:r>
              <a:rPr lang="en-US" altLang="ja-JP" sz="2400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>
                <a:solidFill>
                  <a:schemeClr val="bg1"/>
                </a:solidFill>
              </a:rPr>
              <a:t>← 250 Ok</a:t>
            </a:r>
            <a:r>
              <a:rPr lang="ja-JP" altLang="en-US" sz="2400" dirty="0">
                <a:solidFill>
                  <a:schemeClr val="bg1"/>
                </a:solidFill>
              </a:rPr>
              <a:t>（本文受信了解）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→ ⑤ </a:t>
            </a:r>
            <a:r>
              <a:rPr lang="en-US" altLang="ja-JP" sz="2400" dirty="0">
                <a:solidFill>
                  <a:schemeClr val="bg1"/>
                </a:solidFill>
              </a:rPr>
              <a:t>QUIT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en-US" altLang="ja-JP" sz="2400" dirty="0">
                <a:solidFill>
                  <a:schemeClr val="bg1"/>
                </a:solidFill>
              </a:rPr>
              <a:t>(</a:t>
            </a:r>
            <a:r>
              <a:rPr lang="ja-JP" altLang="en-US" sz="2400" dirty="0">
                <a:solidFill>
                  <a:schemeClr val="bg1"/>
                </a:solidFill>
              </a:rPr>
              <a:t>通信終了）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400" dirty="0">
                <a:solidFill>
                  <a:schemeClr val="bg1"/>
                </a:solidFill>
              </a:rPr>
              <a:t>← </a:t>
            </a:r>
            <a:r>
              <a:rPr lang="en-US" altLang="ja-JP" sz="2400" dirty="0">
                <a:solidFill>
                  <a:schemeClr val="bg1"/>
                </a:solidFill>
              </a:rPr>
              <a:t>221</a:t>
            </a:r>
            <a:r>
              <a:rPr lang="ja-JP" altLang="en-US" sz="2400" dirty="0">
                <a:solidFill>
                  <a:schemeClr val="bg1"/>
                </a:solidFill>
              </a:rPr>
              <a:t>　（接続終了）</a:t>
            </a:r>
          </a:p>
        </p:txBody>
      </p:sp>
      <p:sp>
        <p:nvSpPr>
          <p:cNvPr id="2" name="Line 7">
            <a:extLst>
              <a:ext uri="{FF2B5EF4-FFF2-40B4-BE49-F238E27FC236}">
                <a16:creationId xmlns:a16="http://schemas.microsoft.com/office/drawing/2014/main" id="{665E33AD-0843-66E5-B3D1-8539EC12EF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5007" y="1907600"/>
            <a:ext cx="33131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8CB33125-B22C-45A9-F77A-FF3199CE9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6445" y="2327953"/>
            <a:ext cx="331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A8AD6416-A2D4-B3BF-F021-056D6ABAF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570" y="2502616"/>
            <a:ext cx="869950" cy="62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送信元</a:t>
            </a:r>
          </a:p>
          <a:p>
            <a:r>
              <a:rPr lang="en-US" altLang="ja-JP" dirty="0"/>
              <a:t>MTA</a:t>
            </a:r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4C1B776D-E5A5-1E63-8D1F-39F7BAFD0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1556792"/>
            <a:ext cx="31710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① EHLO</a:t>
            </a:r>
            <a:r>
              <a:rPr lang="ja-JP" altLang="en-US" dirty="0"/>
              <a:t>　（接続開始コマンド）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525F52AF-281C-83F4-781A-FA81C0C26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707" y="1907600"/>
            <a:ext cx="1250950" cy="35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　了解返答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566F6751-0EAF-DA89-B301-976421326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224" y="2492896"/>
            <a:ext cx="869950" cy="624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送信先</a:t>
            </a:r>
          </a:p>
          <a:p>
            <a:r>
              <a:rPr lang="en-US" altLang="ja-JP" dirty="0"/>
              <a:t>MTA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2216130F-1EF6-B695-4057-872CF6BBC3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6445" y="2678762"/>
            <a:ext cx="33131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019E2AC1-6918-1856-C016-7FD6CEDF9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370" y="2327953"/>
            <a:ext cx="3390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② MAIL</a:t>
            </a:r>
            <a:r>
              <a:rPr lang="ja-JP" altLang="en-US" dirty="0"/>
              <a:t>　</a:t>
            </a:r>
            <a:r>
              <a:rPr lang="en-US" altLang="ja-JP" dirty="0"/>
              <a:t>FROM</a:t>
            </a:r>
            <a:r>
              <a:rPr lang="ja-JP" altLang="en-US" dirty="0"/>
              <a:t>　（送信者指定）</a:t>
            </a:r>
          </a:p>
        </p:txBody>
      </p:sp>
      <p:sp>
        <p:nvSpPr>
          <p:cNvPr id="10" name="Line 16">
            <a:extLst>
              <a:ext uri="{FF2B5EF4-FFF2-40B4-BE49-F238E27FC236}">
                <a16:creationId xmlns:a16="http://schemas.microsoft.com/office/drawing/2014/main" id="{F3D348A1-FF3A-5A70-5BB5-D0E574A3C2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6445" y="3029570"/>
            <a:ext cx="331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0A0B9E8E-74F6-4673-D65E-34558CA91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6445" y="3449922"/>
            <a:ext cx="33131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Line 18">
            <a:extLst>
              <a:ext uri="{FF2B5EF4-FFF2-40B4-BE49-F238E27FC236}">
                <a16:creationId xmlns:a16="http://schemas.microsoft.com/office/drawing/2014/main" id="{DEFBE6AF-2640-7992-A90A-5A53E7D0E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6445" y="3870275"/>
            <a:ext cx="331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57101B5F-BAE4-D9B8-CBD7-8CD729D11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1270" y="2678762"/>
            <a:ext cx="1250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２５０　</a:t>
            </a:r>
            <a:r>
              <a:rPr lang="en-US" altLang="ja-JP" dirty="0"/>
              <a:t>Ok</a:t>
            </a:r>
          </a:p>
        </p:txBody>
      </p:sp>
      <p:sp>
        <p:nvSpPr>
          <p:cNvPr id="14" name="Text Box 20">
            <a:extLst>
              <a:ext uri="{FF2B5EF4-FFF2-40B4-BE49-F238E27FC236}">
                <a16:creationId xmlns:a16="http://schemas.microsoft.com/office/drawing/2014/main" id="{AECAC9B4-0B94-E1F5-DC22-662090AE5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370" y="3519466"/>
            <a:ext cx="1295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　２５０　</a:t>
            </a:r>
            <a:r>
              <a:rPr lang="en-US" altLang="ja-JP" dirty="0"/>
              <a:t>Ok</a:t>
            </a:r>
          </a:p>
        </p:txBody>
      </p:sp>
      <p:sp>
        <p:nvSpPr>
          <p:cNvPr id="15" name="Text Box 21">
            <a:extLst>
              <a:ext uri="{FF2B5EF4-FFF2-40B4-BE49-F238E27FC236}">
                <a16:creationId xmlns:a16="http://schemas.microsoft.com/office/drawing/2014/main" id="{2B635600-30DB-E9AD-C492-314948734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370" y="3099114"/>
            <a:ext cx="32710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③ RCPT</a:t>
            </a:r>
            <a:r>
              <a:rPr lang="ja-JP" altLang="en-US" dirty="0"/>
              <a:t>　</a:t>
            </a:r>
            <a:r>
              <a:rPr lang="en-US" altLang="ja-JP" dirty="0"/>
              <a:t>TO</a:t>
            </a:r>
            <a:r>
              <a:rPr lang="ja-JP" altLang="en-US" dirty="0"/>
              <a:t>　　（受信者指定）</a:t>
            </a:r>
          </a:p>
        </p:txBody>
      </p:sp>
      <p:sp>
        <p:nvSpPr>
          <p:cNvPr id="16" name="Line 22">
            <a:extLst>
              <a:ext uri="{FF2B5EF4-FFF2-40B4-BE49-F238E27FC236}">
                <a16:creationId xmlns:a16="http://schemas.microsoft.com/office/drawing/2014/main" id="{F63BF90F-52EC-6D13-90CA-121C7F1C4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470" y="4290627"/>
            <a:ext cx="33131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" name="Line 23">
            <a:extLst>
              <a:ext uri="{FF2B5EF4-FFF2-40B4-BE49-F238E27FC236}">
                <a16:creationId xmlns:a16="http://schemas.microsoft.com/office/drawing/2014/main" id="{D2089DF6-28E0-FAA6-3FA1-E28DDD370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470" y="4710979"/>
            <a:ext cx="331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" name="Line 24">
            <a:extLst>
              <a:ext uri="{FF2B5EF4-FFF2-40B4-BE49-F238E27FC236}">
                <a16:creationId xmlns:a16="http://schemas.microsoft.com/office/drawing/2014/main" id="{FDE30885-ECC4-68D8-CE4F-1FD9AEA3F9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470" y="5132877"/>
            <a:ext cx="33131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" name="Line 25">
            <a:extLst>
              <a:ext uri="{FF2B5EF4-FFF2-40B4-BE49-F238E27FC236}">
                <a16:creationId xmlns:a16="http://schemas.microsoft.com/office/drawing/2014/main" id="{C99CE71D-B98C-ACF6-4241-FE8D3098D0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470" y="5553229"/>
            <a:ext cx="331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" name="Line 26">
            <a:extLst>
              <a:ext uri="{FF2B5EF4-FFF2-40B4-BE49-F238E27FC236}">
                <a16:creationId xmlns:a16="http://schemas.microsoft.com/office/drawing/2014/main" id="{7A4D906E-26C1-1F0A-2887-18382AF473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9470" y="5973582"/>
            <a:ext cx="33131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ECA2F7C6-28C0-8A9D-569B-429E61DC6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0907" y="6324390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2" name="Text Box 28">
            <a:extLst>
              <a:ext uri="{FF2B5EF4-FFF2-40B4-BE49-F238E27FC236}">
                <a16:creationId xmlns:a16="http://schemas.microsoft.com/office/drawing/2014/main" id="{B40D9394-3CF8-ECB1-F516-D0B650D03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345" y="3870275"/>
            <a:ext cx="36290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④ DATA   (</a:t>
            </a:r>
            <a:r>
              <a:rPr lang="ja-JP" altLang="en-US" dirty="0"/>
              <a:t>メール本文の送信通達</a:t>
            </a:r>
            <a:r>
              <a:rPr lang="en-US" altLang="ja-JP" dirty="0"/>
              <a:t>)</a:t>
            </a:r>
          </a:p>
        </p:txBody>
      </p:sp>
      <p:sp>
        <p:nvSpPr>
          <p:cNvPr id="23" name="Text Box 29">
            <a:extLst>
              <a:ext uri="{FF2B5EF4-FFF2-40B4-BE49-F238E27FC236}">
                <a16:creationId xmlns:a16="http://schemas.microsoft.com/office/drawing/2014/main" id="{12DC1E18-6894-1A3F-001F-19073002B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0632" y="4366352"/>
            <a:ext cx="2877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３５４　（サーバの受信開始）</a:t>
            </a:r>
          </a:p>
        </p:txBody>
      </p:sp>
      <p:sp>
        <p:nvSpPr>
          <p:cNvPr id="24" name="Text Box 30">
            <a:extLst>
              <a:ext uri="{FF2B5EF4-FFF2-40B4-BE49-F238E27FC236}">
                <a16:creationId xmlns:a16="http://schemas.microsoft.com/office/drawing/2014/main" id="{7307DC80-C448-60E7-A123-F9C1D86C4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7757" y="4800613"/>
            <a:ext cx="30732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メール本体の送信</a:t>
            </a:r>
            <a:r>
              <a:rPr lang="en-US" altLang="ja-JP" dirty="0"/>
              <a:t> / </a:t>
            </a:r>
            <a:r>
              <a:rPr lang="ja-JP" altLang="en-US" dirty="0"/>
              <a:t>送信完了</a:t>
            </a:r>
          </a:p>
        </p:txBody>
      </p:sp>
      <p:sp>
        <p:nvSpPr>
          <p:cNvPr id="25" name="Text Box 31">
            <a:extLst>
              <a:ext uri="{FF2B5EF4-FFF2-40B4-BE49-F238E27FC236}">
                <a16:creationId xmlns:a16="http://schemas.microsoft.com/office/drawing/2014/main" id="{0FBB337F-96C5-8B7A-A240-C72481E78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9195" y="5151422"/>
            <a:ext cx="28745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２５０　</a:t>
            </a:r>
            <a:r>
              <a:rPr lang="en-US" altLang="ja-JP" dirty="0"/>
              <a:t>Ok</a:t>
            </a:r>
            <a:r>
              <a:rPr lang="ja-JP" altLang="en-US" dirty="0"/>
              <a:t>　（本文受信了解）</a:t>
            </a:r>
          </a:p>
        </p:txBody>
      </p:sp>
      <p:sp>
        <p:nvSpPr>
          <p:cNvPr id="26" name="Text Box 32">
            <a:extLst>
              <a:ext uri="{FF2B5EF4-FFF2-40B4-BE49-F238E27FC236}">
                <a16:creationId xmlns:a16="http://schemas.microsoft.com/office/drawing/2014/main" id="{D697B09A-0136-DF5D-A078-9AE183D54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9195" y="5571774"/>
            <a:ext cx="2300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⑤ QUIT</a:t>
            </a:r>
            <a:r>
              <a:rPr lang="ja-JP" altLang="en-US" dirty="0"/>
              <a:t>　</a:t>
            </a:r>
            <a:r>
              <a:rPr lang="en-US" altLang="ja-JP" dirty="0"/>
              <a:t>(</a:t>
            </a:r>
            <a:r>
              <a:rPr lang="ja-JP" altLang="en-US" dirty="0"/>
              <a:t>通信終了）</a:t>
            </a:r>
          </a:p>
        </p:txBody>
      </p:sp>
      <p:sp>
        <p:nvSpPr>
          <p:cNvPr id="27" name="Text Box 33">
            <a:extLst>
              <a:ext uri="{FF2B5EF4-FFF2-40B4-BE49-F238E27FC236}">
                <a16:creationId xmlns:a16="http://schemas.microsoft.com/office/drawing/2014/main" id="{13B2DD4A-2C38-96C5-0BFE-56E19BA63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0632" y="5978217"/>
            <a:ext cx="2098675" cy="356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２２１　　（接続終了）</a:t>
            </a:r>
          </a:p>
        </p:txBody>
      </p:sp>
      <p:sp>
        <p:nvSpPr>
          <p:cNvPr id="28" name="Text Box 34">
            <a:extLst>
              <a:ext uri="{FF2B5EF4-FFF2-40B4-BE49-F238E27FC236}">
                <a16:creationId xmlns:a16="http://schemas.microsoft.com/office/drawing/2014/main" id="{160AFA29-7700-B9E3-CAF0-C1A5C3890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208" y="4293096"/>
            <a:ext cx="26060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エラー時（アドレス解釈，データフォーマット誤り等）は送信元や管理者に送信</a:t>
            </a:r>
          </a:p>
        </p:txBody>
      </p:sp>
      <p:grpSp>
        <p:nvGrpSpPr>
          <p:cNvPr id="29" name="Group 38">
            <a:extLst>
              <a:ext uri="{FF2B5EF4-FFF2-40B4-BE49-F238E27FC236}">
                <a16:creationId xmlns:a16="http://schemas.microsoft.com/office/drawing/2014/main" id="{782A887F-4E28-957D-56CB-8AB7111269F1}"/>
              </a:ext>
            </a:extLst>
          </p:cNvPr>
          <p:cNvGrpSpPr>
            <a:grpSpLocks/>
          </p:cNvGrpSpPr>
          <p:nvPr/>
        </p:nvGrpSpPr>
        <p:grpSpPr bwMode="auto">
          <a:xfrm>
            <a:off x="1170562" y="3222696"/>
            <a:ext cx="1152128" cy="837194"/>
            <a:chOff x="2264" y="3057"/>
            <a:chExt cx="1037" cy="753"/>
          </a:xfrm>
        </p:grpSpPr>
        <p:grpSp>
          <p:nvGrpSpPr>
            <p:cNvPr id="30" name="Group 39">
              <a:extLst>
                <a:ext uri="{FF2B5EF4-FFF2-40B4-BE49-F238E27FC236}">
                  <a16:creationId xmlns:a16="http://schemas.microsoft.com/office/drawing/2014/main" id="{4077151F-5F68-730F-66D4-2F4BA9D76E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47" name="Rectangle 40">
                <a:extLst>
                  <a:ext uri="{FF2B5EF4-FFF2-40B4-BE49-F238E27FC236}">
                    <a16:creationId xmlns:a16="http://schemas.microsoft.com/office/drawing/2014/main" id="{AAA9A2DB-328C-C3B2-D8D3-A82C3031A7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Rectangle 41">
                <a:extLst>
                  <a:ext uri="{FF2B5EF4-FFF2-40B4-BE49-F238E27FC236}">
                    <a16:creationId xmlns:a16="http://schemas.microsoft.com/office/drawing/2014/main" id="{874ABDF3-3011-1074-D970-31D76D17A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Rectangle 42">
                <a:extLst>
                  <a:ext uri="{FF2B5EF4-FFF2-40B4-BE49-F238E27FC236}">
                    <a16:creationId xmlns:a16="http://schemas.microsoft.com/office/drawing/2014/main" id="{E90ED59F-1C4C-4A35-DEB1-DB84FF2AA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Rectangle 43">
                <a:extLst>
                  <a:ext uri="{FF2B5EF4-FFF2-40B4-BE49-F238E27FC236}">
                    <a16:creationId xmlns:a16="http://schemas.microsoft.com/office/drawing/2014/main" id="{9F68AE2B-4AE0-5165-9E0E-0BF57C241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Oval 44">
                <a:extLst>
                  <a:ext uri="{FF2B5EF4-FFF2-40B4-BE49-F238E27FC236}">
                    <a16:creationId xmlns:a16="http://schemas.microsoft.com/office/drawing/2014/main" id="{D4E66AD2-DF4C-16D1-0616-9179F14F64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Oval 45">
                <a:extLst>
                  <a:ext uri="{FF2B5EF4-FFF2-40B4-BE49-F238E27FC236}">
                    <a16:creationId xmlns:a16="http://schemas.microsoft.com/office/drawing/2014/main" id="{54EB6880-DC5A-930B-2BB0-ADF0732ED9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Oval 46">
                <a:extLst>
                  <a:ext uri="{FF2B5EF4-FFF2-40B4-BE49-F238E27FC236}">
                    <a16:creationId xmlns:a16="http://schemas.microsoft.com/office/drawing/2014/main" id="{D8F10DB5-AE77-C4A5-D118-A0C9816BE7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Rectangle 47">
                <a:extLst>
                  <a:ext uri="{FF2B5EF4-FFF2-40B4-BE49-F238E27FC236}">
                    <a16:creationId xmlns:a16="http://schemas.microsoft.com/office/drawing/2014/main" id="{4A5915EC-1047-20E4-BC0A-13E60A447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" name="Group 48">
              <a:extLst>
                <a:ext uri="{FF2B5EF4-FFF2-40B4-BE49-F238E27FC236}">
                  <a16:creationId xmlns:a16="http://schemas.microsoft.com/office/drawing/2014/main" id="{84E974D6-B1CC-E3EF-2B3F-0E4418038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44" name="AutoShape 49">
                <a:extLst>
                  <a:ext uri="{FF2B5EF4-FFF2-40B4-BE49-F238E27FC236}">
                    <a16:creationId xmlns:a16="http://schemas.microsoft.com/office/drawing/2014/main" id="{BCB57D73-5007-81ED-3328-89278675D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AutoShape 50">
                <a:extLst>
                  <a:ext uri="{FF2B5EF4-FFF2-40B4-BE49-F238E27FC236}">
                    <a16:creationId xmlns:a16="http://schemas.microsoft.com/office/drawing/2014/main" id="{1744544E-F35B-2222-B2AD-94B6C1BB26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AutoShape 51">
                <a:extLst>
                  <a:ext uri="{FF2B5EF4-FFF2-40B4-BE49-F238E27FC236}">
                    <a16:creationId xmlns:a16="http://schemas.microsoft.com/office/drawing/2014/main" id="{FA6E4A4C-F56D-E332-678B-97B1B63F5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2" name="Group 52">
              <a:extLst>
                <a:ext uri="{FF2B5EF4-FFF2-40B4-BE49-F238E27FC236}">
                  <a16:creationId xmlns:a16="http://schemas.microsoft.com/office/drawing/2014/main" id="{E65B3FD9-9FD2-4021-2D94-F3C1C62B33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33" name="AutoShape 53">
                <a:extLst>
                  <a:ext uri="{FF2B5EF4-FFF2-40B4-BE49-F238E27FC236}">
                    <a16:creationId xmlns:a16="http://schemas.microsoft.com/office/drawing/2014/main" id="{263CCE13-88B1-3BEB-F509-EE002ED53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4" name="Line 54">
                <a:extLst>
                  <a:ext uri="{FF2B5EF4-FFF2-40B4-BE49-F238E27FC236}">
                    <a16:creationId xmlns:a16="http://schemas.microsoft.com/office/drawing/2014/main" id="{2F1713B6-523C-3378-545F-BACB2114E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55">
                <a:extLst>
                  <a:ext uri="{FF2B5EF4-FFF2-40B4-BE49-F238E27FC236}">
                    <a16:creationId xmlns:a16="http://schemas.microsoft.com/office/drawing/2014/main" id="{0EE68B6A-A805-EA63-AC8D-2FF9BBC0DF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56">
                <a:extLst>
                  <a:ext uri="{FF2B5EF4-FFF2-40B4-BE49-F238E27FC236}">
                    <a16:creationId xmlns:a16="http://schemas.microsoft.com/office/drawing/2014/main" id="{69475259-4E9D-E178-6DCC-B8A77075C6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57">
                <a:extLst>
                  <a:ext uri="{FF2B5EF4-FFF2-40B4-BE49-F238E27FC236}">
                    <a16:creationId xmlns:a16="http://schemas.microsoft.com/office/drawing/2014/main" id="{6B1F7F16-4B3B-B63E-2BB7-9780CA0D30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58">
                <a:extLst>
                  <a:ext uri="{FF2B5EF4-FFF2-40B4-BE49-F238E27FC236}">
                    <a16:creationId xmlns:a16="http://schemas.microsoft.com/office/drawing/2014/main" id="{CBF039D6-7235-DF26-DFD2-B41E0DC035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59">
                <a:extLst>
                  <a:ext uri="{FF2B5EF4-FFF2-40B4-BE49-F238E27FC236}">
                    <a16:creationId xmlns:a16="http://schemas.microsoft.com/office/drawing/2014/main" id="{A645C380-4737-34F9-4614-C9732F3147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60">
                <a:extLst>
                  <a:ext uri="{FF2B5EF4-FFF2-40B4-BE49-F238E27FC236}">
                    <a16:creationId xmlns:a16="http://schemas.microsoft.com/office/drawing/2014/main" id="{412FD166-586A-B503-D30C-CD3A5BE639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61">
                <a:extLst>
                  <a:ext uri="{FF2B5EF4-FFF2-40B4-BE49-F238E27FC236}">
                    <a16:creationId xmlns:a16="http://schemas.microsoft.com/office/drawing/2014/main" id="{60746E0F-822B-1C95-543D-441BDF2F05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62">
                <a:extLst>
                  <a:ext uri="{FF2B5EF4-FFF2-40B4-BE49-F238E27FC236}">
                    <a16:creationId xmlns:a16="http://schemas.microsoft.com/office/drawing/2014/main" id="{6B5CC7CA-AFC7-AC83-E0E8-3D2A41D351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63">
                <a:extLst>
                  <a:ext uri="{FF2B5EF4-FFF2-40B4-BE49-F238E27FC236}">
                    <a16:creationId xmlns:a16="http://schemas.microsoft.com/office/drawing/2014/main" id="{8E63D466-8B86-0AAC-6ADA-22D28EF284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55" name="Group 38">
            <a:extLst>
              <a:ext uri="{FF2B5EF4-FFF2-40B4-BE49-F238E27FC236}">
                <a16:creationId xmlns:a16="http://schemas.microsoft.com/office/drawing/2014/main" id="{B0D37C1C-0DE0-344C-407B-5B728235D3F1}"/>
              </a:ext>
            </a:extLst>
          </p:cNvPr>
          <p:cNvGrpSpPr>
            <a:grpSpLocks/>
          </p:cNvGrpSpPr>
          <p:nvPr/>
        </p:nvGrpSpPr>
        <p:grpSpPr bwMode="auto">
          <a:xfrm>
            <a:off x="6444208" y="3212976"/>
            <a:ext cx="1152128" cy="837194"/>
            <a:chOff x="2264" y="3057"/>
            <a:chExt cx="1037" cy="753"/>
          </a:xfrm>
          <a:solidFill>
            <a:srgbClr val="FFFFCC"/>
          </a:solidFill>
        </p:grpSpPr>
        <p:grpSp>
          <p:nvGrpSpPr>
            <p:cNvPr id="56" name="Group 39">
              <a:extLst>
                <a:ext uri="{FF2B5EF4-FFF2-40B4-BE49-F238E27FC236}">
                  <a16:creationId xmlns:a16="http://schemas.microsoft.com/office/drawing/2014/main" id="{CC0AD0BB-26D1-A10B-1BB0-DEA279BA3D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27659" name="Rectangle 40">
                <a:extLst>
                  <a:ext uri="{FF2B5EF4-FFF2-40B4-BE49-F238E27FC236}">
                    <a16:creationId xmlns:a16="http://schemas.microsoft.com/office/drawing/2014/main" id="{4222B31A-86CD-F88F-31DB-0BE96528D3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0" name="Rectangle 41">
                <a:extLst>
                  <a:ext uri="{FF2B5EF4-FFF2-40B4-BE49-F238E27FC236}">
                    <a16:creationId xmlns:a16="http://schemas.microsoft.com/office/drawing/2014/main" id="{4E2560F0-4911-6F2B-4DD5-BCA0C0B13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1" name="Rectangle 42">
                <a:extLst>
                  <a:ext uri="{FF2B5EF4-FFF2-40B4-BE49-F238E27FC236}">
                    <a16:creationId xmlns:a16="http://schemas.microsoft.com/office/drawing/2014/main" id="{F587B009-E9EB-41FD-D60C-BE2327F070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2" name="Rectangle 43">
                <a:extLst>
                  <a:ext uri="{FF2B5EF4-FFF2-40B4-BE49-F238E27FC236}">
                    <a16:creationId xmlns:a16="http://schemas.microsoft.com/office/drawing/2014/main" id="{C6F3F4DA-4AA4-6556-A9ED-07E28E391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3" name="Oval 44">
                <a:extLst>
                  <a:ext uri="{FF2B5EF4-FFF2-40B4-BE49-F238E27FC236}">
                    <a16:creationId xmlns:a16="http://schemas.microsoft.com/office/drawing/2014/main" id="{5CD4F17D-EB10-9EC6-BACB-36CBEA20A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4" name="Oval 45">
                <a:extLst>
                  <a:ext uri="{FF2B5EF4-FFF2-40B4-BE49-F238E27FC236}">
                    <a16:creationId xmlns:a16="http://schemas.microsoft.com/office/drawing/2014/main" id="{00250180-FD40-187C-AC9C-A7E602CA7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5" name="Oval 46">
                <a:extLst>
                  <a:ext uri="{FF2B5EF4-FFF2-40B4-BE49-F238E27FC236}">
                    <a16:creationId xmlns:a16="http://schemas.microsoft.com/office/drawing/2014/main" id="{5BBC7D4D-A1FF-8688-BE5A-551F0F6C1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66" name="Rectangle 47">
                <a:extLst>
                  <a:ext uri="{FF2B5EF4-FFF2-40B4-BE49-F238E27FC236}">
                    <a16:creationId xmlns:a16="http://schemas.microsoft.com/office/drawing/2014/main" id="{C0B4FC04-C532-73FD-D1EB-5ED139250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7" name="Group 48">
              <a:extLst>
                <a:ext uri="{FF2B5EF4-FFF2-40B4-BE49-F238E27FC236}">
                  <a16:creationId xmlns:a16="http://schemas.microsoft.com/office/drawing/2014/main" id="{E36A7919-E3C8-CCAB-2C5C-69A935A9AB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27656" name="AutoShape 49">
                <a:extLst>
                  <a:ext uri="{FF2B5EF4-FFF2-40B4-BE49-F238E27FC236}">
                    <a16:creationId xmlns:a16="http://schemas.microsoft.com/office/drawing/2014/main" id="{6BA5D06B-A53F-98FB-20D1-8203B689F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57" name="AutoShape 50">
                <a:extLst>
                  <a:ext uri="{FF2B5EF4-FFF2-40B4-BE49-F238E27FC236}">
                    <a16:creationId xmlns:a16="http://schemas.microsoft.com/office/drawing/2014/main" id="{BEBDCE4F-6E39-A363-E8AC-5D7FC63793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7658" name="AutoShape 51">
                <a:extLst>
                  <a:ext uri="{FF2B5EF4-FFF2-40B4-BE49-F238E27FC236}">
                    <a16:creationId xmlns:a16="http://schemas.microsoft.com/office/drawing/2014/main" id="{1A436B45-449D-023E-1F05-9C2B108FE3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" name="Group 52">
              <a:extLst>
                <a:ext uri="{FF2B5EF4-FFF2-40B4-BE49-F238E27FC236}">
                  <a16:creationId xmlns:a16="http://schemas.microsoft.com/office/drawing/2014/main" id="{70D68B64-A61C-7FD5-5FE5-EFE159493D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59" name="AutoShape 53">
                <a:extLst>
                  <a:ext uri="{FF2B5EF4-FFF2-40B4-BE49-F238E27FC236}">
                    <a16:creationId xmlns:a16="http://schemas.microsoft.com/office/drawing/2014/main" id="{7A7FF2A9-7794-7346-A07C-DEF840A9E4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0" name="Line 54">
                <a:extLst>
                  <a:ext uri="{FF2B5EF4-FFF2-40B4-BE49-F238E27FC236}">
                    <a16:creationId xmlns:a16="http://schemas.microsoft.com/office/drawing/2014/main" id="{EABAF120-92EC-480D-4B4F-29BF4D41CB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55">
                <a:extLst>
                  <a:ext uri="{FF2B5EF4-FFF2-40B4-BE49-F238E27FC236}">
                    <a16:creationId xmlns:a16="http://schemas.microsoft.com/office/drawing/2014/main" id="{02DAF06E-DB74-3CAF-3069-77CBB516A1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2" name="Line 56">
                <a:extLst>
                  <a:ext uri="{FF2B5EF4-FFF2-40B4-BE49-F238E27FC236}">
                    <a16:creationId xmlns:a16="http://schemas.microsoft.com/office/drawing/2014/main" id="{4D5F7949-74EB-60DC-CF1B-19578D354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57">
                <a:extLst>
                  <a:ext uri="{FF2B5EF4-FFF2-40B4-BE49-F238E27FC236}">
                    <a16:creationId xmlns:a16="http://schemas.microsoft.com/office/drawing/2014/main" id="{DFB69ED3-A4E5-8BE7-45EE-F2CEEE02E3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48" name="Line 58">
                <a:extLst>
                  <a:ext uri="{FF2B5EF4-FFF2-40B4-BE49-F238E27FC236}">
                    <a16:creationId xmlns:a16="http://schemas.microsoft.com/office/drawing/2014/main" id="{9FF499EE-1F1A-8FB3-25B9-2865D7F6D2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49" name="Line 59">
                <a:extLst>
                  <a:ext uri="{FF2B5EF4-FFF2-40B4-BE49-F238E27FC236}">
                    <a16:creationId xmlns:a16="http://schemas.microsoft.com/office/drawing/2014/main" id="{B5495CFD-FEE6-A825-D31E-DFD9EF11EC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52" name="Line 60">
                <a:extLst>
                  <a:ext uri="{FF2B5EF4-FFF2-40B4-BE49-F238E27FC236}">
                    <a16:creationId xmlns:a16="http://schemas.microsoft.com/office/drawing/2014/main" id="{B3C93F3C-9615-AC39-EABC-5CD026664B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53" name="Line 61">
                <a:extLst>
                  <a:ext uri="{FF2B5EF4-FFF2-40B4-BE49-F238E27FC236}">
                    <a16:creationId xmlns:a16="http://schemas.microsoft.com/office/drawing/2014/main" id="{6BBDF4A2-3F90-D6F0-5DD4-C0135ADC70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54" name="Line 62">
                <a:extLst>
                  <a:ext uri="{FF2B5EF4-FFF2-40B4-BE49-F238E27FC236}">
                    <a16:creationId xmlns:a16="http://schemas.microsoft.com/office/drawing/2014/main" id="{9177B7CD-D30E-A556-3E1B-2D05E31788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655" name="Line 63">
                <a:extLst>
                  <a:ext uri="{FF2B5EF4-FFF2-40B4-BE49-F238E27FC236}">
                    <a16:creationId xmlns:a16="http://schemas.microsoft.com/office/drawing/2014/main" id="{919B7E6C-B61C-602B-44DB-2E91F417E5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33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ja-JP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SMTP</a:t>
            </a:r>
            <a:r>
              <a:rPr lang="ja-JP" altLang="en-US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の主なコマンド　　</a:t>
            </a:r>
            <a:r>
              <a:rPr lang="en-US" altLang="ja-JP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ja-JP" altLang="en-US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992888" cy="3773488"/>
          </a:xfrm>
        </p:spPr>
        <p:txBody>
          <a:bodyPr/>
          <a:lstStyle/>
          <a:p>
            <a:pPr eaLnBrk="1" hangingPunct="1"/>
            <a:r>
              <a:rPr lang="en-US" altLang="ja-JP" sz="2400" dirty="0"/>
              <a:t>EHLO</a:t>
            </a:r>
            <a:r>
              <a:rPr lang="ja-JP" altLang="en-US" sz="2400" dirty="0"/>
              <a:t>　：　通信路の使用開始</a:t>
            </a:r>
          </a:p>
          <a:p>
            <a:pPr eaLnBrk="1" hangingPunct="1"/>
            <a:r>
              <a:rPr lang="en-US" altLang="ja-JP" sz="2400" dirty="0"/>
              <a:t>MAIL</a:t>
            </a:r>
            <a:r>
              <a:rPr lang="ja-JP" altLang="en-US" sz="2400" dirty="0"/>
              <a:t>　</a:t>
            </a:r>
            <a:r>
              <a:rPr lang="en-US" altLang="ja-JP" sz="2400" dirty="0"/>
              <a:t>FROM </a:t>
            </a:r>
            <a:r>
              <a:rPr lang="ja-JP" altLang="en-US" sz="2400" dirty="0"/>
              <a:t>： メール送信元（エンベロープ上）の指定</a:t>
            </a:r>
            <a:endParaRPr lang="en-US" altLang="ja-JP" sz="2400" dirty="0"/>
          </a:p>
          <a:p>
            <a:pPr eaLnBrk="1" hangingPunct="1"/>
            <a:r>
              <a:rPr lang="en-US" altLang="ja-JP" sz="2400" dirty="0"/>
              <a:t>RCPT</a:t>
            </a:r>
            <a:r>
              <a:rPr lang="ja-JP" altLang="en-US" sz="2400" dirty="0"/>
              <a:t>　</a:t>
            </a:r>
            <a:r>
              <a:rPr lang="en-US" altLang="ja-JP" sz="2400" dirty="0"/>
              <a:t>TO </a:t>
            </a:r>
            <a:r>
              <a:rPr lang="ja-JP" altLang="en-US" sz="2400" dirty="0"/>
              <a:t>：　メール送信先（エンベロープ上）の指定</a:t>
            </a:r>
          </a:p>
          <a:p>
            <a:pPr eaLnBrk="1" hangingPunct="1"/>
            <a:r>
              <a:rPr lang="en-US" altLang="ja-JP" sz="2400" dirty="0"/>
              <a:t>DATA</a:t>
            </a:r>
            <a:r>
              <a:rPr lang="ja-JP" altLang="en-US" sz="2400" dirty="0"/>
              <a:t>　：　メール本体の送信開始． </a:t>
            </a:r>
            <a:endParaRPr lang="en-US" altLang="ja-JP" sz="2400" dirty="0"/>
          </a:p>
          <a:p>
            <a:pPr lvl="1" eaLnBrk="1" hangingPunct="1"/>
            <a:r>
              <a:rPr lang="en-US" altLang="ja-JP" sz="2000" dirty="0"/>
              <a:t>&lt;CR&gt;&lt;LF&gt;.&lt;CR&gt;&lt;LD&gt; </a:t>
            </a:r>
            <a:r>
              <a:rPr lang="ja-JP" altLang="en-US" sz="2000" dirty="0"/>
              <a:t>で送信終了</a:t>
            </a:r>
          </a:p>
          <a:p>
            <a:pPr eaLnBrk="1" hangingPunct="1"/>
            <a:r>
              <a:rPr lang="en-US" altLang="ja-JP" sz="2400" dirty="0"/>
              <a:t>RSET</a:t>
            </a:r>
            <a:r>
              <a:rPr lang="ja-JP" altLang="en-US" sz="2400" dirty="0"/>
              <a:t>　：　メール転送の中止</a:t>
            </a:r>
          </a:p>
          <a:p>
            <a:pPr eaLnBrk="1" hangingPunct="1"/>
            <a:r>
              <a:rPr lang="en-US" altLang="ja-JP" sz="2400" dirty="0"/>
              <a:t>QUIT</a:t>
            </a:r>
            <a:r>
              <a:rPr lang="ja-JP" altLang="en-US" sz="2400" dirty="0"/>
              <a:t>　 ：　</a:t>
            </a:r>
            <a:r>
              <a:rPr lang="en-US" altLang="ja-JP" sz="2400" dirty="0"/>
              <a:t>SMTP</a:t>
            </a:r>
            <a:r>
              <a:rPr lang="ja-JP" altLang="en-US" sz="2400" dirty="0"/>
              <a:t>接続の終了</a:t>
            </a:r>
          </a:p>
          <a:p>
            <a:pPr eaLnBrk="1" hangingPunct="1"/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360318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メール本体のヘッダ部 </a:t>
            </a:r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dirty="0"/>
              <a:t>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/>
              <a:t>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340768"/>
            <a:ext cx="7278836" cy="4896544"/>
          </a:xfrm>
        </p:spPr>
        <p:txBody>
          <a:bodyPr/>
          <a:lstStyle/>
          <a:p>
            <a:r>
              <a:rPr lang="ja-JP" altLang="en-US" sz="2400" b="1" dirty="0"/>
              <a:t>ヘッダの主な情報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en-US" altLang="ja-JP" sz="2400" b="1" dirty="0">
                <a:latin typeface="+mn-ea"/>
              </a:rPr>
              <a:t>&lt;</a:t>
            </a:r>
            <a:r>
              <a:rPr lang="ja-JP" altLang="en-US" sz="2400" b="1" dirty="0">
                <a:latin typeface="+mn-ea"/>
              </a:rPr>
              <a:t>経由する</a:t>
            </a:r>
            <a:r>
              <a:rPr lang="en-US" altLang="ja-JP" sz="2400" b="1" dirty="0">
                <a:latin typeface="+mn-ea"/>
              </a:rPr>
              <a:t>MTA</a:t>
            </a:r>
            <a:r>
              <a:rPr lang="ja-JP" altLang="en-US" sz="2400" b="1" dirty="0">
                <a:latin typeface="+mn-ea"/>
              </a:rPr>
              <a:t>が扱う情報</a:t>
            </a:r>
            <a:r>
              <a:rPr lang="en-US" altLang="ja-JP" sz="2400" b="1" dirty="0">
                <a:latin typeface="+mn-ea"/>
              </a:rPr>
              <a:t>&gt;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  </a:t>
            </a:r>
            <a:r>
              <a:rPr lang="en-US" altLang="ja-JP" sz="2400" b="1" dirty="0">
                <a:latin typeface="+mn-ea"/>
              </a:rPr>
              <a:t>-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Return-Path</a:t>
            </a:r>
            <a:r>
              <a:rPr lang="ja-JP" altLang="en-US" sz="2400" b="1" dirty="0">
                <a:solidFill>
                  <a:srgbClr val="7030A0"/>
                </a:solidFill>
                <a:latin typeface="+mn-ea"/>
              </a:rPr>
              <a:t>　</a:t>
            </a:r>
            <a:endParaRPr lang="en-US" altLang="ja-JP" sz="2400" b="1" dirty="0">
              <a:solidFill>
                <a:srgbClr val="7030A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        </a:t>
            </a:r>
            <a:r>
              <a:rPr lang="ja-JP" altLang="en-US" sz="2400" b="1" dirty="0">
                <a:latin typeface="+mn-ea"/>
              </a:rPr>
              <a:t>エラー時にメールを送り返すアドレス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</a:t>
            </a:r>
            <a:r>
              <a:rPr lang="en-US" altLang="ja-JP" sz="2400" b="1" dirty="0">
                <a:latin typeface="+mn-ea"/>
              </a:rPr>
              <a:t>-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Received</a:t>
            </a:r>
            <a:r>
              <a:rPr lang="ja-JP" altLang="en-US" sz="2400" b="1" dirty="0">
                <a:solidFill>
                  <a:srgbClr val="0070C0"/>
                </a:solidFill>
                <a:latin typeface="+mn-ea"/>
              </a:rPr>
              <a:t>　</a:t>
            </a:r>
            <a:endParaRPr lang="en-US" altLang="ja-JP" sz="2400" b="1" dirty="0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         </a:t>
            </a:r>
            <a:r>
              <a:rPr lang="ja-JP" altLang="en-US" sz="2400" b="1" dirty="0">
                <a:latin typeface="+mn-ea"/>
              </a:rPr>
              <a:t>経由した</a:t>
            </a:r>
            <a:r>
              <a:rPr lang="en-US" altLang="ja-JP" sz="2400" b="1" dirty="0">
                <a:latin typeface="+mn-ea"/>
              </a:rPr>
              <a:t>MTA</a:t>
            </a:r>
            <a:r>
              <a:rPr lang="ja-JP" altLang="en-US" sz="2400" b="1" dirty="0">
                <a:latin typeface="+mn-ea"/>
              </a:rPr>
              <a:t>の情報．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         MTA</a:t>
            </a:r>
            <a:r>
              <a:rPr lang="ja-JP" altLang="en-US" sz="2400" b="1" dirty="0">
                <a:latin typeface="+mn-ea"/>
              </a:rPr>
              <a:t>名と受信した時刻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　　</a:t>
            </a:r>
            <a:r>
              <a:rPr lang="en-US" altLang="ja-JP" sz="2400" b="1" dirty="0">
                <a:solidFill>
                  <a:srgbClr val="7030A0"/>
                </a:solidFill>
                <a:latin typeface="+mn-ea"/>
              </a:rPr>
              <a:t>from </a:t>
            </a:r>
            <a:r>
              <a:rPr lang="ja-JP" altLang="en-US" sz="2400" b="1" dirty="0">
                <a:latin typeface="+mn-ea"/>
              </a:rPr>
              <a:t>から </a:t>
            </a:r>
            <a:r>
              <a:rPr lang="en-US" altLang="ja-JP" sz="2400" b="1" dirty="0">
                <a:solidFill>
                  <a:srgbClr val="7030A0"/>
                </a:solidFill>
                <a:latin typeface="+mn-ea"/>
              </a:rPr>
              <a:t>by</a:t>
            </a:r>
            <a:r>
              <a:rPr lang="en-US" altLang="ja-JP" sz="2400" b="1" dirty="0">
                <a:latin typeface="+mn-ea"/>
              </a:rPr>
              <a:t> </a:t>
            </a:r>
            <a:r>
              <a:rPr lang="ja-JP" altLang="en-US" sz="2400" b="1" dirty="0">
                <a:latin typeface="+mn-ea"/>
              </a:rPr>
              <a:t>へメールが転送された．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</a:t>
            </a:r>
            <a:r>
              <a:rPr lang="en-US" altLang="ja-JP" sz="2400" b="1" dirty="0">
                <a:latin typeface="+mn-ea"/>
              </a:rPr>
              <a:t>-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Message-ID</a:t>
            </a:r>
          </a:p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      </a:t>
            </a:r>
            <a:r>
              <a:rPr lang="ja-JP" altLang="en-US" sz="2400" b="1" dirty="0">
                <a:latin typeface="+mn-ea"/>
              </a:rPr>
              <a:t>　メールの識別番号</a:t>
            </a:r>
          </a:p>
          <a:p>
            <a:pPr eaLnBrk="1" hangingPunct="1">
              <a:lnSpc>
                <a:spcPct val="80000"/>
              </a:lnSpc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6609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メール本体のヘッダ部 </a:t>
            </a:r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r>
              <a:rPr lang="ja-JP" altLang="en-US" dirty="0"/>
              <a:t>　　</a:t>
            </a:r>
            <a:r>
              <a:rPr lang="en-US" altLang="ja-JP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dirty="0"/>
              <a:t> </a:t>
            </a:r>
            <a:endParaRPr lang="ja-JP" altLang="en-US" sz="36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784976" cy="52292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&lt;MUA</a:t>
            </a:r>
            <a:r>
              <a:rPr lang="ja-JP" altLang="en-US" sz="2400" b="1" dirty="0">
                <a:latin typeface="+mn-ea"/>
              </a:rPr>
              <a:t>が扱う情報</a:t>
            </a:r>
            <a:r>
              <a:rPr lang="en-US" altLang="ja-JP" sz="2400" b="1" dirty="0">
                <a:latin typeface="+mn-ea"/>
              </a:rPr>
              <a:t>&gt;</a:t>
            </a:r>
          </a:p>
          <a:p>
            <a:pPr marL="0" indent="0">
              <a:buNone/>
            </a:pPr>
            <a:r>
              <a:rPr lang="en-US" altLang="ja-JP" sz="2400" b="1" dirty="0">
                <a:latin typeface="+mn-ea"/>
              </a:rPr>
              <a:t>     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Date</a:t>
            </a:r>
            <a:r>
              <a:rPr lang="ja-JP" altLang="en-US" sz="2400" b="1" dirty="0">
                <a:latin typeface="+mn-ea"/>
              </a:rPr>
              <a:t>　メールを作成した時刻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   </a:t>
            </a:r>
            <a:r>
              <a:rPr lang="en-US" altLang="ja-JP" sz="2400" b="1" dirty="0">
                <a:latin typeface="+mn-ea"/>
              </a:rPr>
              <a:t>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From</a:t>
            </a:r>
            <a:r>
              <a:rPr lang="ja-JP" altLang="en-US" sz="2400" b="1" dirty="0">
                <a:latin typeface="+mn-ea"/>
              </a:rPr>
              <a:t>　送信者のメールアドレス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   </a:t>
            </a:r>
            <a:r>
              <a:rPr lang="en-US" altLang="ja-JP" sz="2400" b="1" dirty="0">
                <a:latin typeface="+mn-ea"/>
              </a:rPr>
              <a:t>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Reply-To</a:t>
            </a:r>
            <a:r>
              <a:rPr lang="ja-JP" altLang="en-US" sz="2400" b="1" dirty="0">
                <a:latin typeface="+mn-ea"/>
              </a:rPr>
              <a:t>　返信先メールアドレス　</a:t>
            </a:r>
            <a:endParaRPr lang="en-US" altLang="ja-JP" sz="2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　　　　　　　　　　 </a:t>
            </a:r>
            <a:r>
              <a:rPr lang="en-US" altLang="ja-JP" sz="2400" b="1" dirty="0">
                <a:latin typeface="+mn-ea"/>
              </a:rPr>
              <a:t>From</a:t>
            </a:r>
            <a:r>
              <a:rPr lang="ja-JP" altLang="en-US" sz="2400" b="1" dirty="0">
                <a:latin typeface="+mn-ea"/>
              </a:rPr>
              <a:t>より優先される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   </a:t>
            </a:r>
            <a:r>
              <a:rPr lang="en-US" altLang="ja-JP" sz="2400" b="1" dirty="0">
                <a:latin typeface="+mn-ea"/>
              </a:rPr>
              <a:t>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X-Mailer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MUA</a:t>
            </a:r>
            <a:r>
              <a:rPr lang="ja-JP" altLang="en-US" sz="2400" b="1" dirty="0">
                <a:latin typeface="+mn-ea"/>
              </a:rPr>
              <a:t>情報．名前，バージョン，</a:t>
            </a:r>
            <a:r>
              <a:rPr lang="en-US" altLang="ja-JP" sz="2400" b="1" dirty="0">
                <a:latin typeface="+mn-ea"/>
              </a:rPr>
              <a:t>OS</a:t>
            </a:r>
            <a:r>
              <a:rPr lang="ja-JP" altLang="en-US" sz="2400" b="1" dirty="0">
                <a:latin typeface="+mn-ea"/>
              </a:rPr>
              <a:t>など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   </a:t>
            </a:r>
            <a:r>
              <a:rPr lang="en-US" altLang="ja-JP" sz="2400" b="1" dirty="0">
                <a:latin typeface="+mn-ea"/>
              </a:rPr>
              <a:t>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MIME-Version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MIME</a:t>
            </a:r>
            <a:r>
              <a:rPr lang="ja-JP" altLang="en-US" sz="2400" b="1" dirty="0">
                <a:latin typeface="+mn-ea"/>
              </a:rPr>
              <a:t>情報。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   </a:t>
            </a:r>
            <a:r>
              <a:rPr lang="en-US" altLang="ja-JP" sz="2400" b="1" dirty="0">
                <a:latin typeface="+mn-ea"/>
              </a:rPr>
              <a:t>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To</a:t>
            </a:r>
            <a:r>
              <a:rPr lang="ja-JP" altLang="en-US" sz="2400" b="1" dirty="0">
                <a:latin typeface="+mn-ea"/>
              </a:rPr>
              <a:t>　送信先メールアドレス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   </a:t>
            </a:r>
            <a:r>
              <a:rPr lang="en-US" altLang="ja-JP" sz="2400" b="1" dirty="0">
                <a:latin typeface="+mn-ea"/>
              </a:rPr>
              <a:t>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Subject</a:t>
            </a:r>
            <a:r>
              <a:rPr lang="ja-JP" altLang="en-US" sz="2400" b="1" dirty="0">
                <a:latin typeface="+mn-ea"/>
              </a:rPr>
              <a:t>　メールのタイトル</a:t>
            </a:r>
          </a:p>
          <a:p>
            <a:pPr marL="0" indent="0">
              <a:buNone/>
            </a:pPr>
            <a:r>
              <a:rPr lang="ja-JP" altLang="en-US" sz="2400" b="1" dirty="0">
                <a:latin typeface="+mn-ea"/>
              </a:rPr>
              <a:t>     </a:t>
            </a:r>
            <a:r>
              <a:rPr lang="en-US" altLang="ja-JP" sz="2400" b="1" dirty="0">
                <a:latin typeface="+mn-ea"/>
              </a:rPr>
              <a:t>- </a:t>
            </a: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Content-type</a:t>
            </a:r>
            <a:r>
              <a:rPr lang="ja-JP" altLang="en-US" sz="2400" b="1" dirty="0">
                <a:latin typeface="+mn-ea"/>
              </a:rPr>
              <a:t>　本文の形式 </a:t>
            </a:r>
            <a:r>
              <a:rPr lang="en-US" altLang="ja-JP" sz="2400" b="1" dirty="0">
                <a:latin typeface="+mn-ea"/>
              </a:rPr>
              <a:t>(text/plain,</a:t>
            </a:r>
            <a:r>
              <a:rPr lang="ja-JP" altLang="en-US" sz="2400" b="1" dirty="0">
                <a:latin typeface="+mn-ea"/>
              </a:rPr>
              <a:t> </a:t>
            </a:r>
            <a:r>
              <a:rPr lang="en-US" altLang="ja-JP" sz="2400" b="1" dirty="0">
                <a:latin typeface="+mn-ea"/>
              </a:rPr>
              <a:t>text/html)</a:t>
            </a:r>
          </a:p>
          <a:p>
            <a:pPr marL="0" indent="0">
              <a:buNone/>
            </a:pPr>
            <a:endParaRPr lang="ja-JP" altLang="en-US" sz="2400" b="1" dirty="0">
              <a:latin typeface="+mn-ea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186624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2996</TotalTime>
  <Words>1540</Words>
  <Application>Microsoft Office PowerPoint</Application>
  <PresentationFormat>画面に合わせる (4:3)</PresentationFormat>
  <Paragraphs>245</Paragraphs>
  <Slides>18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</vt:lpstr>
      <vt:lpstr>Times New Roman</vt:lpstr>
      <vt:lpstr>標準デザイン</vt:lpstr>
      <vt:lpstr>情報通信システム論b</vt:lpstr>
      <vt:lpstr>メールのしくみ　　　</vt:lpstr>
      <vt:lpstr>MTAとMUA　　　 </vt:lpstr>
      <vt:lpstr>SMTP　　  </vt:lpstr>
      <vt:lpstr>エンベロ－プとメール　　　　  </vt:lpstr>
      <vt:lpstr>SMTPの通信例 　　  </vt:lpstr>
      <vt:lpstr>SMTPの主なコマンド　　 </vt:lpstr>
      <vt:lpstr>メール本体のヘッダ部 (1)　　 　　  </vt:lpstr>
      <vt:lpstr>メール本体のヘッダ部 (2)　　  </vt:lpstr>
      <vt:lpstr>メール本体のボディ部　　  </vt:lpstr>
      <vt:lpstr>Ｂａｓｅ64方式　　  </vt:lpstr>
      <vt:lpstr>POP3 </vt:lpstr>
      <vt:lpstr>POP３の通信例　　  </vt:lpstr>
      <vt:lpstr>主なコマンド</vt:lpstr>
      <vt:lpstr>SMTPの解析 (1)</vt:lpstr>
      <vt:lpstr>SMTPの解析 (2)</vt:lpstr>
      <vt:lpstr>POP3の解析 </vt:lpstr>
      <vt:lpstr>POP3の解析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rschuser</dc:creator>
  <cp:lastModifiedBy>井関　文一</cp:lastModifiedBy>
  <cp:revision>167</cp:revision>
  <cp:lastPrinted>2017-10-02T02:07:39Z</cp:lastPrinted>
  <dcterms:created xsi:type="dcterms:W3CDTF">2005-07-08T04:27:36Z</dcterms:created>
  <dcterms:modified xsi:type="dcterms:W3CDTF">2024-10-15T06:30:01Z</dcterms:modified>
</cp:coreProperties>
</file>