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6" r:id="rId3"/>
    <p:sldId id="333" r:id="rId4"/>
    <p:sldId id="331" r:id="rId5"/>
    <p:sldId id="334" r:id="rId6"/>
    <p:sldId id="324" r:id="rId7"/>
    <p:sldId id="335" r:id="rId8"/>
    <p:sldId id="538" r:id="rId9"/>
    <p:sldId id="311" r:id="rId10"/>
    <p:sldId id="539" r:id="rId11"/>
    <p:sldId id="527" r:id="rId12"/>
    <p:sldId id="541" r:id="rId13"/>
    <p:sldId id="513" r:id="rId14"/>
    <p:sldId id="549" r:id="rId15"/>
    <p:sldId id="550" r:id="rId16"/>
    <p:sldId id="551" r:id="rId17"/>
    <p:sldId id="543" r:id="rId18"/>
    <p:sldId id="425" r:id="rId19"/>
    <p:sldId id="448" r:id="rId20"/>
    <p:sldId id="542" r:id="rId21"/>
    <p:sldId id="427" r:id="rId22"/>
    <p:sldId id="454" r:id="rId23"/>
    <p:sldId id="455" r:id="rId24"/>
    <p:sldId id="421" r:id="rId25"/>
    <p:sldId id="450" r:id="rId26"/>
    <p:sldId id="451" r:id="rId27"/>
    <p:sldId id="422" r:id="rId28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86390" autoAdjust="0"/>
  </p:normalViewPr>
  <p:slideViewPr>
    <p:cSldViewPr>
      <p:cViewPr varScale="1">
        <p:scale>
          <a:sx n="77" d="100"/>
          <a:sy n="77" d="100"/>
        </p:scale>
        <p:origin x="19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2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5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EA8A3512-C795-4C29-B843-F8D5CB80A07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CD894AA7-1885-4626-85DB-B31E7E2F61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9A8B72A4-4202-4231-AC1C-C7A5AE62DD76}" type="datetimeFigureOut">
              <a:rPr lang="ja-JP" altLang="en-US"/>
              <a:pPr>
                <a:defRPr/>
              </a:pPr>
              <a:t>2024/10/1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59FCA843-04D2-4CA6-BA61-8DE85C73BD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8490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348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4ADF0B-F252-4AA8-993D-9F92C09031C5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66283A-0FAD-4E50-833F-3AC8FAFDA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AA76BB1-52AF-4DB7-85AD-4DFAC9873BE0}" type="slidenum">
              <a:rPr lang="en-US" altLang="ja-JP" sz="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 sz="6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118A6A7-5FEF-412F-88B8-B004E289F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4013" y="365125"/>
            <a:ext cx="2435225" cy="18272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C48EDF1-5E40-476F-8703-599A65005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312988"/>
            <a:ext cx="2305050" cy="219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1223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66283A-0FAD-4E50-833F-3AC8FAFDA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AA76BB1-52AF-4DB7-85AD-4DFAC9873BE0}" type="slidenum">
              <a:rPr lang="en-US" altLang="ja-JP" sz="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 sz="6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118A6A7-5FEF-412F-88B8-B004E289F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4013" y="365125"/>
            <a:ext cx="2435225" cy="18272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C48EDF1-5E40-476F-8703-599A65005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312988"/>
            <a:ext cx="2305050" cy="219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83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5F6A4E-82ED-48CA-932F-D8A30EA6DD02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904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63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03CB83-2308-42F5-A714-2079AB815C40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79185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93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D2442B-DC59-484C-9FE7-A60A16ACE7BB}" type="slidenum">
              <a:rPr lang="ja-JP" altLang="en-US" smtClean="0"/>
              <a:pPr/>
              <a:t>19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5F6A4E-82ED-48CA-932F-D8A30EA6DD02}" type="slidenum">
              <a:rPr lang="ja-JP" altLang="en-US" smtClean="0"/>
              <a:pPr/>
              <a:t>20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6631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83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5087A17-E297-4B14-AE91-BD018A976756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9884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6377"/>
            <a:fld id="{FD878B50-4F0F-4B6D-8B97-6CAF7AE0AD23}" type="slidenum">
              <a:rPr lang="en-US" altLang="ja-JP" smtClean="0"/>
              <a:pPr defTabSz="986377"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22881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0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6377"/>
            <a:fld id="{FD878B50-4F0F-4B6D-8B97-6CAF7AE0AD23}" type="slidenum">
              <a:rPr lang="en-US" altLang="ja-JP" smtClean="0"/>
              <a:pPr defTabSz="986377"/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22881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637943-3FCB-4B57-B372-9B3E4967E8EB}" type="slidenum">
              <a:rPr lang="ja-JP" altLang="en-US" smtClean="0">
                <a:ea typeface="ＭＳ Ｐゴシック" charset="-128"/>
              </a:rPr>
              <a:pPr/>
              <a:t>24</a:t>
            </a:fld>
            <a:endParaRPr lang="ja-JP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FD420-EB98-4445-8C16-1FBEAA57B3CB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42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637943-3FCB-4B57-B372-9B3E4967E8EB}" type="slidenum">
              <a:rPr lang="ja-JP" altLang="en-US" smtClean="0">
                <a:ea typeface="ＭＳ Ｐゴシック" charset="-128"/>
              </a:rPr>
              <a:pPr/>
              <a:t>25</a:t>
            </a:fld>
            <a:endParaRPr lang="ja-JP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43C3CC-50FD-4689-B6BC-EE71ECEBD123}" type="slidenum">
              <a:rPr lang="ja-JP" altLang="en-US" smtClean="0">
                <a:ea typeface="ＭＳ Ｐゴシック" charset="-128"/>
              </a:rPr>
              <a:pPr/>
              <a:t>26</a:t>
            </a:fld>
            <a:endParaRPr lang="ja-JP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53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43C3CC-50FD-4689-B6BC-EE71ECEBD123}" type="slidenum">
              <a:rPr lang="ja-JP" altLang="en-US" smtClean="0">
                <a:ea typeface="ＭＳ Ｐゴシック" charset="-128"/>
              </a:rPr>
              <a:pPr/>
              <a:t>27</a:t>
            </a:fld>
            <a:endParaRPr lang="ja-JP" altLang="en-US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01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E040B2-F33D-4924-A990-5860A6D28700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FD420-EB98-4445-8C16-1FBEAA57B3CB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22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7A246E-BD7B-4E0E-B893-92E96D246226}" type="slidenum">
              <a:rPr lang="ja-JP" altLang="en-US" smtClean="0"/>
              <a:pPr/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66283A-0FAD-4E50-833F-3AC8FAFDA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AA76BB1-52AF-4DB7-85AD-4DFAC9873BE0}" type="slidenum">
              <a:rPr lang="en-US" altLang="ja-JP" sz="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 sz="6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118A6A7-5FEF-412F-88B8-B004E289F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4013" y="365125"/>
            <a:ext cx="2435225" cy="18272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C48EDF1-5E40-476F-8703-599A65005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312988"/>
            <a:ext cx="2305050" cy="219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401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/>
          </a:p>
        </p:txBody>
      </p:sp>
      <p:sp>
        <p:nvSpPr>
          <p:cNvPr id="18436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6FCF2D-306D-4EEE-A061-215125F39DC7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66283A-0FAD-4E50-833F-3AC8FAFDA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AA76BB1-52AF-4DB7-85AD-4DFAC9873BE0}" type="slidenum">
              <a:rPr lang="en-US" altLang="ja-JP" sz="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 sz="6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118A6A7-5FEF-412F-88B8-B004E289F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4013" y="365125"/>
            <a:ext cx="2435225" cy="18272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C48EDF1-5E40-476F-8703-599A65005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312988"/>
            <a:ext cx="2305050" cy="219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336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66283A-0FAD-4E50-833F-3AC8FAFDA3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44132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44132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AA76BB1-52AF-4DB7-85AD-4DFAC9873BE0}" type="slidenum">
              <a:rPr lang="en-US" altLang="ja-JP" sz="600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 sz="600">
              <a:ea typeface="ＭＳ Ｐゴシック" panose="020B0600070205080204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118A6A7-5FEF-412F-88B8-B004E289F4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54013" y="365125"/>
            <a:ext cx="2435225" cy="1827213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5C48EDF1-5E40-476F-8703-599A650058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9100" y="2312988"/>
            <a:ext cx="2305050" cy="2192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9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25A0D-DD54-41CE-B4DA-000EAFE3F8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91339-C52B-4794-8E3F-3C113F621B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7701B-D62E-42DE-A6CB-097F089CE2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33637E-E6DC-440A-861D-02E35097C5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3CD279-B9AA-45CA-8A6E-FD3C6AB4B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D19DABC-D8A1-4E2B-A1F9-17B2D232E3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96A65-596F-4EA2-9160-5EF7AA9BF4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0897922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589C5-7D75-47E2-B91B-939F7D23A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3CBFE-AA91-45F3-92A4-0C2C486EFD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B1AE3-2E4D-4AD6-BA09-E4A029025B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930E3-E18D-4545-8F32-3103A35D04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DAFE-A7FE-470B-86B6-A8EEE62710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03BF-7577-45F6-81A9-2E23B21268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74617-579A-4E01-A524-A04E9AC5B1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F9809-3152-445C-BC3D-3F21C984BB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2600503-17A2-4F49-8CF0-7B6F81B8AA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yohei-y.blogspot.com/2005/04/rest_23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AE282F-5B0C-9511-FF18-150D98FC20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34290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kern="0" dirty="0"/>
              <a:t>2024 10/02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>
            <a:extLst>
              <a:ext uri="{FF2B5EF4-FFF2-40B4-BE49-F238E27FC236}">
                <a16:creationId xmlns:a16="http://schemas.microsoft.com/office/drawing/2014/main" id="{73BB908B-C359-41E6-B754-155E9E54B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3769"/>
            <a:ext cx="8229600" cy="105507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3692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ja-JP" altLang="en-US" sz="3692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の問題点</a:t>
            </a:r>
            <a:endParaRPr lang="en-US" altLang="ja-JP" sz="3323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Rectangle 3">
            <a:extLst>
              <a:ext uri="{FF2B5EF4-FFF2-40B4-BE49-F238E27FC236}">
                <a16:creationId xmlns:a16="http://schemas.microsoft.com/office/drawing/2014/main" id="{D2BE0666-C7EB-4EE5-B4E8-E60D5C115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672" y="1556792"/>
            <a:ext cx="6552728" cy="4896544"/>
          </a:xfrm>
        </p:spPr>
        <p:txBody>
          <a:bodyPr/>
          <a:lstStyle/>
          <a:p>
            <a:pPr marL="0" indent="0" rtl="0" eaLnBrk="1" fontAlgn="base" hangingPunct="1">
              <a:buNone/>
            </a:pPr>
            <a:r>
              <a:rPr lang="ja-JP" altLang="en-US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問題点</a:t>
            </a: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1"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cs typeface="+mn-cs"/>
              </a:rPr>
              <a:t>セッションの概念が無い</a:t>
            </a:r>
            <a:endParaRPr lang="ja-JP" altLang="ja-JP" sz="800" dirty="0">
              <a:solidFill>
                <a:schemeClr val="bg1"/>
              </a:solidFill>
            </a:endParaRPr>
          </a:p>
          <a:p>
            <a:pPr lvl="1"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cs typeface="+mn-cs"/>
              </a:rPr>
              <a:t>通信内容が第</a:t>
            </a:r>
            <a:r>
              <a:rPr kumimoji="1" lang="en-US" altLang="ja-JP" sz="800" dirty="0">
                <a:solidFill>
                  <a:schemeClr val="bg1"/>
                </a:solidFill>
                <a:cs typeface="+mn-cs"/>
              </a:rPr>
              <a:t>3</a:t>
            </a:r>
            <a:r>
              <a:rPr kumimoji="1" lang="ja-JP" altLang="ja-JP" sz="800" dirty="0">
                <a:solidFill>
                  <a:schemeClr val="bg1"/>
                </a:solidFill>
                <a:cs typeface="+mn-cs"/>
              </a:rPr>
              <a:t>者に見られてしまう</a:t>
            </a:r>
            <a:endParaRPr lang="ja-JP" altLang="ja-JP" sz="800" dirty="0">
              <a:solidFill>
                <a:schemeClr val="bg1"/>
              </a:solidFill>
            </a:endParaRPr>
          </a:p>
          <a:p>
            <a:pPr lvl="1"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cs typeface="+mn-cs"/>
              </a:rPr>
              <a:t>サーバに負荷が掛かる</a:t>
            </a:r>
            <a:endParaRPr lang="ja-JP" altLang="ja-JP" sz="800" dirty="0">
              <a:solidFill>
                <a:schemeClr val="bg1"/>
              </a:solidFill>
            </a:endParaRPr>
          </a:p>
          <a:p>
            <a:pPr lvl="1"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cs typeface="+mn-cs"/>
              </a:rPr>
              <a:t>常に問い合わせは，クライアントから</a:t>
            </a:r>
            <a:endParaRPr kumimoji="1" lang="en-US" altLang="ja-JP" sz="800" dirty="0">
              <a:solidFill>
                <a:schemeClr val="bg1"/>
              </a:solidFill>
              <a:cs typeface="+mn-cs"/>
            </a:endParaRPr>
          </a:p>
          <a:p>
            <a:pPr rtl="0" eaLnBrk="1" fontAlgn="base" hangingPunct="1"/>
            <a:r>
              <a:rPr kumimoji="1" lang="en-US" altLang="ja-JP" sz="800" dirty="0">
                <a:solidFill>
                  <a:schemeClr val="bg1"/>
                </a:solidFill>
              </a:rPr>
              <a:t>Cookie </a:t>
            </a:r>
            <a:endParaRPr lang="ja-JP" altLang="ja-JP" sz="800" dirty="0">
              <a:solidFill>
                <a:schemeClr val="bg1"/>
              </a:solidFill>
            </a:endParaRPr>
          </a:p>
          <a:p>
            <a:pPr rtl="0" eaLnBrk="1" fontAlgn="base" hangingPunct="1"/>
            <a:r>
              <a:rPr kumimoji="1" lang="en-US" altLang="ja-JP" sz="800" dirty="0">
                <a:solidFill>
                  <a:schemeClr val="bg1"/>
                </a:solidFill>
              </a:rPr>
              <a:t>HTTPS</a:t>
            </a:r>
            <a:endParaRPr lang="ja-JP" altLang="ja-JP" sz="800" dirty="0">
              <a:solidFill>
                <a:schemeClr val="bg1"/>
              </a:solidFill>
            </a:endParaRPr>
          </a:p>
          <a:p>
            <a:pPr rtl="0" eaLnBrk="1" fontAlgn="base" hangingPunct="1"/>
            <a:r>
              <a:rPr kumimoji="1" lang="ja-JP" altLang="ja-JP" sz="800" dirty="0">
                <a:solidFill>
                  <a:schemeClr val="bg1"/>
                </a:solidFill>
              </a:rPr>
              <a:t>クライアント側スクリプト（</a:t>
            </a:r>
            <a:r>
              <a:rPr kumimoji="1" lang="en-US" altLang="ja-JP" sz="800" dirty="0">
                <a:solidFill>
                  <a:schemeClr val="bg1"/>
                </a:solidFill>
              </a:rPr>
              <a:t>Java</a:t>
            </a:r>
            <a:r>
              <a:rPr kumimoji="1" lang="ja-JP" altLang="ja-JP" sz="800" dirty="0">
                <a:solidFill>
                  <a:schemeClr val="bg1"/>
                </a:solidFill>
              </a:rPr>
              <a:t> </a:t>
            </a:r>
            <a:r>
              <a:rPr kumimoji="1" lang="en-US" altLang="ja-JP" sz="800" dirty="0">
                <a:solidFill>
                  <a:schemeClr val="bg1"/>
                </a:solidFill>
              </a:rPr>
              <a:t>Script</a:t>
            </a:r>
            <a:r>
              <a:rPr kumimoji="1" lang="ja-JP" altLang="ja-JP" sz="800" dirty="0">
                <a:solidFill>
                  <a:schemeClr val="bg1"/>
                </a:solidFill>
              </a:rPr>
              <a:t>）</a:t>
            </a:r>
            <a:endParaRPr lang="ja-JP" altLang="ja-JP" sz="800" dirty="0">
              <a:solidFill>
                <a:schemeClr val="bg1"/>
              </a:solidFill>
            </a:endParaRPr>
          </a:p>
          <a:p>
            <a:r>
              <a:rPr kumimoji="1" lang="en-US" altLang="ja-JP" sz="800" dirty="0">
                <a:solidFill>
                  <a:schemeClr val="bg1"/>
                </a:solidFill>
              </a:rPr>
              <a:t>WebSocket</a:t>
            </a:r>
            <a:br>
              <a:rPr kumimoji="1" lang="en-US" altLang="ja-JP" sz="3600" dirty="0">
                <a:solidFill>
                  <a:schemeClr val="tx1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+mn-lt"/>
                <a:ea typeface="+mn-ea"/>
                <a:cs typeface="+mn-cs"/>
              </a:rPr>
            </a:br>
            <a:endParaRPr lang="ja-JP" altLang="ja-JP" sz="3200" dirty="0">
              <a:effectLst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585" b="1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1477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0" name="Rectangle 3">
            <a:extLst>
              <a:ext uri="{FF2B5EF4-FFF2-40B4-BE49-F238E27FC236}">
                <a16:creationId xmlns:a16="http://schemas.microsoft.com/office/drawing/2014/main" id="{E5C9E1BF-EF88-41B3-AEDF-DBF7CFA79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2132856"/>
            <a:ext cx="6313639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セッションの概念が無い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通信内容が第</a:t>
            </a:r>
            <a:r>
              <a:rPr lang="en-US" altLang="ja-JP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3</a:t>
            </a: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者に見られてしまう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サーバに負荷が掛かる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常に問い合わせは，クライアントから</a:t>
            </a:r>
            <a:br>
              <a:rPr lang="en-US" altLang="ja-JP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</a:br>
            <a:endParaRPr lang="en-US" altLang="ja-JP" sz="2215" b="1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E3ECBEAE-4C26-66E2-7F51-54E6987E2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7704" y="4077072"/>
            <a:ext cx="631363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en-US" altLang="ja-JP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Cookie </a:t>
            </a: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en-US" altLang="ja-JP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HTTPS</a:t>
            </a: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クライアント側スクリプト（</a:t>
            </a:r>
            <a:r>
              <a:rPr lang="en-US" altLang="ja-JP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Java</a:t>
            </a:r>
            <a:r>
              <a:rPr lang="ja-JP" altLang="en-US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</a:t>
            </a:r>
            <a:r>
              <a:rPr lang="en-US" altLang="ja-JP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Script</a:t>
            </a:r>
            <a:r>
              <a:rPr lang="ja-JP" altLang="en-US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）</a:t>
            </a:r>
            <a:endParaRPr lang="en-US" altLang="ja-JP" sz="2215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en-US" altLang="ja-JP" sz="2215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WebSocket</a:t>
            </a:r>
            <a:br>
              <a:rPr lang="en-US" altLang="ja-JP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</a:br>
            <a:endParaRPr lang="en-US" altLang="ja-JP" sz="2215" b="1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" name="Picture 7" descr="WB01299_">
            <a:extLst>
              <a:ext uri="{FF2B5EF4-FFF2-40B4-BE49-F238E27FC236}">
                <a16:creationId xmlns:a16="http://schemas.microsoft.com/office/drawing/2014/main" id="{4E40D4FA-93CE-C8A3-88ED-E539F491B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8680"/>
            <a:ext cx="1295400" cy="1195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36673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 272">
            <a:extLst>
              <a:ext uri="{FF2B5EF4-FFF2-40B4-BE49-F238E27FC236}">
                <a16:creationId xmlns:a16="http://schemas.microsoft.com/office/drawing/2014/main" id="{461D02F2-18E5-46BD-B594-EFC26FD4F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2564904"/>
            <a:ext cx="396044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6">
            <a:extLst>
              <a:ext uri="{FF2B5EF4-FFF2-40B4-BE49-F238E27FC236}">
                <a16:creationId xmlns:a16="http://schemas.microsoft.com/office/drawing/2014/main" id="{E4E26040-A0DF-450E-BDF4-3893EEFB5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2852936"/>
            <a:ext cx="388843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74AD39C3-0BC3-4670-80B4-232D53D7A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3391" y="1369791"/>
            <a:ext cx="7905073" cy="907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r>
              <a:rPr lang="en-US" altLang="ja-JP" sz="2585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Cookie</a:t>
            </a:r>
          </a:p>
          <a:p>
            <a:pPr marL="627062" lvl="1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r>
              <a:rPr lang="ja-JP" altLang="en-US" sz="1077" dirty="0">
                <a:solidFill>
                  <a:schemeClr val="bg1"/>
                </a:solidFill>
              </a:rPr>
              <a:t> サーバから整理券（クッキー）をブラウザに渡す</a:t>
            </a:r>
            <a:endParaRPr lang="en-US" altLang="ja-JP" sz="1077" dirty="0">
              <a:solidFill>
                <a:schemeClr val="bg1"/>
              </a:solidFill>
            </a:endParaRPr>
          </a:p>
          <a:p>
            <a:pPr marL="627062" lvl="1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r>
              <a:rPr lang="ja-JP" altLang="en-US" sz="1077" dirty="0">
                <a:solidFill>
                  <a:schemeClr val="bg1"/>
                </a:solidFill>
              </a:rPr>
              <a:t> ブラウザは次以降の接続時に整理券（クッキー）をサーバに渡す</a:t>
            </a:r>
            <a:endParaRPr lang="en-US" altLang="ja-JP" sz="1077" dirty="0">
              <a:solidFill>
                <a:schemeClr val="bg1"/>
              </a:solidFill>
            </a:endParaRPr>
          </a:p>
          <a:p>
            <a:pPr marL="627062" marR="0" lvl="1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70000"/>
              <a:buFontTx/>
              <a:buNone/>
              <a:tabLst/>
              <a:defRPr/>
            </a:pPr>
            <a:endParaRPr kumimoji="1" lang="en-US" altLang="ja-JP" sz="800" dirty="0">
              <a:solidFill>
                <a:schemeClr val="bg1"/>
              </a:solidFill>
              <a:effectLst/>
              <a:latin typeface="+mn-lt"/>
              <a:ea typeface="+mn-ea"/>
            </a:endParaRPr>
          </a:p>
          <a:p>
            <a:pPr marL="627062" marR="0" lvl="1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70000"/>
              <a:buFontTx/>
              <a:buNone/>
              <a:tabLst/>
              <a:defRPr/>
            </a:pPr>
            <a:r>
              <a:rPr kumimoji="1" lang="en-US" altLang="ja-JP" sz="800" dirty="0">
                <a:solidFill>
                  <a:schemeClr val="bg1"/>
                </a:solidFill>
                <a:effectLst/>
                <a:latin typeface="+mn-lt"/>
                <a:ea typeface="+mn-ea"/>
              </a:rPr>
              <a:t>Cookie </a:t>
            </a:r>
            <a:r>
              <a:rPr kumimoji="1" lang="ja-JP" altLang="ja-JP" sz="800" dirty="0">
                <a:solidFill>
                  <a:schemeClr val="bg1"/>
                </a:solidFill>
                <a:effectLst/>
                <a:latin typeface="+mn-lt"/>
                <a:ea typeface="+mn-ea"/>
              </a:rPr>
              <a:t>は書き換え可能なので，通常はランダムな文字列を渡し，その内容をサーバ側で管理する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marL="627062" lvl="1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1077" dirty="0">
              <a:solidFill>
                <a:schemeClr val="bg1"/>
              </a:solidFill>
            </a:endParaRPr>
          </a:p>
          <a:p>
            <a:pPr marL="627062" lvl="1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1077" dirty="0">
              <a:solidFill>
                <a:schemeClr val="bg1"/>
              </a:solidFill>
            </a:endParaRPr>
          </a:p>
          <a:p>
            <a:pPr marL="627062" lvl="1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1077" dirty="0">
              <a:solidFill>
                <a:schemeClr val="bg1"/>
              </a:solidFill>
            </a:endParaRPr>
          </a:p>
        </p:txBody>
      </p:sp>
      <p:sp>
        <p:nvSpPr>
          <p:cNvPr id="56" name="Text Box 475">
            <a:extLst>
              <a:ext uri="{FF2B5EF4-FFF2-40B4-BE49-F238E27FC236}">
                <a16:creationId xmlns:a16="http://schemas.microsoft.com/office/drawing/2014/main" id="{B0EF12F7-B5C6-41EE-A249-045A0D15B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2852936"/>
            <a:ext cx="2664296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/>
              <a:t>整理券（</a:t>
            </a:r>
            <a:r>
              <a:rPr lang="en-US" altLang="ja-JP" sz="1846" dirty="0"/>
              <a:t>Cookie</a:t>
            </a:r>
            <a:r>
              <a:rPr lang="ja-JP" altLang="en-US" sz="1846" dirty="0"/>
              <a:t>）を渡す</a:t>
            </a:r>
          </a:p>
        </p:txBody>
      </p:sp>
      <p:sp>
        <p:nvSpPr>
          <p:cNvPr id="109" name="Text Box 446">
            <a:extLst>
              <a:ext uri="{FF2B5EF4-FFF2-40B4-BE49-F238E27FC236}">
                <a16:creationId xmlns:a16="http://schemas.microsoft.com/office/drawing/2014/main" id="{41C93351-1DEE-4CCF-A2B2-32BF1315A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143" y="3541826"/>
            <a:ext cx="1525289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Web</a:t>
            </a:r>
            <a:r>
              <a:rPr lang="ja-JP" altLang="en-US" sz="1846" dirty="0"/>
              <a:t>ブラウザ</a:t>
            </a:r>
          </a:p>
        </p:txBody>
      </p:sp>
      <p:grpSp>
        <p:nvGrpSpPr>
          <p:cNvPr id="110" name="Group 127">
            <a:extLst>
              <a:ext uri="{FF2B5EF4-FFF2-40B4-BE49-F238E27FC236}">
                <a16:creationId xmlns:a16="http://schemas.microsoft.com/office/drawing/2014/main" id="{F8C351E8-CBDB-4CBC-99D0-AFC06485AE1A}"/>
              </a:ext>
            </a:extLst>
          </p:cNvPr>
          <p:cNvGrpSpPr>
            <a:grpSpLocks/>
          </p:cNvGrpSpPr>
          <p:nvPr/>
        </p:nvGrpSpPr>
        <p:grpSpPr bwMode="auto">
          <a:xfrm>
            <a:off x="1115616" y="2420888"/>
            <a:ext cx="1040723" cy="1026368"/>
            <a:chOff x="606" y="2089"/>
            <a:chExt cx="650" cy="661"/>
          </a:xfrm>
          <a:solidFill>
            <a:srgbClr val="FFCCCC"/>
          </a:solidFill>
        </p:grpSpPr>
        <p:grpSp>
          <p:nvGrpSpPr>
            <p:cNvPr id="112" name="Group 128">
              <a:extLst>
                <a:ext uri="{FF2B5EF4-FFF2-40B4-BE49-F238E27FC236}">
                  <a16:creationId xmlns:a16="http://schemas.microsoft.com/office/drawing/2014/main" id="{1C030B0F-41AB-4F62-AAD6-83D0478D24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  <a:grpFill/>
          </p:grpSpPr>
          <p:sp>
            <p:nvSpPr>
              <p:cNvPr id="125" name="AutoShape 129">
                <a:extLst>
                  <a:ext uri="{FF2B5EF4-FFF2-40B4-BE49-F238E27FC236}">
                    <a16:creationId xmlns:a16="http://schemas.microsoft.com/office/drawing/2014/main" id="{CD1F6534-88AB-4F95-A2F1-AA7C12077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AutoShape 130">
                <a:extLst>
                  <a:ext uri="{FF2B5EF4-FFF2-40B4-BE49-F238E27FC236}">
                    <a16:creationId xmlns:a16="http://schemas.microsoft.com/office/drawing/2014/main" id="{23FE243C-3E07-40C4-9DB7-7B2C7B45E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AutoShape 131">
                <a:extLst>
                  <a:ext uri="{FF2B5EF4-FFF2-40B4-BE49-F238E27FC236}">
                    <a16:creationId xmlns:a16="http://schemas.microsoft.com/office/drawing/2014/main" id="{50DD1D10-335C-4047-8F5B-A194C48EA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 132">
              <a:extLst>
                <a:ext uri="{FF2B5EF4-FFF2-40B4-BE49-F238E27FC236}">
                  <a16:creationId xmlns:a16="http://schemas.microsoft.com/office/drawing/2014/main" id="{FFFF983C-59CB-4005-A655-4C1735F371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  <a:grpFill/>
          </p:grpSpPr>
          <p:sp>
            <p:nvSpPr>
              <p:cNvPr id="114" name="AutoShape 133">
                <a:extLst>
                  <a:ext uri="{FF2B5EF4-FFF2-40B4-BE49-F238E27FC236}">
                    <a16:creationId xmlns:a16="http://schemas.microsoft.com/office/drawing/2014/main" id="{B89EE7C3-D193-4DC5-A6FF-F2F55EECE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15" name="Line 134">
                <a:extLst>
                  <a:ext uri="{FF2B5EF4-FFF2-40B4-BE49-F238E27FC236}">
                    <a16:creationId xmlns:a16="http://schemas.microsoft.com/office/drawing/2014/main" id="{390BC4AB-4D37-45B3-A0F8-B1D1E6726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35">
                <a:extLst>
                  <a:ext uri="{FF2B5EF4-FFF2-40B4-BE49-F238E27FC236}">
                    <a16:creationId xmlns:a16="http://schemas.microsoft.com/office/drawing/2014/main" id="{6D78BCC8-1E86-46EC-9C0E-20BABEE97B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136">
                <a:extLst>
                  <a:ext uri="{FF2B5EF4-FFF2-40B4-BE49-F238E27FC236}">
                    <a16:creationId xmlns:a16="http://schemas.microsoft.com/office/drawing/2014/main" id="{B9D05E31-3026-4662-90AA-99E6EE270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137">
                <a:extLst>
                  <a:ext uri="{FF2B5EF4-FFF2-40B4-BE49-F238E27FC236}">
                    <a16:creationId xmlns:a16="http://schemas.microsoft.com/office/drawing/2014/main" id="{DDFCB247-6AE0-4D98-9F39-24F28AC67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138">
                <a:extLst>
                  <a:ext uri="{FF2B5EF4-FFF2-40B4-BE49-F238E27FC236}">
                    <a16:creationId xmlns:a16="http://schemas.microsoft.com/office/drawing/2014/main" id="{B0DCE5E6-B31D-4D45-BE52-53B3AD455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139">
                <a:extLst>
                  <a:ext uri="{FF2B5EF4-FFF2-40B4-BE49-F238E27FC236}">
                    <a16:creationId xmlns:a16="http://schemas.microsoft.com/office/drawing/2014/main" id="{769A821E-C617-44FF-BE0C-1D036F1CC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140">
                <a:extLst>
                  <a:ext uri="{FF2B5EF4-FFF2-40B4-BE49-F238E27FC236}">
                    <a16:creationId xmlns:a16="http://schemas.microsoft.com/office/drawing/2014/main" id="{B651594D-7CDF-4639-8EA3-87A8241C9F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141">
                <a:extLst>
                  <a:ext uri="{FF2B5EF4-FFF2-40B4-BE49-F238E27FC236}">
                    <a16:creationId xmlns:a16="http://schemas.microsoft.com/office/drawing/2014/main" id="{9B255BB6-3A38-4026-96E1-D2AC413E6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142">
                <a:extLst>
                  <a:ext uri="{FF2B5EF4-FFF2-40B4-BE49-F238E27FC236}">
                    <a16:creationId xmlns:a16="http://schemas.microsoft.com/office/drawing/2014/main" id="{5C28D48B-5E56-4AA3-BED1-64DE7F2378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4" name="Line 143">
                <a:extLst>
                  <a:ext uri="{FF2B5EF4-FFF2-40B4-BE49-F238E27FC236}">
                    <a16:creationId xmlns:a16="http://schemas.microsoft.com/office/drawing/2014/main" id="{7D572918-609B-4DF9-8AC7-62B54453A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28" name="Group 38">
            <a:extLst>
              <a:ext uri="{FF2B5EF4-FFF2-40B4-BE49-F238E27FC236}">
                <a16:creationId xmlns:a16="http://schemas.microsoft.com/office/drawing/2014/main" id="{491925F6-80CA-4A68-91AB-A1809CA1E95D}"/>
              </a:ext>
            </a:extLst>
          </p:cNvPr>
          <p:cNvGrpSpPr>
            <a:grpSpLocks/>
          </p:cNvGrpSpPr>
          <p:nvPr/>
        </p:nvGrpSpPr>
        <p:grpSpPr bwMode="auto">
          <a:xfrm>
            <a:off x="6444208" y="2276872"/>
            <a:ext cx="1620766" cy="1146257"/>
            <a:chOff x="2264" y="3057"/>
            <a:chExt cx="1037" cy="753"/>
          </a:xfrm>
        </p:grpSpPr>
        <p:grpSp>
          <p:nvGrpSpPr>
            <p:cNvPr id="129" name="Group 39">
              <a:extLst>
                <a:ext uri="{FF2B5EF4-FFF2-40B4-BE49-F238E27FC236}">
                  <a16:creationId xmlns:a16="http://schemas.microsoft.com/office/drawing/2014/main" id="{AADEA418-6545-434C-A764-4E70233831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146" name="Rectangle 40">
                <a:extLst>
                  <a:ext uri="{FF2B5EF4-FFF2-40B4-BE49-F238E27FC236}">
                    <a16:creationId xmlns:a16="http://schemas.microsoft.com/office/drawing/2014/main" id="{08DCC011-60D4-487D-871E-1569A17EB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7" name="Rectangle 41">
                <a:extLst>
                  <a:ext uri="{FF2B5EF4-FFF2-40B4-BE49-F238E27FC236}">
                    <a16:creationId xmlns:a16="http://schemas.microsoft.com/office/drawing/2014/main" id="{811AEBC4-14FB-4223-930F-F81B14E2E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8" name="Rectangle 42">
                <a:extLst>
                  <a:ext uri="{FF2B5EF4-FFF2-40B4-BE49-F238E27FC236}">
                    <a16:creationId xmlns:a16="http://schemas.microsoft.com/office/drawing/2014/main" id="{33B3AF0B-FB02-481F-89A9-1A92F417D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9" name="Rectangle 43">
                <a:extLst>
                  <a:ext uri="{FF2B5EF4-FFF2-40B4-BE49-F238E27FC236}">
                    <a16:creationId xmlns:a16="http://schemas.microsoft.com/office/drawing/2014/main" id="{949E6068-E0EC-4959-B20A-79F9257FA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Oval 44">
                <a:extLst>
                  <a:ext uri="{FF2B5EF4-FFF2-40B4-BE49-F238E27FC236}">
                    <a16:creationId xmlns:a16="http://schemas.microsoft.com/office/drawing/2014/main" id="{69C9F43B-284C-4929-8E1A-601052B3A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1" name="Oval 45">
                <a:extLst>
                  <a:ext uri="{FF2B5EF4-FFF2-40B4-BE49-F238E27FC236}">
                    <a16:creationId xmlns:a16="http://schemas.microsoft.com/office/drawing/2014/main" id="{A6746792-70CD-4B64-84AD-395BB693F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2" name="Oval 46">
                <a:extLst>
                  <a:ext uri="{FF2B5EF4-FFF2-40B4-BE49-F238E27FC236}">
                    <a16:creationId xmlns:a16="http://schemas.microsoft.com/office/drawing/2014/main" id="{49DF5695-7015-41E9-BCA6-AC38FC857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3" name="Rectangle 47">
                <a:extLst>
                  <a:ext uri="{FF2B5EF4-FFF2-40B4-BE49-F238E27FC236}">
                    <a16:creationId xmlns:a16="http://schemas.microsoft.com/office/drawing/2014/main" id="{6E7F6D80-F16D-4EAD-9023-20457B42C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0" name="Group 48">
              <a:extLst>
                <a:ext uri="{FF2B5EF4-FFF2-40B4-BE49-F238E27FC236}">
                  <a16:creationId xmlns:a16="http://schemas.microsoft.com/office/drawing/2014/main" id="{1FA38CEB-2529-4732-8F19-8D94C96F27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143" name="AutoShape 49">
                <a:extLst>
                  <a:ext uri="{FF2B5EF4-FFF2-40B4-BE49-F238E27FC236}">
                    <a16:creationId xmlns:a16="http://schemas.microsoft.com/office/drawing/2014/main" id="{D3115970-10EE-472F-BE39-516623AE3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4" name="AutoShape 50">
                <a:extLst>
                  <a:ext uri="{FF2B5EF4-FFF2-40B4-BE49-F238E27FC236}">
                    <a16:creationId xmlns:a16="http://schemas.microsoft.com/office/drawing/2014/main" id="{E9BCB708-2FB2-4B27-8A3C-DFE6C932A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5" name="AutoShape 51">
                <a:extLst>
                  <a:ext uri="{FF2B5EF4-FFF2-40B4-BE49-F238E27FC236}">
                    <a16:creationId xmlns:a16="http://schemas.microsoft.com/office/drawing/2014/main" id="{B050B362-DBB0-4527-A2D4-F1BF10A04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1" name="Group 52">
              <a:extLst>
                <a:ext uri="{FF2B5EF4-FFF2-40B4-BE49-F238E27FC236}">
                  <a16:creationId xmlns:a16="http://schemas.microsoft.com/office/drawing/2014/main" id="{D338CE57-40F3-41D7-9132-A756D51357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132" name="AutoShape 53">
                <a:extLst>
                  <a:ext uri="{FF2B5EF4-FFF2-40B4-BE49-F238E27FC236}">
                    <a16:creationId xmlns:a16="http://schemas.microsoft.com/office/drawing/2014/main" id="{3186789A-486A-49AC-96E4-4435422D6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33" name="Line 54">
                <a:extLst>
                  <a:ext uri="{FF2B5EF4-FFF2-40B4-BE49-F238E27FC236}">
                    <a16:creationId xmlns:a16="http://schemas.microsoft.com/office/drawing/2014/main" id="{80C21884-68EE-49DE-B87F-B360E49A8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55">
                <a:extLst>
                  <a:ext uri="{FF2B5EF4-FFF2-40B4-BE49-F238E27FC236}">
                    <a16:creationId xmlns:a16="http://schemas.microsoft.com/office/drawing/2014/main" id="{3AB76A89-5A58-437B-AE60-3BA64305AA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56">
                <a:extLst>
                  <a:ext uri="{FF2B5EF4-FFF2-40B4-BE49-F238E27FC236}">
                    <a16:creationId xmlns:a16="http://schemas.microsoft.com/office/drawing/2014/main" id="{50E62F27-72C1-46EC-8460-C5E8FE239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57">
                <a:extLst>
                  <a:ext uri="{FF2B5EF4-FFF2-40B4-BE49-F238E27FC236}">
                    <a16:creationId xmlns:a16="http://schemas.microsoft.com/office/drawing/2014/main" id="{F17A2C10-8293-4DAA-8A8F-D8699C0B9E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58">
                <a:extLst>
                  <a:ext uri="{FF2B5EF4-FFF2-40B4-BE49-F238E27FC236}">
                    <a16:creationId xmlns:a16="http://schemas.microsoft.com/office/drawing/2014/main" id="{B23ABE40-3DCF-4749-A3E9-6164010A5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59">
                <a:extLst>
                  <a:ext uri="{FF2B5EF4-FFF2-40B4-BE49-F238E27FC236}">
                    <a16:creationId xmlns:a16="http://schemas.microsoft.com/office/drawing/2014/main" id="{EBC14027-A150-4441-817A-E524EE073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60">
                <a:extLst>
                  <a:ext uri="{FF2B5EF4-FFF2-40B4-BE49-F238E27FC236}">
                    <a16:creationId xmlns:a16="http://schemas.microsoft.com/office/drawing/2014/main" id="{C62D00CC-5C0D-46C0-B1AB-BB8BE510FF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61">
                <a:extLst>
                  <a:ext uri="{FF2B5EF4-FFF2-40B4-BE49-F238E27FC236}">
                    <a16:creationId xmlns:a16="http://schemas.microsoft.com/office/drawing/2014/main" id="{81AACFCF-C74A-4038-AF8F-C6F84A357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62">
                <a:extLst>
                  <a:ext uri="{FF2B5EF4-FFF2-40B4-BE49-F238E27FC236}">
                    <a16:creationId xmlns:a16="http://schemas.microsoft.com/office/drawing/2014/main" id="{3E7C8D37-88F4-4AF1-8918-4902EE3BC2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63">
                <a:extLst>
                  <a:ext uri="{FF2B5EF4-FFF2-40B4-BE49-F238E27FC236}">
                    <a16:creationId xmlns:a16="http://schemas.microsoft.com/office/drawing/2014/main" id="{22DD49F4-11C4-4C24-999C-95E8EED4F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" name="Text Box 271">
            <a:extLst>
              <a:ext uri="{FF2B5EF4-FFF2-40B4-BE49-F238E27FC236}">
                <a16:creationId xmlns:a16="http://schemas.microsoft.com/office/drawing/2014/main" id="{627BA379-CCA9-379E-FD13-92A4F8365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240" y="3573016"/>
            <a:ext cx="155523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WWW</a:t>
            </a:r>
            <a:r>
              <a:rPr lang="ja-JP" altLang="en-US" sz="1846" dirty="0"/>
              <a:t>サーバ</a:t>
            </a:r>
          </a:p>
        </p:txBody>
      </p:sp>
      <p:sp>
        <p:nvSpPr>
          <p:cNvPr id="3" name="Line 272">
            <a:extLst>
              <a:ext uri="{FF2B5EF4-FFF2-40B4-BE49-F238E27FC236}">
                <a16:creationId xmlns:a16="http://schemas.microsoft.com/office/drawing/2014/main" id="{59754DD0-2F12-F6B1-DA2D-0DCE2C17B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3501008"/>
            <a:ext cx="388843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" name="Text Box 475">
            <a:extLst>
              <a:ext uri="{FF2B5EF4-FFF2-40B4-BE49-F238E27FC236}">
                <a16:creationId xmlns:a16="http://schemas.microsoft.com/office/drawing/2014/main" id="{FF4BA625-0A20-C1C2-B4D4-5418799E8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3501008"/>
            <a:ext cx="2808312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/>
              <a:t>整理券（</a:t>
            </a:r>
            <a:r>
              <a:rPr lang="en-US" altLang="ja-JP" sz="1846" dirty="0"/>
              <a:t>Cookie</a:t>
            </a:r>
            <a:r>
              <a:rPr lang="ja-JP" altLang="en-US" sz="1846" dirty="0"/>
              <a:t>）を見せる</a:t>
            </a:r>
          </a:p>
        </p:txBody>
      </p:sp>
      <p:sp>
        <p:nvSpPr>
          <p:cNvPr id="5" name="Text Box 475">
            <a:extLst>
              <a:ext uri="{FF2B5EF4-FFF2-40B4-BE49-F238E27FC236}">
                <a16:creationId xmlns:a16="http://schemas.microsoft.com/office/drawing/2014/main" id="{D62862EB-0313-0062-3C97-A7CDBD363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712" y="4437112"/>
            <a:ext cx="5832648" cy="6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Cookie </a:t>
            </a:r>
            <a:r>
              <a:rPr lang="ja-JP" altLang="en-US" sz="1846" dirty="0"/>
              <a:t>は書き換え可能なので，通常はランダムな文字列を渡し，その内容をサーバ側で管理する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49444AF9-70BD-886B-C7A4-AD14F1733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の発展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01789083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Line 272">
            <a:extLst>
              <a:ext uri="{FF2B5EF4-FFF2-40B4-BE49-F238E27FC236}">
                <a16:creationId xmlns:a16="http://schemas.microsoft.com/office/drawing/2014/main" id="{461D02F2-18E5-46BD-B594-EFC26FD4F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2571542"/>
            <a:ext cx="381642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6">
            <a:extLst>
              <a:ext uri="{FF2B5EF4-FFF2-40B4-BE49-F238E27FC236}">
                <a16:creationId xmlns:a16="http://schemas.microsoft.com/office/drawing/2014/main" id="{E4E26040-A0DF-450E-BDF4-3893EEFB5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2872410"/>
            <a:ext cx="381642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74AD39C3-0BC3-4670-80B4-232D53D7A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3391" y="1369791"/>
            <a:ext cx="5065040" cy="482801"/>
          </a:xfrm>
        </p:spPr>
        <p:txBody>
          <a:bodyPr/>
          <a:lstStyle/>
          <a:p>
            <a:pPr rtl="0" eaLnBrk="1" fontAlgn="base" hangingPunct="1"/>
            <a:r>
              <a:rPr lang="ja-JP" altLang="en-US" sz="2585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クライアント側スクリプト</a:t>
            </a:r>
            <a:br>
              <a:rPr lang="en-US" altLang="ja-JP" sz="2585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</a:br>
            <a:r>
              <a:rPr kumimoji="1" lang="ja-JP" altLang="ja-JP" sz="3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サーバか</a:t>
            </a:r>
            <a:r>
              <a:rPr kumimoji="1" lang="ja-JP" altLang="en-US" sz="800" dirty="0">
                <a:solidFill>
                  <a:schemeClr val="bg1"/>
                </a:solidFill>
                <a:effectLst/>
              </a:rPr>
              <a:t>らプログラムを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をブラウザに渡す</a:t>
            </a:r>
            <a:r>
              <a:rPr kumimoji="1" lang="ja-JP" altLang="en-US" sz="800" dirty="0">
                <a:solidFill>
                  <a:schemeClr val="bg1"/>
                </a:solidFill>
                <a:effectLst/>
              </a:rPr>
              <a:t>．</a:t>
            </a:r>
            <a:br>
              <a:rPr kumimoji="1" lang="en-US" altLang="ja-JP" sz="800" dirty="0">
                <a:solidFill>
                  <a:schemeClr val="bg1"/>
                </a:solidFill>
                <a:effectLst/>
              </a:rPr>
            </a:br>
            <a:r>
              <a:rPr kumimoji="1" lang="ja-JP" altLang="en-US" sz="800" dirty="0">
                <a:solidFill>
                  <a:schemeClr val="bg1"/>
                </a:solidFill>
                <a:effectLst/>
              </a:rPr>
              <a:t>ブラウザでプログラムを実行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サーバの仕事量が減る．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rtl="0" eaLnBrk="1" fontAlgn="base" hangingPunct="1"/>
            <a:r>
              <a:rPr kumimoji="1" lang="ja-JP" altLang="ja-JP" sz="800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クライアント（</a:t>
            </a:r>
            <a:r>
              <a:rPr kumimoji="1" lang="en-US" altLang="ja-JP" sz="800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Web</a:t>
            </a:r>
            <a:r>
              <a:rPr kumimoji="1" lang="ja-JP" altLang="ja-JP" sz="800" dirty="0">
                <a:solidFill>
                  <a:schemeClr val="bg1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ブラウザ）の操作効率も上がる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None/>
              <a:defRPr/>
            </a:pPr>
            <a:endParaRPr lang="en-US" altLang="ja-JP" sz="1477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475">
            <a:extLst>
              <a:ext uri="{FF2B5EF4-FFF2-40B4-BE49-F238E27FC236}">
                <a16:creationId xmlns:a16="http://schemas.microsoft.com/office/drawing/2014/main" id="{B0EF12F7-B5C6-41EE-A249-045A0D15B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4615" y="2539856"/>
            <a:ext cx="2446538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HTTP</a:t>
            </a:r>
            <a:endParaRPr lang="ja-JP" altLang="en-US" sz="1846" dirty="0"/>
          </a:p>
        </p:txBody>
      </p:sp>
      <p:sp>
        <p:nvSpPr>
          <p:cNvPr id="109" name="Text Box 446">
            <a:extLst>
              <a:ext uri="{FF2B5EF4-FFF2-40B4-BE49-F238E27FC236}">
                <a16:creationId xmlns:a16="http://schemas.microsoft.com/office/drawing/2014/main" id="{41C93351-1DEE-4CCF-A2B2-32BF1315A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2151" y="3541826"/>
            <a:ext cx="1525289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Web</a:t>
            </a:r>
            <a:r>
              <a:rPr lang="ja-JP" altLang="en-US" sz="1846" dirty="0"/>
              <a:t>ブラウザ</a:t>
            </a:r>
          </a:p>
        </p:txBody>
      </p:sp>
      <p:sp>
        <p:nvSpPr>
          <p:cNvPr id="55" name="Rectangle 3">
            <a:extLst>
              <a:ext uri="{FF2B5EF4-FFF2-40B4-BE49-F238E27FC236}">
                <a16:creationId xmlns:a16="http://schemas.microsoft.com/office/drawing/2014/main" id="{C3DCBB25-505B-4083-844D-FA371E867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84" y="4221088"/>
            <a:ext cx="8418116" cy="125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buClr>
                <a:srgbClr val="002060"/>
              </a:buClr>
              <a:buSzPct val="70000"/>
              <a:buFont typeface="Wingdings" panose="05000000000000000000" pitchFamily="2" charset="2"/>
              <a:buChar char="l"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クライアント側にも仕事をさせよう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1" eaLnBrk="1" hangingPunct="1">
              <a:buClr>
                <a:srgbClr val="002060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1846" kern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サーバの仕事量が減る．</a:t>
            </a:r>
            <a:endParaRPr lang="en-US" altLang="ja-JP" sz="1846" kern="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lvl="1" eaLnBrk="1" hangingPunct="1">
              <a:buClr>
                <a:srgbClr val="002060"/>
              </a:buClr>
              <a:buSzPct val="70000"/>
              <a:buFont typeface="Wingdings" panose="05000000000000000000" pitchFamily="2" charset="2"/>
              <a:buChar char="ü"/>
              <a:defRPr/>
            </a:pPr>
            <a:r>
              <a:rPr lang="ja-JP" altLang="en-US" sz="1846" kern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クライアント（</a:t>
            </a:r>
            <a:r>
              <a:rPr lang="en-US" altLang="ja-JP" sz="1846" kern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Web</a:t>
            </a:r>
            <a:r>
              <a:rPr lang="ja-JP" altLang="en-US" sz="1846" kern="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ブラウザ）の操作効率も上がる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</p:txBody>
      </p:sp>
      <p:sp>
        <p:nvSpPr>
          <p:cNvPr id="57" name="Line 476">
            <a:extLst>
              <a:ext uri="{FF2B5EF4-FFF2-40B4-BE49-F238E27FC236}">
                <a16:creationId xmlns:a16="http://schemas.microsoft.com/office/drawing/2014/main" id="{AD933738-263A-463B-B096-16494BB57AC8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3336123"/>
            <a:ext cx="3888431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Text Box 475">
            <a:extLst>
              <a:ext uri="{FF2B5EF4-FFF2-40B4-BE49-F238E27FC236}">
                <a16:creationId xmlns:a16="http://schemas.microsoft.com/office/drawing/2014/main" id="{05308E3C-A0A5-4258-84FA-51E07CB2C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864" y="2996952"/>
            <a:ext cx="2446538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>
                <a:solidFill>
                  <a:srgbClr val="C00000"/>
                </a:solidFill>
              </a:rPr>
              <a:t>プログラム（</a:t>
            </a:r>
            <a:r>
              <a:rPr lang="en-US" altLang="ja-JP" sz="1846" dirty="0">
                <a:solidFill>
                  <a:srgbClr val="C00000"/>
                </a:solidFill>
              </a:rPr>
              <a:t>JS</a:t>
            </a:r>
            <a:r>
              <a:rPr lang="ja-JP" altLang="en-US" sz="1846" dirty="0">
                <a:solidFill>
                  <a:srgbClr val="C00000"/>
                </a:solidFill>
              </a:rPr>
              <a:t>）</a:t>
            </a:r>
          </a:p>
        </p:txBody>
      </p:sp>
      <p:sp>
        <p:nvSpPr>
          <p:cNvPr id="106" name="Text Box 475">
            <a:extLst>
              <a:ext uri="{FF2B5EF4-FFF2-40B4-BE49-F238E27FC236}">
                <a16:creationId xmlns:a16="http://schemas.microsoft.com/office/drawing/2014/main" id="{84C62365-1CA1-415F-B87B-A48993962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856" y="3356992"/>
            <a:ext cx="2446538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>
                <a:solidFill>
                  <a:srgbClr val="C00000"/>
                </a:solidFill>
              </a:rPr>
              <a:t>これやって置いて</a:t>
            </a:r>
          </a:p>
        </p:txBody>
      </p:sp>
      <p:grpSp>
        <p:nvGrpSpPr>
          <p:cNvPr id="110" name="Group 127">
            <a:extLst>
              <a:ext uri="{FF2B5EF4-FFF2-40B4-BE49-F238E27FC236}">
                <a16:creationId xmlns:a16="http://schemas.microsoft.com/office/drawing/2014/main" id="{F8C351E8-CBDB-4CBC-99D0-AFC06485AE1A}"/>
              </a:ext>
            </a:extLst>
          </p:cNvPr>
          <p:cNvGrpSpPr>
            <a:grpSpLocks/>
          </p:cNvGrpSpPr>
          <p:nvPr/>
        </p:nvGrpSpPr>
        <p:grpSpPr bwMode="auto">
          <a:xfrm>
            <a:off x="1187624" y="2420888"/>
            <a:ext cx="1040723" cy="1026368"/>
            <a:chOff x="606" y="2089"/>
            <a:chExt cx="650" cy="661"/>
          </a:xfrm>
          <a:solidFill>
            <a:srgbClr val="FFCCCC"/>
          </a:solidFill>
        </p:grpSpPr>
        <p:grpSp>
          <p:nvGrpSpPr>
            <p:cNvPr id="112" name="Group 128">
              <a:extLst>
                <a:ext uri="{FF2B5EF4-FFF2-40B4-BE49-F238E27FC236}">
                  <a16:creationId xmlns:a16="http://schemas.microsoft.com/office/drawing/2014/main" id="{1C030B0F-41AB-4F62-AAD6-83D0478D24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  <a:grpFill/>
          </p:grpSpPr>
          <p:sp>
            <p:nvSpPr>
              <p:cNvPr id="125" name="AutoShape 129">
                <a:extLst>
                  <a:ext uri="{FF2B5EF4-FFF2-40B4-BE49-F238E27FC236}">
                    <a16:creationId xmlns:a16="http://schemas.microsoft.com/office/drawing/2014/main" id="{CD1F6534-88AB-4F95-A2F1-AA7C120771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AutoShape 130">
                <a:extLst>
                  <a:ext uri="{FF2B5EF4-FFF2-40B4-BE49-F238E27FC236}">
                    <a16:creationId xmlns:a16="http://schemas.microsoft.com/office/drawing/2014/main" id="{23FE243C-3E07-40C4-9DB7-7B2C7B45E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AutoShape 131">
                <a:extLst>
                  <a:ext uri="{FF2B5EF4-FFF2-40B4-BE49-F238E27FC236}">
                    <a16:creationId xmlns:a16="http://schemas.microsoft.com/office/drawing/2014/main" id="{50DD1D10-335C-4047-8F5B-A194C48EA6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3" name="Group 132">
              <a:extLst>
                <a:ext uri="{FF2B5EF4-FFF2-40B4-BE49-F238E27FC236}">
                  <a16:creationId xmlns:a16="http://schemas.microsoft.com/office/drawing/2014/main" id="{FFFF983C-59CB-4005-A655-4C1735F371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  <a:grpFill/>
          </p:grpSpPr>
          <p:sp>
            <p:nvSpPr>
              <p:cNvPr id="114" name="AutoShape 133">
                <a:extLst>
                  <a:ext uri="{FF2B5EF4-FFF2-40B4-BE49-F238E27FC236}">
                    <a16:creationId xmlns:a16="http://schemas.microsoft.com/office/drawing/2014/main" id="{B89EE7C3-D193-4DC5-A6FF-F2F55EECEC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15" name="Line 134">
                <a:extLst>
                  <a:ext uri="{FF2B5EF4-FFF2-40B4-BE49-F238E27FC236}">
                    <a16:creationId xmlns:a16="http://schemas.microsoft.com/office/drawing/2014/main" id="{390BC4AB-4D37-45B3-A0F8-B1D1E67265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6" name="Line 135">
                <a:extLst>
                  <a:ext uri="{FF2B5EF4-FFF2-40B4-BE49-F238E27FC236}">
                    <a16:creationId xmlns:a16="http://schemas.microsoft.com/office/drawing/2014/main" id="{6D78BCC8-1E86-46EC-9C0E-20BABEE97B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136">
                <a:extLst>
                  <a:ext uri="{FF2B5EF4-FFF2-40B4-BE49-F238E27FC236}">
                    <a16:creationId xmlns:a16="http://schemas.microsoft.com/office/drawing/2014/main" id="{B9D05E31-3026-4662-90AA-99E6EE2706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137">
                <a:extLst>
                  <a:ext uri="{FF2B5EF4-FFF2-40B4-BE49-F238E27FC236}">
                    <a16:creationId xmlns:a16="http://schemas.microsoft.com/office/drawing/2014/main" id="{DDFCB247-6AE0-4D98-9F39-24F28AC67B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138">
                <a:extLst>
                  <a:ext uri="{FF2B5EF4-FFF2-40B4-BE49-F238E27FC236}">
                    <a16:creationId xmlns:a16="http://schemas.microsoft.com/office/drawing/2014/main" id="{B0DCE5E6-B31D-4D45-BE52-53B3AD4550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139">
                <a:extLst>
                  <a:ext uri="{FF2B5EF4-FFF2-40B4-BE49-F238E27FC236}">
                    <a16:creationId xmlns:a16="http://schemas.microsoft.com/office/drawing/2014/main" id="{769A821E-C617-44FF-BE0C-1D036F1CC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140">
                <a:extLst>
                  <a:ext uri="{FF2B5EF4-FFF2-40B4-BE49-F238E27FC236}">
                    <a16:creationId xmlns:a16="http://schemas.microsoft.com/office/drawing/2014/main" id="{B651594D-7CDF-4639-8EA3-87A8241C9F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141">
                <a:extLst>
                  <a:ext uri="{FF2B5EF4-FFF2-40B4-BE49-F238E27FC236}">
                    <a16:creationId xmlns:a16="http://schemas.microsoft.com/office/drawing/2014/main" id="{9B255BB6-3A38-4026-96E1-D2AC413E6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142">
                <a:extLst>
                  <a:ext uri="{FF2B5EF4-FFF2-40B4-BE49-F238E27FC236}">
                    <a16:creationId xmlns:a16="http://schemas.microsoft.com/office/drawing/2014/main" id="{5C28D48B-5E56-4AA3-BED1-64DE7F2378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4" name="Line 143">
                <a:extLst>
                  <a:ext uri="{FF2B5EF4-FFF2-40B4-BE49-F238E27FC236}">
                    <a16:creationId xmlns:a16="http://schemas.microsoft.com/office/drawing/2014/main" id="{7D572918-609B-4DF9-8AC7-62B54453A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28" name="Group 38">
            <a:extLst>
              <a:ext uri="{FF2B5EF4-FFF2-40B4-BE49-F238E27FC236}">
                <a16:creationId xmlns:a16="http://schemas.microsoft.com/office/drawing/2014/main" id="{491925F6-80CA-4A68-91AB-A1809CA1E95D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2276872"/>
            <a:ext cx="1620766" cy="1146257"/>
            <a:chOff x="2264" y="3057"/>
            <a:chExt cx="1037" cy="753"/>
          </a:xfrm>
        </p:grpSpPr>
        <p:grpSp>
          <p:nvGrpSpPr>
            <p:cNvPr id="129" name="Group 39">
              <a:extLst>
                <a:ext uri="{FF2B5EF4-FFF2-40B4-BE49-F238E27FC236}">
                  <a16:creationId xmlns:a16="http://schemas.microsoft.com/office/drawing/2014/main" id="{AADEA418-6545-434C-A764-4E70233831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146" name="Rectangle 40">
                <a:extLst>
                  <a:ext uri="{FF2B5EF4-FFF2-40B4-BE49-F238E27FC236}">
                    <a16:creationId xmlns:a16="http://schemas.microsoft.com/office/drawing/2014/main" id="{08DCC011-60D4-487D-871E-1569A17EB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7" name="Rectangle 41">
                <a:extLst>
                  <a:ext uri="{FF2B5EF4-FFF2-40B4-BE49-F238E27FC236}">
                    <a16:creationId xmlns:a16="http://schemas.microsoft.com/office/drawing/2014/main" id="{811AEBC4-14FB-4223-930F-F81B14E2EA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8" name="Rectangle 42">
                <a:extLst>
                  <a:ext uri="{FF2B5EF4-FFF2-40B4-BE49-F238E27FC236}">
                    <a16:creationId xmlns:a16="http://schemas.microsoft.com/office/drawing/2014/main" id="{33B3AF0B-FB02-481F-89A9-1A92F417D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9" name="Rectangle 43">
                <a:extLst>
                  <a:ext uri="{FF2B5EF4-FFF2-40B4-BE49-F238E27FC236}">
                    <a16:creationId xmlns:a16="http://schemas.microsoft.com/office/drawing/2014/main" id="{949E6068-E0EC-4959-B20A-79F9257FA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Oval 44">
                <a:extLst>
                  <a:ext uri="{FF2B5EF4-FFF2-40B4-BE49-F238E27FC236}">
                    <a16:creationId xmlns:a16="http://schemas.microsoft.com/office/drawing/2014/main" id="{69C9F43B-284C-4929-8E1A-601052B3A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1" name="Oval 45">
                <a:extLst>
                  <a:ext uri="{FF2B5EF4-FFF2-40B4-BE49-F238E27FC236}">
                    <a16:creationId xmlns:a16="http://schemas.microsoft.com/office/drawing/2014/main" id="{A6746792-70CD-4B64-84AD-395BB693F8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2" name="Oval 46">
                <a:extLst>
                  <a:ext uri="{FF2B5EF4-FFF2-40B4-BE49-F238E27FC236}">
                    <a16:creationId xmlns:a16="http://schemas.microsoft.com/office/drawing/2014/main" id="{49DF5695-7015-41E9-BCA6-AC38FC8578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3" name="Rectangle 47">
                <a:extLst>
                  <a:ext uri="{FF2B5EF4-FFF2-40B4-BE49-F238E27FC236}">
                    <a16:creationId xmlns:a16="http://schemas.microsoft.com/office/drawing/2014/main" id="{6E7F6D80-F16D-4EAD-9023-20457B42C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0" name="Group 48">
              <a:extLst>
                <a:ext uri="{FF2B5EF4-FFF2-40B4-BE49-F238E27FC236}">
                  <a16:creationId xmlns:a16="http://schemas.microsoft.com/office/drawing/2014/main" id="{1FA38CEB-2529-4732-8F19-8D94C96F27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143" name="AutoShape 49">
                <a:extLst>
                  <a:ext uri="{FF2B5EF4-FFF2-40B4-BE49-F238E27FC236}">
                    <a16:creationId xmlns:a16="http://schemas.microsoft.com/office/drawing/2014/main" id="{D3115970-10EE-472F-BE39-516623AE38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4" name="AutoShape 50">
                <a:extLst>
                  <a:ext uri="{FF2B5EF4-FFF2-40B4-BE49-F238E27FC236}">
                    <a16:creationId xmlns:a16="http://schemas.microsoft.com/office/drawing/2014/main" id="{E9BCB708-2FB2-4B27-8A3C-DFE6C932A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5" name="AutoShape 51">
                <a:extLst>
                  <a:ext uri="{FF2B5EF4-FFF2-40B4-BE49-F238E27FC236}">
                    <a16:creationId xmlns:a16="http://schemas.microsoft.com/office/drawing/2014/main" id="{B050B362-DBB0-4527-A2D4-F1BF10A04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1" name="Group 52">
              <a:extLst>
                <a:ext uri="{FF2B5EF4-FFF2-40B4-BE49-F238E27FC236}">
                  <a16:creationId xmlns:a16="http://schemas.microsoft.com/office/drawing/2014/main" id="{D338CE57-40F3-41D7-9132-A756D51357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132" name="AutoShape 53">
                <a:extLst>
                  <a:ext uri="{FF2B5EF4-FFF2-40B4-BE49-F238E27FC236}">
                    <a16:creationId xmlns:a16="http://schemas.microsoft.com/office/drawing/2014/main" id="{3186789A-486A-49AC-96E4-4435422D60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33" name="Line 54">
                <a:extLst>
                  <a:ext uri="{FF2B5EF4-FFF2-40B4-BE49-F238E27FC236}">
                    <a16:creationId xmlns:a16="http://schemas.microsoft.com/office/drawing/2014/main" id="{80C21884-68EE-49DE-B87F-B360E49A8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4" name="Line 55">
                <a:extLst>
                  <a:ext uri="{FF2B5EF4-FFF2-40B4-BE49-F238E27FC236}">
                    <a16:creationId xmlns:a16="http://schemas.microsoft.com/office/drawing/2014/main" id="{3AB76A89-5A58-437B-AE60-3BA64305AA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56">
                <a:extLst>
                  <a:ext uri="{FF2B5EF4-FFF2-40B4-BE49-F238E27FC236}">
                    <a16:creationId xmlns:a16="http://schemas.microsoft.com/office/drawing/2014/main" id="{50E62F27-72C1-46EC-8460-C5E8FE239E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57">
                <a:extLst>
                  <a:ext uri="{FF2B5EF4-FFF2-40B4-BE49-F238E27FC236}">
                    <a16:creationId xmlns:a16="http://schemas.microsoft.com/office/drawing/2014/main" id="{F17A2C10-8293-4DAA-8A8F-D8699C0B9E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58">
                <a:extLst>
                  <a:ext uri="{FF2B5EF4-FFF2-40B4-BE49-F238E27FC236}">
                    <a16:creationId xmlns:a16="http://schemas.microsoft.com/office/drawing/2014/main" id="{B23ABE40-3DCF-4749-A3E9-6164010A59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59">
                <a:extLst>
                  <a:ext uri="{FF2B5EF4-FFF2-40B4-BE49-F238E27FC236}">
                    <a16:creationId xmlns:a16="http://schemas.microsoft.com/office/drawing/2014/main" id="{EBC14027-A150-4441-817A-E524EE0732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60">
                <a:extLst>
                  <a:ext uri="{FF2B5EF4-FFF2-40B4-BE49-F238E27FC236}">
                    <a16:creationId xmlns:a16="http://schemas.microsoft.com/office/drawing/2014/main" id="{C62D00CC-5C0D-46C0-B1AB-BB8BE510FF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61">
                <a:extLst>
                  <a:ext uri="{FF2B5EF4-FFF2-40B4-BE49-F238E27FC236}">
                    <a16:creationId xmlns:a16="http://schemas.microsoft.com/office/drawing/2014/main" id="{81AACFCF-C74A-4038-AF8F-C6F84A357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62">
                <a:extLst>
                  <a:ext uri="{FF2B5EF4-FFF2-40B4-BE49-F238E27FC236}">
                    <a16:creationId xmlns:a16="http://schemas.microsoft.com/office/drawing/2014/main" id="{3E7C8D37-88F4-4AF1-8918-4902EE3BC2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63">
                <a:extLst>
                  <a:ext uri="{FF2B5EF4-FFF2-40B4-BE49-F238E27FC236}">
                    <a16:creationId xmlns:a16="http://schemas.microsoft.com/office/drawing/2014/main" id="{22DD49F4-11C4-4C24-999C-95E8EED4FC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" name="Text Box 271">
            <a:extLst>
              <a:ext uri="{FF2B5EF4-FFF2-40B4-BE49-F238E27FC236}">
                <a16:creationId xmlns:a16="http://schemas.microsoft.com/office/drawing/2014/main" id="{627BA379-CCA9-379E-FD13-92A4F8365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6356" y="3564541"/>
            <a:ext cx="155523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WWW</a:t>
            </a:r>
            <a:r>
              <a:rPr lang="ja-JP" altLang="en-US" sz="1846" dirty="0"/>
              <a:t>サーバ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1300934-AD48-9D95-EE3E-681829549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HTTP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の発展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06582907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 Box 271">
            <a:extLst>
              <a:ext uri="{FF2B5EF4-FFF2-40B4-BE49-F238E27FC236}">
                <a16:creationId xmlns:a16="http://schemas.microsoft.com/office/drawing/2014/main" id="{5F17E82F-D84F-4367-A7B2-3409BCB87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989" y="4443254"/>
            <a:ext cx="1959191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/>
              <a:t>アプリ専用サーバ</a:t>
            </a:r>
          </a:p>
        </p:txBody>
      </p:sp>
      <p:sp>
        <p:nvSpPr>
          <p:cNvPr id="104" name="Line 272">
            <a:extLst>
              <a:ext uri="{FF2B5EF4-FFF2-40B4-BE49-F238E27FC236}">
                <a16:creationId xmlns:a16="http://schemas.microsoft.com/office/drawing/2014/main" id="{461D02F2-18E5-46BD-B594-EFC26FD4F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3571914"/>
            <a:ext cx="381642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7" name="Line 476">
            <a:extLst>
              <a:ext uri="{FF2B5EF4-FFF2-40B4-BE49-F238E27FC236}">
                <a16:creationId xmlns:a16="http://schemas.microsoft.com/office/drawing/2014/main" id="{E4E26040-A0DF-450E-BDF4-3893EEFB5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3872782"/>
            <a:ext cx="374441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" name="Rectangle 3">
            <a:extLst>
              <a:ext uri="{FF2B5EF4-FFF2-40B4-BE49-F238E27FC236}">
                <a16:creationId xmlns:a16="http://schemas.microsoft.com/office/drawing/2014/main" id="{74AD39C3-0BC3-4670-80B4-232D53D7A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3391" y="1369791"/>
            <a:ext cx="5065040" cy="482801"/>
          </a:xfrm>
        </p:spPr>
        <p:txBody>
          <a:bodyPr/>
          <a:lstStyle/>
          <a:p>
            <a:pPr rtl="0" eaLnBrk="1" fontAlgn="base" hangingPunct="1"/>
            <a:r>
              <a:rPr lang="en-US" altLang="ja-JP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WebSocket</a:t>
            </a:r>
            <a:r>
              <a:rPr lang="ja-JP" altLang="en-US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　（双方向通信）</a:t>
            </a:r>
            <a:br>
              <a:rPr lang="en-US" altLang="ja-JP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</a:b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サーバ側：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marL="0" indent="0" rtl="0" eaLnBrk="1" fontAlgn="base" hangingPunct="1">
              <a:buNone/>
            </a:pP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いつも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Web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ブラウザの問いかけに答えるだけで不満だ！</a:t>
            </a:r>
            <a:endParaRPr kumimoji="1" lang="en-US" altLang="ja-JP" sz="800" dirty="0">
              <a:solidFill>
                <a:schemeClr val="bg1"/>
              </a:solidFill>
              <a:effectLst/>
            </a:endParaRPr>
          </a:p>
          <a:p>
            <a:pPr marL="0" indent="0" rtl="0" eaLnBrk="1" fontAlgn="base" hangingPunct="1">
              <a:buNone/>
            </a:pP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こっちからも問いかけしたい．</a:t>
            </a:r>
            <a:endParaRPr lang="ja-JP" altLang="ja-JP" sz="800" dirty="0">
              <a:solidFill>
                <a:schemeClr val="bg1"/>
              </a:solidFill>
              <a:effectLst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1477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475">
            <a:extLst>
              <a:ext uri="{FF2B5EF4-FFF2-40B4-BE49-F238E27FC236}">
                <a16:creationId xmlns:a16="http://schemas.microsoft.com/office/drawing/2014/main" id="{B0EF12F7-B5C6-41EE-A249-045A0D15B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9663" y="3540228"/>
            <a:ext cx="2446538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HTTP</a:t>
            </a:r>
            <a:endParaRPr lang="ja-JP" altLang="en-US" sz="1846" dirty="0"/>
          </a:p>
        </p:txBody>
      </p:sp>
      <p:sp>
        <p:nvSpPr>
          <p:cNvPr id="109" name="Text Box 446">
            <a:extLst>
              <a:ext uri="{FF2B5EF4-FFF2-40B4-BE49-F238E27FC236}">
                <a16:creationId xmlns:a16="http://schemas.microsoft.com/office/drawing/2014/main" id="{41C93351-1DEE-4CCF-A2B2-32BF1315AD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348" y="4556423"/>
            <a:ext cx="1525289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Web</a:t>
            </a:r>
            <a:r>
              <a:rPr lang="ja-JP" altLang="en-US" sz="1846" dirty="0"/>
              <a:t>ブラウザ</a:t>
            </a:r>
          </a:p>
        </p:txBody>
      </p:sp>
      <p:sp>
        <p:nvSpPr>
          <p:cNvPr id="57" name="Line 476">
            <a:extLst>
              <a:ext uri="{FF2B5EF4-FFF2-40B4-BE49-F238E27FC236}">
                <a16:creationId xmlns:a16="http://schemas.microsoft.com/office/drawing/2014/main" id="{EAB81AB4-CBCF-4DAA-9FC0-5C6158633959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760" y="4471961"/>
            <a:ext cx="3816424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6" name="Text Box 475">
            <a:extLst>
              <a:ext uri="{FF2B5EF4-FFF2-40B4-BE49-F238E27FC236}">
                <a16:creationId xmlns:a16="http://schemas.microsoft.com/office/drawing/2014/main" id="{76EFB491-4C55-4A01-9D17-2FCF50A41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816" y="4509120"/>
            <a:ext cx="3497784" cy="6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>
                <a:solidFill>
                  <a:srgbClr val="C00000"/>
                </a:solidFill>
              </a:rPr>
              <a:t>ここで（普通の）</a:t>
            </a:r>
            <a:r>
              <a:rPr lang="en-US" altLang="ja-JP" sz="1846" dirty="0">
                <a:solidFill>
                  <a:srgbClr val="C00000"/>
                </a:solidFill>
              </a:rPr>
              <a:t>HTTP</a:t>
            </a:r>
            <a:r>
              <a:rPr lang="ja-JP" altLang="en-US" sz="1846" dirty="0">
                <a:solidFill>
                  <a:srgbClr val="C00000"/>
                </a:solidFill>
              </a:rPr>
              <a:t>は</a:t>
            </a:r>
            <a:endParaRPr lang="en-US" altLang="ja-JP" sz="1846" dirty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>
                <a:solidFill>
                  <a:srgbClr val="C00000"/>
                </a:solidFill>
              </a:rPr>
              <a:t>終わり．ここから 対等に行くよ！</a:t>
            </a:r>
            <a:endParaRPr lang="en-US" altLang="ja-JP" sz="1846" dirty="0">
              <a:solidFill>
                <a:srgbClr val="C00000"/>
              </a:solidFill>
            </a:endParaRPr>
          </a:p>
        </p:txBody>
      </p:sp>
      <p:sp>
        <p:nvSpPr>
          <p:cNvPr id="110" name="Text Box 271">
            <a:extLst>
              <a:ext uri="{FF2B5EF4-FFF2-40B4-BE49-F238E27FC236}">
                <a16:creationId xmlns:a16="http://schemas.microsoft.com/office/drawing/2014/main" id="{F0C18677-4B1C-46D9-8E50-8A3AB7191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280" y="1833753"/>
            <a:ext cx="7390165" cy="1114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ja-JP" altLang="en-US" sz="2215" dirty="0">
                <a:solidFill>
                  <a:srgbClr val="002060"/>
                </a:solidFill>
                <a:latin typeface="+mj-ea"/>
                <a:ea typeface="+mj-ea"/>
              </a:rPr>
              <a:t>・ サーバ側：</a:t>
            </a:r>
            <a:endParaRPr lang="en-US" altLang="ja-JP" sz="2215" dirty="0">
              <a:solidFill>
                <a:srgbClr val="002060"/>
              </a:solidFill>
              <a:latin typeface="+mj-ea"/>
              <a:ea typeface="+mj-ea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215" dirty="0">
                <a:solidFill>
                  <a:srgbClr val="002060"/>
                </a:solidFill>
                <a:latin typeface="+mj-ea"/>
                <a:ea typeface="+mj-ea"/>
              </a:rPr>
              <a:t>　　　いつも</a:t>
            </a:r>
            <a:r>
              <a:rPr lang="en-US" altLang="ja-JP" sz="2215" dirty="0">
                <a:solidFill>
                  <a:srgbClr val="002060"/>
                </a:solidFill>
                <a:latin typeface="+mj-ea"/>
                <a:ea typeface="+mj-ea"/>
              </a:rPr>
              <a:t>Web</a:t>
            </a:r>
            <a:r>
              <a:rPr lang="ja-JP" altLang="en-US" sz="2215" dirty="0">
                <a:solidFill>
                  <a:srgbClr val="002060"/>
                </a:solidFill>
                <a:latin typeface="+mj-ea"/>
                <a:ea typeface="+mj-ea"/>
              </a:rPr>
              <a:t>ブラウザの問いかけに答えるだけで不満だ！</a:t>
            </a:r>
            <a:endParaRPr lang="en-US" altLang="ja-JP" sz="2215" dirty="0">
              <a:solidFill>
                <a:srgbClr val="002060"/>
              </a:solidFill>
              <a:latin typeface="+mj-ea"/>
              <a:ea typeface="+mj-ea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2215" dirty="0">
                <a:solidFill>
                  <a:srgbClr val="002060"/>
                </a:solidFill>
                <a:latin typeface="+mj-ea"/>
                <a:ea typeface="+mj-ea"/>
              </a:rPr>
              <a:t>　　　こっちからも問いかけしたい．</a:t>
            </a:r>
          </a:p>
        </p:txBody>
      </p:sp>
      <p:grpSp>
        <p:nvGrpSpPr>
          <p:cNvPr id="112" name="Group 127">
            <a:extLst>
              <a:ext uri="{FF2B5EF4-FFF2-40B4-BE49-F238E27FC236}">
                <a16:creationId xmlns:a16="http://schemas.microsoft.com/office/drawing/2014/main" id="{5078AA79-9997-444E-A0E1-B870D7A42248}"/>
              </a:ext>
            </a:extLst>
          </p:cNvPr>
          <p:cNvGrpSpPr>
            <a:grpSpLocks/>
          </p:cNvGrpSpPr>
          <p:nvPr/>
        </p:nvGrpSpPr>
        <p:grpSpPr bwMode="auto">
          <a:xfrm>
            <a:off x="1115616" y="3501008"/>
            <a:ext cx="1040723" cy="1026368"/>
            <a:chOff x="606" y="2089"/>
            <a:chExt cx="650" cy="661"/>
          </a:xfrm>
          <a:solidFill>
            <a:srgbClr val="FFCCCC"/>
          </a:solidFill>
        </p:grpSpPr>
        <p:grpSp>
          <p:nvGrpSpPr>
            <p:cNvPr id="113" name="Group 128">
              <a:extLst>
                <a:ext uri="{FF2B5EF4-FFF2-40B4-BE49-F238E27FC236}">
                  <a16:creationId xmlns:a16="http://schemas.microsoft.com/office/drawing/2014/main" id="{416670ED-85D9-4D97-9E6D-6872129C9E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  <a:grpFill/>
          </p:grpSpPr>
          <p:sp>
            <p:nvSpPr>
              <p:cNvPr id="126" name="AutoShape 129">
                <a:extLst>
                  <a:ext uri="{FF2B5EF4-FFF2-40B4-BE49-F238E27FC236}">
                    <a16:creationId xmlns:a16="http://schemas.microsoft.com/office/drawing/2014/main" id="{78345411-547D-42A6-86A3-B44A97DDAD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7" name="AutoShape 130">
                <a:extLst>
                  <a:ext uri="{FF2B5EF4-FFF2-40B4-BE49-F238E27FC236}">
                    <a16:creationId xmlns:a16="http://schemas.microsoft.com/office/drawing/2014/main" id="{D5171A8A-A63B-4B7E-8EF2-D5C90428F9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28" name="AutoShape 131">
                <a:extLst>
                  <a:ext uri="{FF2B5EF4-FFF2-40B4-BE49-F238E27FC236}">
                    <a16:creationId xmlns:a16="http://schemas.microsoft.com/office/drawing/2014/main" id="{5441FF15-3251-4145-8381-07D02807F4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4" name="Group 132">
              <a:extLst>
                <a:ext uri="{FF2B5EF4-FFF2-40B4-BE49-F238E27FC236}">
                  <a16:creationId xmlns:a16="http://schemas.microsoft.com/office/drawing/2014/main" id="{D0313407-0463-4C99-8F16-64B768D3CA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  <a:grpFill/>
          </p:grpSpPr>
          <p:sp>
            <p:nvSpPr>
              <p:cNvPr id="115" name="AutoShape 133">
                <a:extLst>
                  <a:ext uri="{FF2B5EF4-FFF2-40B4-BE49-F238E27FC236}">
                    <a16:creationId xmlns:a16="http://schemas.microsoft.com/office/drawing/2014/main" id="{794B8DF2-D222-4681-BB13-A1AFC98E1B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16" name="Line 134">
                <a:extLst>
                  <a:ext uri="{FF2B5EF4-FFF2-40B4-BE49-F238E27FC236}">
                    <a16:creationId xmlns:a16="http://schemas.microsoft.com/office/drawing/2014/main" id="{ECCC41D6-126F-47C2-B101-9BB6DCDB0B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7" name="Line 135">
                <a:extLst>
                  <a:ext uri="{FF2B5EF4-FFF2-40B4-BE49-F238E27FC236}">
                    <a16:creationId xmlns:a16="http://schemas.microsoft.com/office/drawing/2014/main" id="{3C2EEA67-1288-43FA-B014-08D5FCC206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8" name="Line 136">
                <a:extLst>
                  <a:ext uri="{FF2B5EF4-FFF2-40B4-BE49-F238E27FC236}">
                    <a16:creationId xmlns:a16="http://schemas.microsoft.com/office/drawing/2014/main" id="{9716B859-2D45-4BD7-AFF2-D115321C2E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9" name="Line 137">
                <a:extLst>
                  <a:ext uri="{FF2B5EF4-FFF2-40B4-BE49-F238E27FC236}">
                    <a16:creationId xmlns:a16="http://schemas.microsoft.com/office/drawing/2014/main" id="{F219E0E4-6A48-4ADB-8C24-AC7ADA1E0E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0" name="Line 138">
                <a:extLst>
                  <a:ext uri="{FF2B5EF4-FFF2-40B4-BE49-F238E27FC236}">
                    <a16:creationId xmlns:a16="http://schemas.microsoft.com/office/drawing/2014/main" id="{29A51297-8DF5-4B47-AC06-852D698E81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1" name="Line 139">
                <a:extLst>
                  <a:ext uri="{FF2B5EF4-FFF2-40B4-BE49-F238E27FC236}">
                    <a16:creationId xmlns:a16="http://schemas.microsoft.com/office/drawing/2014/main" id="{D002D99B-EBF0-4E5D-872A-741EC2ACF5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2" name="Line 140">
                <a:extLst>
                  <a:ext uri="{FF2B5EF4-FFF2-40B4-BE49-F238E27FC236}">
                    <a16:creationId xmlns:a16="http://schemas.microsoft.com/office/drawing/2014/main" id="{8AEE5980-3B20-4152-817C-A9785D195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3" name="Line 141">
                <a:extLst>
                  <a:ext uri="{FF2B5EF4-FFF2-40B4-BE49-F238E27FC236}">
                    <a16:creationId xmlns:a16="http://schemas.microsoft.com/office/drawing/2014/main" id="{E577FD40-BB00-4301-859A-2675CE7A0B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4" name="Line 142">
                <a:extLst>
                  <a:ext uri="{FF2B5EF4-FFF2-40B4-BE49-F238E27FC236}">
                    <a16:creationId xmlns:a16="http://schemas.microsoft.com/office/drawing/2014/main" id="{6B52143A-4DE4-4AAB-AFAD-D3EB1B7A4F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5" name="Line 143">
                <a:extLst>
                  <a:ext uri="{FF2B5EF4-FFF2-40B4-BE49-F238E27FC236}">
                    <a16:creationId xmlns:a16="http://schemas.microsoft.com/office/drawing/2014/main" id="{8C10B49A-F819-4CB6-A1E4-AAEAB54BF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129" name="Group 38">
            <a:extLst>
              <a:ext uri="{FF2B5EF4-FFF2-40B4-BE49-F238E27FC236}">
                <a16:creationId xmlns:a16="http://schemas.microsoft.com/office/drawing/2014/main" id="{B4D3DB4C-6733-457D-8B18-1700A019B26E}"/>
              </a:ext>
            </a:extLst>
          </p:cNvPr>
          <p:cNvGrpSpPr>
            <a:grpSpLocks/>
          </p:cNvGrpSpPr>
          <p:nvPr/>
        </p:nvGrpSpPr>
        <p:grpSpPr bwMode="auto">
          <a:xfrm>
            <a:off x="6444208" y="3212976"/>
            <a:ext cx="1620766" cy="1146257"/>
            <a:chOff x="2264" y="3057"/>
            <a:chExt cx="1037" cy="753"/>
          </a:xfrm>
        </p:grpSpPr>
        <p:grpSp>
          <p:nvGrpSpPr>
            <p:cNvPr id="130" name="Group 39">
              <a:extLst>
                <a:ext uri="{FF2B5EF4-FFF2-40B4-BE49-F238E27FC236}">
                  <a16:creationId xmlns:a16="http://schemas.microsoft.com/office/drawing/2014/main" id="{93E8F2F3-8BCD-4D6D-B1AA-87884505C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</p:grpSpPr>
          <p:sp>
            <p:nvSpPr>
              <p:cNvPr id="147" name="Rectangle 40">
                <a:extLst>
                  <a:ext uri="{FF2B5EF4-FFF2-40B4-BE49-F238E27FC236}">
                    <a16:creationId xmlns:a16="http://schemas.microsoft.com/office/drawing/2014/main" id="{804E0221-737E-418E-829F-51D4B3364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8" name="Rectangle 41">
                <a:extLst>
                  <a:ext uri="{FF2B5EF4-FFF2-40B4-BE49-F238E27FC236}">
                    <a16:creationId xmlns:a16="http://schemas.microsoft.com/office/drawing/2014/main" id="{F55F941A-B61B-427F-900D-3EE5316BB2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9" name="Rectangle 42">
                <a:extLst>
                  <a:ext uri="{FF2B5EF4-FFF2-40B4-BE49-F238E27FC236}">
                    <a16:creationId xmlns:a16="http://schemas.microsoft.com/office/drawing/2014/main" id="{2CF05657-8D00-42BE-BCAC-89B4AE586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0" name="Rectangle 43">
                <a:extLst>
                  <a:ext uri="{FF2B5EF4-FFF2-40B4-BE49-F238E27FC236}">
                    <a16:creationId xmlns:a16="http://schemas.microsoft.com/office/drawing/2014/main" id="{12E21685-DF44-46E9-9C1A-85F135441C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1" name="Oval 44">
                <a:extLst>
                  <a:ext uri="{FF2B5EF4-FFF2-40B4-BE49-F238E27FC236}">
                    <a16:creationId xmlns:a16="http://schemas.microsoft.com/office/drawing/2014/main" id="{51D300D1-03D2-4792-B875-7A6A795A8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2" name="Oval 45">
                <a:extLst>
                  <a:ext uri="{FF2B5EF4-FFF2-40B4-BE49-F238E27FC236}">
                    <a16:creationId xmlns:a16="http://schemas.microsoft.com/office/drawing/2014/main" id="{DFE0DFB8-4ED9-4747-8858-21DE22FD2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3" name="Oval 46">
                <a:extLst>
                  <a:ext uri="{FF2B5EF4-FFF2-40B4-BE49-F238E27FC236}">
                    <a16:creationId xmlns:a16="http://schemas.microsoft.com/office/drawing/2014/main" id="{967990B2-753D-48F2-8493-2111BAA542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54" name="Rectangle 47">
                <a:extLst>
                  <a:ext uri="{FF2B5EF4-FFF2-40B4-BE49-F238E27FC236}">
                    <a16:creationId xmlns:a16="http://schemas.microsoft.com/office/drawing/2014/main" id="{B0F5B5E4-B42B-44DF-9E3F-6FDF19D848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1" name="Group 48">
              <a:extLst>
                <a:ext uri="{FF2B5EF4-FFF2-40B4-BE49-F238E27FC236}">
                  <a16:creationId xmlns:a16="http://schemas.microsoft.com/office/drawing/2014/main" id="{76EECCBE-1549-4A60-8FDA-A2E936C602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</p:grpSpPr>
          <p:sp>
            <p:nvSpPr>
              <p:cNvPr id="144" name="AutoShape 49">
                <a:extLst>
                  <a:ext uri="{FF2B5EF4-FFF2-40B4-BE49-F238E27FC236}">
                    <a16:creationId xmlns:a16="http://schemas.microsoft.com/office/drawing/2014/main" id="{56ADE84E-B7AE-4527-A93C-D6EE53BFFB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5" name="AutoShape 50">
                <a:extLst>
                  <a:ext uri="{FF2B5EF4-FFF2-40B4-BE49-F238E27FC236}">
                    <a16:creationId xmlns:a16="http://schemas.microsoft.com/office/drawing/2014/main" id="{500413C6-86C8-4F44-AD92-98540742D1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46" name="AutoShape 51">
                <a:extLst>
                  <a:ext uri="{FF2B5EF4-FFF2-40B4-BE49-F238E27FC236}">
                    <a16:creationId xmlns:a16="http://schemas.microsoft.com/office/drawing/2014/main" id="{5F8996DB-98D7-4734-BC1A-F8C334DE54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2" name="Group 52">
              <a:extLst>
                <a:ext uri="{FF2B5EF4-FFF2-40B4-BE49-F238E27FC236}">
                  <a16:creationId xmlns:a16="http://schemas.microsoft.com/office/drawing/2014/main" id="{0DC5710D-AC71-44BF-A971-D120646DC5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</p:grpSpPr>
          <p:sp>
            <p:nvSpPr>
              <p:cNvPr id="133" name="AutoShape 53">
                <a:extLst>
                  <a:ext uri="{FF2B5EF4-FFF2-40B4-BE49-F238E27FC236}">
                    <a16:creationId xmlns:a16="http://schemas.microsoft.com/office/drawing/2014/main" id="{CD4B497B-4043-4E71-B9A6-9BE6B75AD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34" name="Line 54">
                <a:extLst>
                  <a:ext uri="{FF2B5EF4-FFF2-40B4-BE49-F238E27FC236}">
                    <a16:creationId xmlns:a16="http://schemas.microsoft.com/office/drawing/2014/main" id="{8BF080BC-56D0-417E-8ECB-2D392F002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5" name="Line 55">
                <a:extLst>
                  <a:ext uri="{FF2B5EF4-FFF2-40B4-BE49-F238E27FC236}">
                    <a16:creationId xmlns:a16="http://schemas.microsoft.com/office/drawing/2014/main" id="{0BF9D6CF-F909-4FF1-BB9A-F9AAF277D3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6" name="Line 56">
                <a:extLst>
                  <a:ext uri="{FF2B5EF4-FFF2-40B4-BE49-F238E27FC236}">
                    <a16:creationId xmlns:a16="http://schemas.microsoft.com/office/drawing/2014/main" id="{8E7DF555-47DF-4250-B9F0-F93AA09A23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7" name="Line 57">
                <a:extLst>
                  <a:ext uri="{FF2B5EF4-FFF2-40B4-BE49-F238E27FC236}">
                    <a16:creationId xmlns:a16="http://schemas.microsoft.com/office/drawing/2014/main" id="{C89EB1C4-3CA9-4B50-AB2E-3C0DB4B281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8" name="Line 58">
                <a:extLst>
                  <a:ext uri="{FF2B5EF4-FFF2-40B4-BE49-F238E27FC236}">
                    <a16:creationId xmlns:a16="http://schemas.microsoft.com/office/drawing/2014/main" id="{54730EBE-0112-4D8A-B7E6-16E3565551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9" name="Line 59">
                <a:extLst>
                  <a:ext uri="{FF2B5EF4-FFF2-40B4-BE49-F238E27FC236}">
                    <a16:creationId xmlns:a16="http://schemas.microsoft.com/office/drawing/2014/main" id="{64692F9C-CAE9-4047-BB86-5CB7310A73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0" name="Line 60">
                <a:extLst>
                  <a:ext uri="{FF2B5EF4-FFF2-40B4-BE49-F238E27FC236}">
                    <a16:creationId xmlns:a16="http://schemas.microsoft.com/office/drawing/2014/main" id="{71A67395-42BB-4431-B026-24678B846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1" name="Line 61">
                <a:extLst>
                  <a:ext uri="{FF2B5EF4-FFF2-40B4-BE49-F238E27FC236}">
                    <a16:creationId xmlns:a16="http://schemas.microsoft.com/office/drawing/2014/main" id="{14088C7C-A0D2-4750-9332-22D9C3AA6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2" name="Line 62">
                <a:extLst>
                  <a:ext uri="{FF2B5EF4-FFF2-40B4-BE49-F238E27FC236}">
                    <a16:creationId xmlns:a16="http://schemas.microsoft.com/office/drawing/2014/main" id="{39F89126-59C4-4742-9AFE-B025834B9B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3" name="Line 63">
                <a:extLst>
                  <a:ext uri="{FF2B5EF4-FFF2-40B4-BE49-F238E27FC236}">
                    <a16:creationId xmlns:a16="http://schemas.microsoft.com/office/drawing/2014/main" id="{4CD7C9DD-BE8B-4264-9595-AF0B9211A0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FE9282FB-49DD-ECC5-02E0-2492666AD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2387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の発展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3714637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421488-17C9-9276-1A3D-76936BF43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36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HTTP</a:t>
            </a:r>
            <a:br>
              <a:rPr lang="ja-JP" altLang="ja-JP" dirty="0"/>
            </a:br>
            <a:r>
              <a:rPr lang="en-US" altLang="ja-JP" sz="2800" kern="12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rPr>
              <a:t>(Hyper Text Transfer Protocol)</a:t>
            </a:r>
            <a:endParaRPr kumimoji="1" lang="ja-JP" altLang="en-US" sz="28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98A3B3-4107-736E-D00E-23E153A91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946232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  <a:defRPr/>
            </a:pPr>
            <a:r>
              <a:rPr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初期 → </a:t>
            </a:r>
            <a:r>
              <a:rPr lang="en-US" altLang="ja-JP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HTTP1.0 </a:t>
            </a:r>
            <a:r>
              <a:rPr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→</a:t>
            </a:r>
            <a:r>
              <a:rPr lang="en-US" altLang="ja-JP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 HTTP1.1 </a:t>
            </a:r>
            <a:r>
              <a:rPr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→ </a:t>
            </a:r>
            <a:r>
              <a:rPr lang="en-US" altLang="ja-JP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HTTP2 </a:t>
            </a:r>
            <a:r>
              <a:rPr lang="ja-JP" altLang="en-US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→ </a:t>
            </a:r>
            <a:r>
              <a:rPr lang="en-US" altLang="ja-JP" sz="28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HTTP3</a:t>
            </a:r>
            <a:endParaRPr lang="en-US" altLang="ja-JP" sz="2800" b="1" dirty="0">
              <a:solidFill>
                <a:schemeClr val="tx2"/>
              </a:solidFill>
              <a:effectLst>
                <a:outerShdw blurRad="38100" dist="38100" dir="2700000" algn="tl" rotWithShape="0">
                  <a:srgbClr val="C0C0C0"/>
                </a:outerShdw>
              </a:effectLst>
            </a:endParaRPr>
          </a:p>
          <a:p>
            <a:pPr marL="0" indent="0" algn="ctr" eaLnBrk="1" hangingPunct="1">
              <a:spcBef>
                <a:spcPct val="0"/>
              </a:spcBef>
              <a:buNone/>
              <a:defRPr/>
            </a:pPr>
            <a:endParaRPr lang="ja-JP" altLang="ja-JP" sz="2400" dirty="0"/>
          </a:p>
          <a:p>
            <a:pPr eaLnBrk="1" hangingPunct="1"/>
            <a:r>
              <a:rPr lang="en-US" altLang="ja-JP" sz="2800" dirty="0">
                <a:solidFill>
                  <a:schemeClr val="tx2"/>
                </a:solidFill>
              </a:rPr>
              <a:t>HTTP1.0</a:t>
            </a:r>
            <a:endParaRPr lang="ja-JP" altLang="ja-JP" sz="2800" dirty="0"/>
          </a:p>
          <a:p>
            <a:pPr lvl="1" eaLnBrk="1" hangingPunct="1"/>
            <a:r>
              <a:rPr lang="ja-JP" altLang="ja-JP" sz="2400" dirty="0">
                <a:solidFill>
                  <a:schemeClr val="tx2"/>
                </a:solidFill>
              </a:rPr>
              <a:t>ヘッダの追加</a:t>
            </a:r>
            <a:endParaRPr lang="ja-JP" altLang="ja-JP" sz="2400" dirty="0"/>
          </a:p>
          <a:p>
            <a:pPr lvl="2" eaLnBrk="1" hangingPunct="1"/>
            <a:r>
              <a:rPr lang="ja-JP" altLang="ja-JP" sz="2000" dirty="0">
                <a:solidFill>
                  <a:schemeClr val="tx2"/>
                </a:solidFill>
              </a:rPr>
              <a:t>複数のデータが送信可能に．</a:t>
            </a:r>
            <a:endParaRPr lang="ja-JP" altLang="ja-JP" sz="2000" dirty="0"/>
          </a:p>
          <a:p>
            <a:pPr lvl="2" eaLnBrk="1" hangingPunct="1"/>
            <a:r>
              <a:rPr lang="en-US" altLang="ja-JP" sz="2000" dirty="0">
                <a:solidFill>
                  <a:schemeClr val="tx2"/>
                </a:solidFill>
              </a:rPr>
              <a:t>HTML</a:t>
            </a:r>
            <a:r>
              <a:rPr lang="ja-JP" altLang="ja-JP" sz="2000" dirty="0">
                <a:solidFill>
                  <a:schemeClr val="tx2"/>
                </a:solidFill>
              </a:rPr>
              <a:t>以外のデータ転送．</a:t>
            </a:r>
            <a:endParaRPr lang="ja-JP" altLang="ja-JP" sz="2000" dirty="0"/>
          </a:p>
          <a:p>
            <a:pPr lvl="1" eaLnBrk="1" hangingPunct="1"/>
            <a:r>
              <a:rPr lang="ja-JP" altLang="ja-JP" sz="2400" dirty="0">
                <a:solidFill>
                  <a:schemeClr val="tx2"/>
                </a:solidFill>
              </a:rPr>
              <a:t>メソッドの追加（</a:t>
            </a:r>
            <a:r>
              <a:rPr lang="en-US" altLang="ja-JP" sz="2400" dirty="0">
                <a:solidFill>
                  <a:schemeClr val="tx2"/>
                </a:solidFill>
              </a:rPr>
              <a:t>GET, PUT, POST, DELETE,…</a:t>
            </a:r>
            <a:r>
              <a:rPr lang="ja-JP" altLang="ja-JP" sz="2400" dirty="0">
                <a:solidFill>
                  <a:schemeClr val="tx2"/>
                </a:solidFill>
              </a:rPr>
              <a:t>）</a:t>
            </a:r>
            <a:endParaRPr lang="ja-JP" altLang="ja-JP" sz="2400" dirty="0"/>
          </a:p>
          <a:p>
            <a:pPr lvl="2" eaLnBrk="1" hangingPunct="1"/>
            <a:r>
              <a:rPr lang="ja-JP" altLang="ja-JP" sz="2000" dirty="0">
                <a:solidFill>
                  <a:schemeClr val="tx2"/>
                </a:solidFill>
              </a:rPr>
              <a:t>ほぼ適当な使い方</a:t>
            </a:r>
            <a:endParaRPr lang="ja-JP" altLang="ja-JP" sz="2000" dirty="0"/>
          </a:p>
          <a:p>
            <a:pPr lvl="1" eaLnBrk="1" hangingPunct="1"/>
            <a:r>
              <a:rPr lang="ja-JP" altLang="ja-JP" sz="2400" dirty="0">
                <a:solidFill>
                  <a:schemeClr val="tx2"/>
                </a:solidFill>
              </a:rPr>
              <a:t>ステータスコード（レスポンス）</a:t>
            </a:r>
            <a:endParaRPr lang="en-US" altLang="ja-JP" sz="2400" dirty="0">
              <a:solidFill>
                <a:schemeClr val="tx2"/>
              </a:solidFill>
            </a:endParaRPr>
          </a:p>
          <a:p>
            <a:pPr marL="457200" lvl="1" indent="0" eaLnBrk="1" hangingPunct="1">
              <a:buNone/>
            </a:pPr>
            <a:endParaRPr lang="ja-JP" altLang="ja-JP" sz="2000" dirty="0"/>
          </a:p>
          <a:p>
            <a:pPr eaLnBrk="1" hangingPunct="1"/>
            <a:r>
              <a:rPr lang="ja-JP" altLang="ja-JP" sz="2400" dirty="0">
                <a:solidFill>
                  <a:schemeClr val="tx2"/>
                </a:solidFill>
              </a:rPr>
              <a:t>現在メソッドについて見直しが行われている？</a:t>
            </a:r>
            <a:endParaRPr lang="ja-JP" altLang="ja-JP" sz="2400" dirty="0"/>
          </a:p>
          <a:p>
            <a:pPr lvl="1" eaLnBrk="1" hangingPunct="1"/>
            <a:r>
              <a:rPr lang="en-US" altLang="ja-JP" sz="2000" b="1" dirty="0">
                <a:solidFill>
                  <a:schemeClr val="tx2"/>
                </a:solidFill>
              </a:rPr>
              <a:t>REST</a:t>
            </a:r>
            <a:endParaRPr lang="ja-JP" altLang="ja-JP" sz="2000" dirty="0"/>
          </a:p>
        </p:txBody>
      </p:sp>
    </p:spTree>
    <p:extLst>
      <p:ext uri="{BB962C8B-B14F-4D97-AF65-F5344CB8AC3E}">
        <p14:creationId xmlns:p14="http://schemas.microsoft.com/office/powerpoint/2010/main" val="4201347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D5A82-08CF-8B70-7A64-BD213FAE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HTTP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1E20FE-5636-9EF1-1F95-E73BAE838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008000"/>
                </a:solidFill>
              </a:rPr>
              <a:t>HTTP1.1</a:t>
            </a:r>
          </a:p>
          <a:p>
            <a:pPr lvl="1" eaLnBrk="1" hangingPunct="1"/>
            <a:r>
              <a:rPr lang="ja-JP" altLang="en-US" sz="2400" dirty="0"/>
              <a:t>通信の高速化（</a:t>
            </a:r>
            <a:r>
              <a:rPr lang="en-US" altLang="ja-JP" sz="2400" dirty="0"/>
              <a:t>Keep- Alive</a:t>
            </a:r>
            <a:r>
              <a:rPr lang="ja-JP" altLang="en-US" sz="2400" dirty="0"/>
              <a:t>）がデフォルト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/>
              <a:t>パイプラインライイング</a:t>
            </a:r>
            <a:endParaRPr lang="en-US" altLang="ja-JP" sz="2400" dirty="0"/>
          </a:p>
          <a:p>
            <a:pPr lvl="2" eaLnBrk="1" hangingPunct="1"/>
            <a:r>
              <a:rPr lang="ja-JP" altLang="en-US" sz="2000" dirty="0"/>
              <a:t>リクエストの送信が完了する前に次のリクエスト送信</a:t>
            </a:r>
            <a:endParaRPr lang="en-US" altLang="ja-JP" sz="2000" dirty="0"/>
          </a:p>
          <a:p>
            <a:pPr lvl="1" eaLnBrk="1" hangingPunct="1"/>
            <a:r>
              <a:rPr lang="en-US" altLang="ja-JP" sz="2400" dirty="0"/>
              <a:t>TLS</a:t>
            </a:r>
            <a:r>
              <a:rPr lang="ja-JP" altLang="en-US" sz="2400" dirty="0"/>
              <a:t>のサポート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/>
              <a:t>チャンクエンコーディング</a:t>
            </a:r>
            <a:endParaRPr lang="en-US" altLang="ja-JP" sz="2400" dirty="0"/>
          </a:p>
          <a:p>
            <a:pPr lvl="1" eaLnBrk="1" hangingPunct="1"/>
            <a:endParaRPr lang="en-US" altLang="ja-JP" sz="2400" dirty="0"/>
          </a:p>
          <a:p>
            <a:pPr eaLnBrk="1" hangingPunct="1"/>
            <a:r>
              <a:rPr lang="en-US" altLang="ja-JP" sz="2800" dirty="0">
                <a:solidFill>
                  <a:srgbClr val="008000"/>
                </a:solidFill>
              </a:rPr>
              <a:t>HTTP</a:t>
            </a:r>
            <a:r>
              <a:rPr lang="ja-JP" altLang="en-US" sz="2800" dirty="0">
                <a:solidFill>
                  <a:srgbClr val="008000"/>
                </a:solidFill>
              </a:rPr>
              <a:t>２</a:t>
            </a:r>
            <a:endParaRPr lang="en-US" altLang="ja-JP" sz="2800" dirty="0">
              <a:solidFill>
                <a:srgbClr val="008000"/>
              </a:solidFill>
            </a:endParaRPr>
          </a:p>
          <a:p>
            <a:pPr lvl="1" eaLnBrk="1" hangingPunct="1"/>
            <a:r>
              <a:rPr lang="ja-JP" altLang="en-US" sz="2400" dirty="0"/>
              <a:t>バイナリベース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/>
              <a:t>ストリーム</a:t>
            </a:r>
            <a:endParaRPr lang="en-US" altLang="ja-JP" sz="2400" dirty="0"/>
          </a:p>
          <a:p>
            <a:pPr lvl="2" eaLnBrk="1" hangingPunct="1"/>
            <a:r>
              <a:rPr lang="ja-JP" altLang="en-US" sz="2000" dirty="0"/>
              <a:t>一つの</a:t>
            </a:r>
            <a:r>
              <a:rPr lang="en-US" altLang="ja-JP" sz="2000" dirty="0"/>
              <a:t>TCP</a:t>
            </a:r>
            <a:r>
              <a:rPr lang="ja-JP" altLang="en-US" sz="2000" dirty="0"/>
              <a:t>セッションで複数の通信を行う</a:t>
            </a:r>
            <a:endParaRPr lang="en-US" altLang="ja-JP" sz="2000" dirty="0"/>
          </a:p>
          <a:p>
            <a:pPr lvl="1" eaLnBrk="1" hangingPunct="1"/>
            <a:r>
              <a:rPr lang="ja-JP" altLang="en-US" sz="2400" dirty="0"/>
              <a:t>ヘッダ圧縮</a:t>
            </a:r>
            <a:endParaRPr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60130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F3BAD-C7D3-EFD1-0C5D-556EAB5F8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en-US" altLang="ja-JP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HTTP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D439616-A8AD-D65C-10F2-DEC115AD0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620888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008000"/>
                </a:solidFill>
              </a:rPr>
              <a:t>HTTP3</a:t>
            </a:r>
          </a:p>
          <a:p>
            <a:pPr lvl="1" eaLnBrk="1" hangingPunct="1"/>
            <a:r>
              <a:rPr lang="en-US" altLang="ja-JP" sz="2400" dirty="0"/>
              <a:t>QUIC</a:t>
            </a:r>
            <a:r>
              <a:rPr lang="ja-JP" altLang="en-US" sz="2400" dirty="0"/>
              <a:t>プロトコル</a:t>
            </a:r>
            <a:endParaRPr lang="en-US" altLang="ja-JP" sz="2400" dirty="0"/>
          </a:p>
          <a:p>
            <a:pPr lvl="2" eaLnBrk="1" hangingPunct="1"/>
            <a:r>
              <a:rPr lang="en-US" altLang="ja-JP" sz="2000" dirty="0"/>
              <a:t>QUIC</a:t>
            </a:r>
            <a:r>
              <a:rPr lang="ja-JP" altLang="en-US" sz="2000" dirty="0"/>
              <a:t>： </a:t>
            </a:r>
            <a:r>
              <a:rPr lang="en-US" altLang="ja-JP" sz="2000" dirty="0"/>
              <a:t>UDP</a:t>
            </a:r>
            <a:r>
              <a:rPr lang="ja-JP" altLang="en-US" sz="2000" dirty="0"/>
              <a:t>上に実装．</a:t>
            </a:r>
            <a:r>
              <a:rPr lang="en-US" altLang="ja-JP" sz="2000" dirty="0"/>
              <a:t>By Google</a:t>
            </a:r>
          </a:p>
          <a:p>
            <a:pPr lvl="1" eaLnBrk="1" hangingPunct="1"/>
            <a:r>
              <a:rPr lang="en-US" altLang="ja-JP" sz="2400" dirty="0"/>
              <a:t>TLS1.3 </a:t>
            </a:r>
            <a:r>
              <a:rPr lang="ja-JP" altLang="en-US" sz="2400" dirty="0"/>
              <a:t>の必須化</a:t>
            </a:r>
            <a:endParaRPr lang="en-US" altLang="ja-JP" sz="2400" dirty="0"/>
          </a:p>
          <a:p>
            <a:pPr lvl="1" eaLnBrk="1" hangingPunct="1"/>
            <a:r>
              <a:rPr lang="ja-JP" altLang="en-US" sz="2400" dirty="0"/>
              <a:t>新しいヘッダ圧縮方法</a:t>
            </a:r>
            <a:endParaRPr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4593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712968" cy="4464496"/>
          </a:xfrm>
        </p:spPr>
        <p:txBody>
          <a:bodyPr/>
          <a:lstStyle/>
          <a:p>
            <a:pPr marL="176213" indent="-176213" eaLnBrk="1" hangingPunct="1">
              <a:lnSpc>
                <a:spcPct val="80000"/>
              </a:lnSpc>
            </a:pPr>
            <a:r>
              <a:rPr lang="ja-JP" altLang="en-US" sz="2800" dirty="0">
                <a:solidFill>
                  <a:srgbClr val="002060"/>
                </a:solidFill>
                <a:latin typeface="+mn-ea"/>
              </a:rPr>
              <a:t>リクエスト（</a:t>
            </a:r>
            <a:r>
              <a:rPr lang="en-US" altLang="ja-JP" sz="2800" dirty="0">
                <a:solidFill>
                  <a:srgbClr val="002060"/>
                </a:solidFill>
                <a:latin typeface="+mn-ea"/>
              </a:rPr>
              <a:t>Web</a:t>
            </a:r>
            <a:r>
              <a:rPr lang="ja-JP" altLang="en-US" sz="2800" dirty="0">
                <a:solidFill>
                  <a:srgbClr val="002060"/>
                </a:solidFill>
                <a:latin typeface="+mn-ea"/>
              </a:rPr>
              <a:t>ブラウザから）の形式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rgbClr val="0070C0"/>
                </a:solidFill>
              </a:rPr>
              <a:t>	</a:t>
            </a:r>
            <a:r>
              <a:rPr lang="ja-JP" altLang="en-US" sz="2800" dirty="0">
                <a:solidFill>
                  <a:srgbClr val="0070C0"/>
                </a:solidFill>
              </a:rPr>
              <a:t>リクエストライン</a:t>
            </a:r>
            <a:r>
              <a:rPr lang="ja-JP" altLang="en-US" sz="2400" dirty="0">
                <a:solidFill>
                  <a:srgbClr val="0070C0"/>
                </a:solidFill>
              </a:rPr>
              <a:t>　</a:t>
            </a:r>
            <a:r>
              <a:rPr lang="en-US" altLang="ja-JP" sz="2000" b="1" dirty="0">
                <a:solidFill>
                  <a:srgbClr val="C00000"/>
                </a:solidFill>
                <a:latin typeface="+mn-ea"/>
              </a:rPr>
              <a:t>[</a:t>
            </a:r>
            <a:r>
              <a:rPr lang="ja-JP" altLang="en-US" sz="2000" b="1" dirty="0">
                <a:solidFill>
                  <a:srgbClr val="C00000"/>
                </a:solidFill>
                <a:latin typeface="+mn-ea"/>
              </a:rPr>
              <a:t>要求メソッド（</a:t>
            </a:r>
            <a:r>
              <a:rPr lang="en-US" altLang="ja-JP" sz="2000" b="1" dirty="0">
                <a:solidFill>
                  <a:srgbClr val="C00000"/>
                </a:solidFill>
                <a:latin typeface="+mn-ea"/>
              </a:rPr>
              <a:t>GET</a:t>
            </a:r>
            <a:r>
              <a:rPr lang="ja-JP" altLang="en-US" sz="2000" b="1" dirty="0">
                <a:solidFill>
                  <a:srgbClr val="C00000"/>
                </a:solidFill>
                <a:latin typeface="+mn-ea"/>
              </a:rPr>
              <a:t>等）　要求対象　ＨＴＴＰバージョン</a:t>
            </a:r>
            <a:r>
              <a:rPr lang="en-US" altLang="ja-JP" sz="2000" b="1" dirty="0">
                <a:solidFill>
                  <a:srgbClr val="C00000"/>
                </a:solidFill>
                <a:latin typeface="+mn-ea"/>
              </a:rPr>
              <a:t>]</a:t>
            </a:r>
            <a:r>
              <a:rPr lang="ja-JP" altLang="en-US" sz="2000" dirty="0">
                <a:solidFill>
                  <a:srgbClr val="C00000"/>
                </a:solidFill>
                <a:latin typeface="+mn-ea"/>
              </a:rPr>
              <a:t>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ヘッダフィールド部</a:t>
            </a:r>
            <a:r>
              <a:rPr lang="en-US" altLang="ja-JP" sz="2800" dirty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一般ヘッダ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リクエストヘッダ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エンティティヘッダ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空行　</a:t>
            </a:r>
            <a:r>
              <a:rPr lang="ja-JP" altLang="en-US" sz="2800" dirty="0">
                <a:latin typeface="+mn-ea"/>
              </a:rPr>
              <a:t>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メッセージボディ部</a:t>
            </a:r>
            <a:r>
              <a:rPr lang="ja-JP" altLang="en-US" sz="2000" dirty="0">
                <a:latin typeface="+mn-ea"/>
              </a:rPr>
              <a:t>（テキスト</a:t>
            </a:r>
            <a:r>
              <a:rPr lang="en-US" altLang="ja-JP" sz="2000" dirty="0">
                <a:latin typeface="+mn-ea"/>
              </a:rPr>
              <a:t>/</a:t>
            </a:r>
            <a:r>
              <a:rPr lang="ja-JP" altLang="en-US" sz="2000" dirty="0">
                <a:latin typeface="+mn-ea"/>
              </a:rPr>
              <a:t>バイナリデータ）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B8C1560-6B18-3FA9-50F6-37AB65A33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45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の構造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2560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136904" cy="244747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  GET   /index.html  HTTP/1.1</a:t>
            </a:r>
            <a:r>
              <a:rPr lang="ja-JP" altLang="en-US" sz="2400" dirty="0"/>
              <a:t>　　　　　　</a:t>
            </a:r>
            <a:endParaRPr lang="ja-JP" altLang="en-US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User-Agent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Mozilla/4.0</a:t>
            </a:r>
            <a:r>
              <a:rPr lang="ja-JP" altLang="en-US" sz="2400" dirty="0"/>
              <a:t>　　　　　　　</a:t>
            </a:r>
            <a:endParaRPr lang="ja-JP" altLang="en-US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If-Modified-Since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Mon,4</a:t>
            </a:r>
            <a:r>
              <a:rPr lang="ja-JP" altLang="en-US" sz="2400" dirty="0"/>
              <a:t> </a:t>
            </a:r>
            <a:r>
              <a:rPr lang="en-US" altLang="ja-JP" sz="2400" dirty="0"/>
              <a:t>Oct 2021</a:t>
            </a:r>
            <a:r>
              <a:rPr lang="ja-JP" altLang="en-US" sz="2400" dirty="0"/>
              <a:t> </a:t>
            </a:r>
            <a:r>
              <a:rPr lang="en-US" altLang="ja-JP" sz="2400" dirty="0"/>
              <a:t>6:15:20 GMT</a:t>
            </a:r>
            <a:r>
              <a:rPr lang="ja-JP" altLang="en-US" sz="2400" dirty="0"/>
              <a:t>　　　　　　　　　</a:t>
            </a: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Host</a:t>
            </a:r>
            <a:r>
              <a:rPr lang="ja-JP" altLang="en-US" sz="2400" dirty="0"/>
              <a:t>　</a:t>
            </a:r>
            <a:r>
              <a:rPr lang="en-US" altLang="ja-JP" sz="2400" dirty="0"/>
              <a:t>:</a:t>
            </a:r>
            <a:r>
              <a:rPr lang="ja-JP" altLang="en-US" sz="2400" dirty="0"/>
              <a:t>　</a:t>
            </a:r>
            <a:r>
              <a:rPr lang="en-US" altLang="ja-JP" sz="2400" dirty="0"/>
              <a:t>rsch.tuis.ac.jp</a:t>
            </a:r>
            <a:r>
              <a:rPr lang="ja-JP" altLang="en-US" sz="2400" dirty="0"/>
              <a:t>　　　　　　　　　　</a:t>
            </a:r>
            <a:r>
              <a:rPr lang="ja-JP" altLang="en-US" sz="2400" i="1" dirty="0"/>
              <a:t>　</a:t>
            </a:r>
            <a:endParaRPr lang="ja-JP" altLang="en-US" sz="2400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FF0066"/>
                </a:solidFill>
              </a:rPr>
              <a:t>　　　</a:t>
            </a:r>
            <a:r>
              <a:rPr lang="ja-JP" altLang="en-US" sz="2400" i="1" dirty="0">
                <a:solidFill>
                  <a:srgbClr val="FF0066"/>
                </a:solidFill>
              </a:rPr>
              <a:t>　</a:t>
            </a:r>
            <a:endParaRPr lang="ja-JP" altLang="en-US" sz="2800" i="1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858CC41-7013-7C2C-2C3E-A641181FC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リクエストメッセージ例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1728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6892" y="1196752"/>
            <a:ext cx="8857108" cy="5661248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solidFill>
                  <a:srgbClr val="002060"/>
                </a:solidFill>
              </a:rPr>
              <a:t>主なメソッドﾞ（クライアントからサーバへ）</a:t>
            </a:r>
          </a:p>
          <a:p>
            <a:pPr eaLnBrk="1" hangingPunct="1">
              <a:buFontTx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-</a:t>
            </a:r>
            <a:r>
              <a:rPr lang="ja-JP" altLang="en-US" sz="2800" dirty="0"/>
              <a:t>　</a:t>
            </a:r>
            <a:r>
              <a:rPr lang="en-US" altLang="ja-JP" sz="2400" b="1" dirty="0">
                <a:solidFill>
                  <a:srgbClr val="008000"/>
                </a:solidFill>
              </a:rPr>
              <a:t>GET</a:t>
            </a:r>
            <a:r>
              <a:rPr lang="ja-JP" altLang="en-US" sz="2800" dirty="0"/>
              <a:t>：</a:t>
            </a:r>
            <a:r>
              <a:rPr lang="en-US" altLang="ja-JP" sz="2400" dirty="0">
                <a:latin typeface="+mn-ea"/>
              </a:rPr>
              <a:t>URL</a:t>
            </a:r>
            <a:r>
              <a:rPr lang="ja-JP" altLang="en-US" sz="2400" dirty="0">
                <a:latin typeface="+mn-ea"/>
              </a:rPr>
              <a:t>で指示されているデータをサーバに要求．（取得）</a:t>
            </a:r>
            <a:endParaRPr lang="en-US" altLang="ja-JP" sz="24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latin typeface="+mn-ea"/>
              </a:rPr>
              <a:t>　　</a:t>
            </a:r>
            <a:r>
              <a:rPr lang="en-US" altLang="ja-JP" sz="2400" dirty="0">
                <a:latin typeface="+mn-ea"/>
              </a:rPr>
              <a:t>	</a:t>
            </a:r>
            <a:r>
              <a:rPr lang="ja-JP" altLang="en-US" sz="2000" dirty="0">
                <a:latin typeface="+mn-ea"/>
              </a:rPr>
              <a:t>本来（</a:t>
            </a:r>
            <a:r>
              <a:rPr lang="en-US" altLang="ja-JP" sz="2000" dirty="0">
                <a:solidFill>
                  <a:srgbClr val="7030A0"/>
                </a:solidFill>
                <a:latin typeface="+mn-ea"/>
              </a:rPr>
              <a:t>REST</a:t>
            </a:r>
            <a:r>
              <a:rPr lang="ja-JP" altLang="en-US" sz="2000" dirty="0">
                <a:latin typeface="+mn-ea"/>
              </a:rPr>
              <a:t>）であれば，同じ</a:t>
            </a:r>
            <a:r>
              <a:rPr lang="en-US" altLang="ja-JP" sz="2000" dirty="0">
                <a:latin typeface="+mn-ea"/>
              </a:rPr>
              <a:t>URL</a:t>
            </a:r>
            <a:r>
              <a:rPr lang="ja-JP" altLang="en-US" sz="2000" dirty="0">
                <a:latin typeface="+mn-ea"/>
              </a:rPr>
              <a:t>のデータは同じ．キャッシ可能．</a:t>
            </a:r>
            <a:endParaRPr lang="ja-JP" altLang="en-US" sz="2000" dirty="0"/>
          </a:p>
          <a:p>
            <a:pPr eaLnBrk="1" hangingPunct="1">
              <a:buFontTx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-</a:t>
            </a:r>
            <a:r>
              <a:rPr lang="ja-JP" altLang="en-US" sz="2800" dirty="0"/>
              <a:t>　</a:t>
            </a:r>
            <a:r>
              <a:rPr lang="en-US" altLang="ja-JP" sz="2400" b="1" dirty="0">
                <a:solidFill>
                  <a:srgbClr val="008000"/>
                </a:solidFill>
              </a:rPr>
              <a:t>POST</a:t>
            </a:r>
            <a:r>
              <a:rPr lang="ja-JP" altLang="en-US" sz="2800" dirty="0"/>
              <a:t>：</a:t>
            </a:r>
            <a:r>
              <a:rPr lang="ja-JP" altLang="en-US" sz="2400" dirty="0"/>
              <a:t>サーバにデータを送信する．（作成）</a:t>
            </a:r>
            <a:endParaRPr lang="en-US" altLang="ja-JP" sz="2400" dirty="0"/>
          </a:p>
          <a:p>
            <a:pPr eaLnBrk="1" hangingPunct="1">
              <a:buNone/>
            </a:pPr>
            <a:r>
              <a:rPr lang="en-US" altLang="ja-JP" sz="2000" dirty="0"/>
              <a:t>		Body</a:t>
            </a:r>
            <a:r>
              <a:rPr lang="ja-JP" altLang="en-US" sz="2000" dirty="0"/>
              <a:t>部にデータを格納して送る．結果が変わる（動的なページ）</a:t>
            </a:r>
            <a:endParaRPr lang="en-US" altLang="ja-JP" sz="2000" dirty="0"/>
          </a:p>
          <a:p>
            <a:pPr eaLnBrk="1" hangingPunct="1">
              <a:buFontTx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-</a:t>
            </a:r>
            <a:r>
              <a:rPr lang="ja-JP" altLang="en-US" sz="2800" dirty="0"/>
              <a:t>　</a:t>
            </a:r>
            <a:r>
              <a:rPr lang="en-US" altLang="ja-JP" sz="2400" b="1" dirty="0">
                <a:solidFill>
                  <a:srgbClr val="008000"/>
                </a:solidFill>
              </a:rPr>
              <a:t>PUT</a:t>
            </a:r>
            <a:r>
              <a:rPr lang="ja-JP" altLang="en-US" sz="2800" dirty="0"/>
              <a:t>：</a:t>
            </a:r>
            <a:r>
              <a:rPr lang="ja-JP" altLang="en-US" sz="2400" dirty="0"/>
              <a:t>サーバ上のデータを更新する．（更新） </a:t>
            </a:r>
            <a:endParaRPr lang="en-US" altLang="ja-JP" sz="2400" dirty="0"/>
          </a:p>
          <a:p>
            <a:pPr eaLnBrk="1" hangingPunct="1">
              <a:buNone/>
            </a:pPr>
            <a:r>
              <a:rPr lang="ja-JP" altLang="en-US" sz="2400" dirty="0"/>
              <a:t>　　　　 </a:t>
            </a:r>
            <a:r>
              <a:rPr lang="en-US" altLang="ja-JP" sz="2000" dirty="0"/>
              <a:t>Body</a:t>
            </a:r>
            <a:r>
              <a:rPr lang="ja-JP" altLang="en-US" sz="2000" dirty="0"/>
              <a:t>部にデータを格納して送る．　　</a:t>
            </a:r>
          </a:p>
          <a:p>
            <a:pPr eaLnBrk="1" hangingPunct="1">
              <a:buFontTx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-</a:t>
            </a:r>
            <a:r>
              <a:rPr lang="ja-JP" altLang="en-US" sz="2400" dirty="0"/>
              <a:t>　</a:t>
            </a:r>
            <a:r>
              <a:rPr lang="en-US" altLang="ja-JP" sz="2400" b="1" dirty="0">
                <a:solidFill>
                  <a:srgbClr val="008000"/>
                </a:solidFill>
              </a:rPr>
              <a:t>DELETE</a:t>
            </a:r>
            <a:r>
              <a:rPr lang="ja-JP" altLang="en-US" sz="2800" dirty="0"/>
              <a:t>：</a:t>
            </a:r>
            <a:r>
              <a:rPr lang="ja-JP" altLang="en-US" sz="2400" dirty="0"/>
              <a:t>サーバ上のデータを削除．（削除）</a:t>
            </a:r>
            <a:endParaRPr lang="en-US" altLang="ja-JP" sz="2400" dirty="0"/>
          </a:p>
          <a:p>
            <a:pPr eaLnBrk="1" hangingPunct="1">
              <a:buFontTx/>
              <a:buNone/>
            </a:pPr>
            <a:endParaRPr lang="en-US" altLang="ja-JP" sz="2000" dirty="0"/>
          </a:p>
          <a:p>
            <a:pPr eaLnBrk="1" hangingPunct="1">
              <a:buFontTx/>
              <a:buNone/>
            </a:pPr>
            <a:r>
              <a:rPr lang="ja-JP" altLang="en-US" sz="2800" dirty="0"/>
              <a:t>　</a:t>
            </a:r>
            <a:r>
              <a:rPr lang="en-US" altLang="ja-JP" sz="2800" dirty="0"/>
              <a:t>-</a:t>
            </a:r>
            <a:r>
              <a:rPr lang="ja-JP" altLang="en-US" sz="2800" dirty="0"/>
              <a:t>　</a:t>
            </a:r>
            <a:r>
              <a:rPr lang="en-US" altLang="ja-JP" sz="2400" b="1" dirty="0"/>
              <a:t>HEAD</a:t>
            </a:r>
            <a:r>
              <a:rPr lang="ja-JP" altLang="en-US" sz="2800" dirty="0"/>
              <a:t>：</a:t>
            </a:r>
            <a:r>
              <a:rPr lang="en-US" altLang="ja-JP" sz="2400" dirty="0">
                <a:latin typeface="+mn-ea"/>
              </a:rPr>
              <a:t>HTTP</a:t>
            </a:r>
            <a:r>
              <a:rPr lang="ja-JP" altLang="en-US" sz="2400" dirty="0">
                <a:latin typeface="+mn-ea"/>
              </a:rPr>
              <a:t>のヘッダ部分だけを要求． （取得）</a:t>
            </a:r>
            <a:endParaRPr lang="en-US" altLang="ja-JP" sz="2400" dirty="0">
              <a:latin typeface="+mn-ea"/>
            </a:endParaRPr>
          </a:p>
          <a:p>
            <a:pPr eaLnBrk="1" hangingPunct="1">
              <a:buFontTx/>
              <a:buNone/>
            </a:pPr>
            <a:endParaRPr lang="en-US" altLang="ja-JP" sz="11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en-US" altLang="ja-JP" sz="2400" dirty="0"/>
              <a:t>                           </a:t>
            </a:r>
            <a:r>
              <a:rPr lang="en-US" altLang="ja-JP" sz="1800" dirty="0"/>
              <a:t>REST: </a:t>
            </a:r>
            <a:r>
              <a:rPr lang="en-US" altLang="ja-JP" sz="1800" dirty="0">
                <a:hlinkClick r:id="rId3"/>
              </a:rPr>
              <a:t>http://yohei-y.blogspot.com/2005/04/rest_23.html</a:t>
            </a:r>
            <a:endParaRPr lang="ja-JP" altLang="en-US" sz="1800" dirty="0"/>
          </a:p>
          <a:p>
            <a:pPr eaLnBrk="1" hangingPunct="1"/>
            <a:endParaRPr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1DB3C4B-E4C3-905B-85B3-B6A04E4F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-27451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主なメソッド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84772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339752"/>
          </a:xfrm>
        </p:spPr>
        <p:txBody>
          <a:bodyPr/>
          <a:lstStyle/>
          <a:p>
            <a:r>
              <a:rPr kumimoji="1" lang="ja-JP" altLang="en-US" dirty="0"/>
              <a:t>コンテンツの記述言語：</a:t>
            </a:r>
            <a:r>
              <a:rPr kumimoji="1" lang="en-US" altLang="ja-JP" dirty="0"/>
              <a:t>HTML</a:t>
            </a:r>
            <a:br>
              <a:rPr kumimoji="1" lang="en-US" altLang="ja-JP" dirty="0"/>
            </a:br>
            <a:r>
              <a:rPr kumimoji="1" lang="ja-JP" altLang="en-US" dirty="0"/>
              <a:t>　</a:t>
            </a:r>
            <a:endParaRPr lang="en-US" altLang="ja-JP" dirty="0"/>
          </a:p>
          <a:p>
            <a:r>
              <a:rPr kumimoji="1" lang="en-US" altLang="ja-JP" dirty="0"/>
              <a:t>Web</a:t>
            </a:r>
            <a:r>
              <a:rPr kumimoji="1" lang="ja-JP" altLang="en-US" dirty="0"/>
              <a:t>サーバのアドレス・場所：</a:t>
            </a:r>
            <a:r>
              <a:rPr kumimoji="1" lang="en-US" altLang="ja-JP" dirty="0"/>
              <a:t>URL</a:t>
            </a:r>
          </a:p>
          <a:p>
            <a:endParaRPr lang="en-US" altLang="ja-JP" dirty="0"/>
          </a:p>
          <a:p>
            <a:r>
              <a:rPr kumimoji="1" lang="ja-JP" altLang="en-US" dirty="0"/>
              <a:t>通信プロトコル：</a:t>
            </a:r>
            <a:r>
              <a:rPr kumimoji="1" lang="en-US" altLang="ja-JP" dirty="0"/>
              <a:t>HTTP</a:t>
            </a:r>
          </a:p>
          <a:p>
            <a:pPr marL="0" indent="0">
              <a:buNone/>
            </a:pPr>
            <a:endParaRPr lang="en-US" altLang="ja-JP" b="1" dirty="0">
              <a:solidFill>
                <a:srgbClr val="FF0000"/>
              </a:solidFill>
            </a:endParaRPr>
          </a:p>
        </p:txBody>
      </p:sp>
      <p:pic>
        <p:nvPicPr>
          <p:cNvPr id="7" name="Picture 7" descr="WB01299_">
            <a:extLst>
              <a:ext uri="{FF2B5EF4-FFF2-40B4-BE49-F238E27FC236}">
                <a16:creationId xmlns:a16="http://schemas.microsoft.com/office/drawing/2014/main" id="{9FA14E70-6223-F387-4D73-E5F99332BB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92696"/>
            <a:ext cx="1295400" cy="1195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78BDA16-5BF3-EBA1-0E8D-17D0BB112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008112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World Wide Web 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の技術要素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6606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7"/>
            <a:ext cx="8712968" cy="4464496"/>
          </a:xfrm>
        </p:spPr>
        <p:txBody>
          <a:bodyPr/>
          <a:lstStyle/>
          <a:p>
            <a:pPr marL="176213" indent="-176213" eaLnBrk="1" hangingPunct="1">
              <a:lnSpc>
                <a:spcPct val="80000"/>
              </a:lnSpc>
            </a:pPr>
            <a:r>
              <a:rPr lang="ja-JP" altLang="en-US" sz="2800" dirty="0">
                <a:solidFill>
                  <a:srgbClr val="002060"/>
                </a:solidFill>
                <a:latin typeface="+mn-ea"/>
              </a:rPr>
              <a:t>レスポンス（</a:t>
            </a:r>
            <a:r>
              <a:rPr lang="en-US" altLang="ja-JP" sz="2800" dirty="0">
                <a:solidFill>
                  <a:srgbClr val="002060"/>
                </a:solidFill>
                <a:latin typeface="+mn-ea"/>
              </a:rPr>
              <a:t>Web</a:t>
            </a:r>
            <a:r>
              <a:rPr lang="ja-JP" altLang="en-US" sz="2800" dirty="0">
                <a:solidFill>
                  <a:srgbClr val="002060"/>
                </a:solidFill>
                <a:latin typeface="+mn-ea"/>
              </a:rPr>
              <a:t>サーバから）の形式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solidFill>
                  <a:srgbClr val="0070C0"/>
                </a:solidFill>
              </a:rPr>
              <a:t>	</a:t>
            </a:r>
            <a:r>
              <a:rPr lang="ja-JP" altLang="en-US" sz="2800" dirty="0">
                <a:solidFill>
                  <a:srgbClr val="0070C0"/>
                </a:solidFill>
              </a:rPr>
              <a:t>ステータスライン</a:t>
            </a:r>
            <a:r>
              <a:rPr lang="ja-JP" altLang="en-US" sz="2400" dirty="0">
                <a:solidFill>
                  <a:srgbClr val="0070C0"/>
                </a:solidFill>
              </a:rPr>
              <a:t>　</a:t>
            </a:r>
            <a:endParaRPr lang="en-US" altLang="ja-JP" sz="2400" dirty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solidFill>
                  <a:srgbClr val="0070C0"/>
                </a:solidFill>
                <a:latin typeface="+mn-ea"/>
              </a:rPr>
              <a:t>		</a:t>
            </a:r>
            <a:r>
              <a:rPr lang="en-US" altLang="ja-JP" sz="2000" b="1" dirty="0">
                <a:solidFill>
                  <a:srgbClr val="C00000"/>
                </a:solidFill>
                <a:latin typeface="+mn-ea"/>
              </a:rPr>
              <a:t>[</a:t>
            </a:r>
            <a:r>
              <a:rPr lang="ja-JP" altLang="en-US" sz="2000" b="1" dirty="0">
                <a:solidFill>
                  <a:srgbClr val="C00000"/>
                </a:solidFill>
                <a:latin typeface="+mn-ea"/>
              </a:rPr>
              <a:t>ＨＴＴＰバージョン　ステータスコード　ステータスメッセージ</a:t>
            </a:r>
            <a:r>
              <a:rPr lang="en-US" altLang="ja-JP" sz="2000" b="1" dirty="0">
                <a:solidFill>
                  <a:srgbClr val="C00000"/>
                </a:solidFill>
                <a:latin typeface="+mn-ea"/>
              </a:rPr>
              <a:t>]</a:t>
            </a:r>
            <a:r>
              <a:rPr lang="ja-JP" altLang="en-US" sz="2000" dirty="0">
                <a:solidFill>
                  <a:srgbClr val="C00000"/>
                </a:solidFill>
                <a:latin typeface="+mn-ea"/>
              </a:rPr>
              <a:t>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ヘッダフィールド部</a:t>
            </a:r>
            <a:r>
              <a:rPr lang="en-US" altLang="ja-JP" sz="2800" dirty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一般ヘッダ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レスポンスヘッダ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	</a:t>
            </a:r>
            <a:r>
              <a:rPr lang="ja-JP" altLang="en-US" sz="2400" dirty="0">
                <a:latin typeface="+mn-ea"/>
              </a:rPr>
              <a:t>エンティティヘッダ フィールド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空行　</a:t>
            </a:r>
            <a:r>
              <a:rPr lang="ja-JP" altLang="en-US" sz="2800" dirty="0">
                <a:latin typeface="+mn-ea"/>
              </a:rPr>
              <a:t>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</a:t>
            </a:r>
            <a:r>
              <a:rPr lang="ja-JP" altLang="en-US" sz="2800" dirty="0">
                <a:solidFill>
                  <a:srgbClr val="0070C0"/>
                </a:solidFill>
                <a:latin typeface="+mn-ea"/>
              </a:rPr>
              <a:t>メッセージボディ部</a:t>
            </a:r>
            <a:r>
              <a:rPr lang="ja-JP" altLang="en-US" sz="2000" dirty="0">
                <a:latin typeface="+mn-ea"/>
              </a:rPr>
              <a:t>（テキスト</a:t>
            </a:r>
            <a:r>
              <a:rPr lang="en-US" altLang="ja-JP" sz="2000" dirty="0">
                <a:latin typeface="+mn-ea"/>
              </a:rPr>
              <a:t>/</a:t>
            </a:r>
            <a:r>
              <a:rPr lang="ja-JP" altLang="en-US" sz="2000" dirty="0">
                <a:latin typeface="+mn-ea"/>
              </a:rPr>
              <a:t>バイナリデータ）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12253F81-750E-5A5B-2176-CCAAAFF66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-2665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の構造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36229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1" y="981075"/>
            <a:ext cx="7272808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   HTTP/1.1  200   OK</a:t>
            </a:r>
            <a:r>
              <a:rPr lang="ja-JP" altLang="en-US" sz="2400" dirty="0"/>
              <a:t>　　　　　　　　　　　　　　　　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Date:  Mon, 4</a:t>
            </a:r>
            <a:r>
              <a:rPr lang="ja-JP" altLang="en-US" sz="2400" dirty="0"/>
              <a:t> </a:t>
            </a:r>
            <a:r>
              <a:rPr lang="en-US" altLang="ja-JP" sz="2400" dirty="0"/>
              <a:t>Oct 2021</a:t>
            </a:r>
            <a:r>
              <a:rPr lang="ja-JP" altLang="en-US" sz="2400" dirty="0"/>
              <a:t> </a:t>
            </a:r>
            <a:r>
              <a:rPr lang="en-US" altLang="ja-JP" sz="2400" dirty="0"/>
              <a:t>10:50:20 GMT</a:t>
            </a:r>
            <a:r>
              <a:rPr lang="ja-JP" altLang="en-US" sz="2400" dirty="0"/>
              <a:t>　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Server: Apache/2.23</a:t>
            </a:r>
            <a:r>
              <a:rPr lang="ja-JP" altLang="en-US" sz="2400" dirty="0"/>
              <a:t>　　　　　　　　　　　　　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Content-Length:356</a:t>
            </a:r>
            <a:r>
              <a:rPr lang="ja-JP" altLang="en-US" sz="2400" dirty="0"/>
              <a:t>　　　　　　　　　　　　　</a:t>
            </a:r>
            <a:r>
              <a:rPr lang="ja-JP" altLang="en-US" sz="2400" i="1" dirty="0"/>
              <a:t>　</a:t>
            </a:r>
            <a:endParaRPr lang="ja-JP" altLang="en-US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</a:t>
            </a:r>
            <a:r>
              <a:rPr lang="en-US" altLang="ja-JP" sz="2400" dirty="0"/>
              <a:t>Content-Type: text/html</a:t>
            </a:r>
            <a:r>
              <a:rPr lang="ja-JP" altLang="en-US" sz="2400" dirty="0"/>
              <a:t>　　　　　　　　　　　</a:t>
            </a:r>
            <a:endParaRPr lang="ja-JP" altLang="en-US" sz="2400" i="1" dirty="0">
              <a:solidFill>
                <a:srgbClr val="FF0066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</a:t>
            </a:r>
            <a:r>
              <a:rPr lang="en-US" altLang="ja-JP" sz="2400" dirty="0"/>
              <a:t>	&lt;html&gt;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	&lt;head&gt;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	……  </a:t>
            </a:r>
            <a:br>
              <a:rPr lang="en-US" altLang="ja-JP" sz="2400" dirty="0"/>
            </a:br>
            <a:r>
              <a:rPr lang="en-US" altLang="ja-JP" sz="2400" dirty="0"/>
              <a:t>&lt;/head&gt;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	……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3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8D87D345-C3AA-FD77-B2EF-33EF5A785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レスポンスメッセージ例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1115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A0B97D0-83F7-3A87-F85B-818C58E76B6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0" y="0"/>
            <a:ext cx="1547664" cy="1440160"/>
          </a:xfrm>
        </p:spPr>
        <p:txBody>
          <a:bodyPr/>
          <a:lstStyle/>
          <a:p>
            <a:pPr marL="0" lvl="0" indent="0" eaLnBrk="1" hangingPunct="1">
              <a:buNone/>
            </a:pPr>
            <a:r>
              <a:rPr kumimoji="1" lang="en-US" altLang="ja-JP" sz="800" dirty="0">
                <a:solidFill>
                  <a:schemeClr val="bg1"/>
                </a:solidFill>
              </a:rPr>
              <a:t>1xx :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暫定</a:t>
            </a: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: 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リクエストが受信された事を知らせる。そのリクエストの処理を継続中</a:t>
            </a:r>
            <a:endParaRPr lang="en-US" altLang="ja-JP" sz="800" dirty="0">
              <a:solidFill>
                <a:schemeClr val="bg1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0" indent="0" eaLnBrk="1" hangingPunct="1">
              <a:buNone/>
            </a:pP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2xx: 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成功：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リクエストが成功　　（例：</a:t>
            </a:r>
            <a:r>
              <a:rPr lang="en-US" altLang="ja-JP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200 OK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）</a:t>
            </a:r>
            <a:endParaRPr lang="en-US" altLang="ja-JP" sz="800" dirty="0">
              <a:solidFill>
                <a:schemeClr val="bg1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0" lvl="0" indent="0" eaLnBrk="1" hangingPunct="1">
              <a:buNone/>
            </a:pP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3xx: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 リダイレクト：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クエストを完了するには追加動作が</a:t>
            </a:r>
            <a:endParaRPr lang="en-US" altLang="ja-JP" sz="800" b="1" dirty="0">
              <a:solidFill>
                <a:schemeClr val="bg1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0" lvl="0" indent="0" eaLnBrk="1" hangingPunct="1">
              <a:buNone/>
            </a:pP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必要</a:t>
            </a:r>
            <a:endParaRPr lang="en-US" altLang="ja-JP" sz="800" dirty="0">
              <a:solidFill>
                <a:schemeClr val="bg1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0" indent="0" eaLnBrk="1" hangingPunct="1">
              <a:buNone/>
            </a:pP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4xx: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 クライアントエラー</a:t>
            </a: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: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リクエストに誤りが含まれているか，指定したサーバではこのリクエストを実行できない　（例：</a:t>
            </a:r>
            <a:r>
              <a:rPr lang="en-US" altLang="ja-JP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404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　</a:t>
            </a:r>
            <a:r>
              <a:rPr lang="en-US" altLang="ja-JP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Not Found</a:t>
            </a:r>
            <a:r>
              <a:rPr lang="ja-JP" altLang="en-US" sz="800" b="1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）</a:t>
            </a:r>
            <a:endParaRPr lang="en-US" altLang="ja-JP" sz="800" dirty="0">
              <a:solidFill>
                <a:schemeClr val="bg1"/>
              </a:solidFill>
              <a:latin typeface="Times New Roman" pitchFamily="18" charset="0"/>
              <a:ea typeface="ＭＳ Ｐゴシック" pitchFamily="50" charset="-128"/>
            </a:endParaRPr>
          </a:p>
          <a:p>
            <a:pPr marL="0" indent="0" eaLnBrk="1" hangingPunct="1">
              <a:buNone/>
            </a:pPr>
            <a:r>
              <a:rPr lang="en-US" altLang="ja-JP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5xx: </a:t>
            </a:r>
            <a:r>
              <a:rPr lang="ja-JP" altLang="en-US" sz="800" dirty="0">
                <a:solidFill>
                  <a:schemeClr val="bg1"/>
                </a:solidFill>
                <a:latin typeface="Times New Roman" pitchFamily="18" charset="0"/>
                <a:ea typeface="ＭＳ Ｐゴシック" pitchFamily="50" charset="-128"/>
              </a:rPr>
              <a:t>サーバエラー：</a:t>
            </a:r>
            <a:r>
              <a:rPr lang="ja-JP" altLang="ja-JP" sz="800" b="1" dirty="0">
                <a:solidFill>
                  <a:schemeClr val="bg1"/>
                </a:solidFill>
              </a:rPr>
              <a:t>サーバエラー</a:t>
            </a:r>
            <a:endParaRPr lang="ja-JP" altLang="ja-JP" sz="800" dirty="0">
              <a:solidFill>
                <a:schemeClr val="bg1"/>
              </a:solidFill>
            </a:endParaRPr>
          </a:p>
          <a:p>
            <a:pPr marL="0" indent="0" eaLnBrk="1" hangingPunct="1">
              <a:buNone/>
            </a:pPr>
            <a:r>
              <a:rPr lang="ja-JP" altLang="ja-JP" sz="800" b="1" dirty="0">
                <a:solidFill>
                  <a:schemeClr val="bg1"/>
                </a:solidFill>
              </a:rPr>
              <a:t>サーバが実行に失敗　（例：</a:t>
            </a:r>
            <a:r>
              <a:rPr lang="en-US" altLang="ja-JP" sz="800" b="1" dirty="0">
                <a:solidFill>
                  <a:schemeClr val="bg1"/>
                </a:solidFill>
              </a:rPr>
              <a:t>500</a:t>
            </a:r>
            <a:r>
              <a:rPr lang="ja-JP" altLang="ja-JP" sz="800" b="1" dirty="0">
                <a:solidFill>
                  <a:schemeClr val="bg1"/>
                </a:solidFill>
              </a:rPr>
              <a:t>　</a:t>
            </a:r>
            <a:r>
              <a:rPr lang="en-US" altLang="ja-JP" sz="800" b="1" dirty="0">
                <a:solidFill>
                  <a:schemeClr val="bg1"/>
                </a:solidFill>
              </a:rPr>
              <a:t> Internal Server Error</a:t>
            </a:r>
            <a:r>
              <a:rPr lang="ja-JP" altLang="ja-JP" sz="800" b="1" dirty="0">
                <a:solidFill>
                  <a:schemeClr val="bg1"/>
                </a:solidFill>
              </a:rPr>
              <a:t>）</a:t>
            </a:r>
            <a:endParaRPr lang="ja-JP" altLang="ja-JP" sz="800" dirty="0">
              <a:solidFill>
                <a:schemeClr val="bg1"/>
              </a:solidFill>
            </a:endParaRPr>
          </a:p>
        </p:txBody>
      </p:sp>
      <p:graphicFrame>
        <p:nvGraphicFramePr>
          <p:cNvPr id="164949" name="Group 8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70468687"/>
              </p:ext>
            </p:extLst>
          </p:nvPr>
        </p:nvGraphicFramePr>
        <p:xfrm>
          <a:off x="358775" y="1412776"/>
          <a:ext cx="8785225" cy="4902206"/>
        </p:xfrm>
        <a:graphic>
          <a:graphicData uri="http://schemas.openxmlformats.org/drawingml/2006/table">
            <a:tbl>
              <a:tblPr/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4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クラス名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役割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暫定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リクエストが受信された事を知らせる。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そのリクエストの処理を継続中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成功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リクエストが成功　　（例：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200 OK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リダイレクト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リクエストを完了するには追加動作が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必要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14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クライアント</a:t>
                      </a:r>
                      <a:b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</a:b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エラー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リクエストに誤りが含まれているか，指定したサーバではこのリクエストを実行できない　（例：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404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Not Found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  <a:r>
                        <a:rPr kumimoji="1" lang="en-US" altLang="ja-JP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××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サーバエラー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サーバが実行に失敗　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（例：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500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 Internal Server Error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A04CB2AD-78E2-5ADB-3480-A1C314876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ja-JP" altLang="en-US" sz="36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ステータスコードの種類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49804910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DE8FBB-B09B-C162-3500-FD0192FE51C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5536" y="260648"/>
            <a:ext cx="7848872" cy="1440160"/>
          </a:xfrm>
        </p:spPr>
        <p:txBody>
          <a:bodyPr/>
          <a:lstStyle/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200:OK:</a:t>
            </a:r>
            <a:r>
              <a:rPr lang="ja-JP" altLang="ja-JP" sz="800" b="1" dirty="0">
                <a:solidFill>
                  <a:schemeClr val="bg1"/>
                </a:solidFill>
              </a:rPr>
              <a:t>正常に処理された</a:t>
            </a:r>
            <a:endParaRPr lang="ja-JP" altLang="ja-JP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301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en-US" altLang="ja-JP" sz="800" b="1" dirty="0">
                <a:solidFill>
                  <a:schemeClr val="bg1"/>
                </a:solidFill>
              </a:rPr>
              <a:t>Moved</a:t>
            </a:r>
            <a:r>
              <a:rPr lang="en-US" altLang="ja-JP" sz="800" dirty="0">
                <a:solidFill>
                  <a:schemeClr val="bg1"/>
                </a:solidFill>
              </a:rPr>
              <a:t> </a:t>
            </a:r>
            <a:r>
              <a:rPr lang="en-US" altLang="ja-JP" sz="800" b="1" dirty="0">
                <a:solidFill>
                  <a:schemeClr val="bg1"/>
                </a:solidFill>
              </a:rPr>
              <a:t>Permanently:</a:t>
            </a:r>
            <a:r>
              <a:rPr lang="ja-JP" altLang="ja-JP" sz="800" b="1" dirty="0">
                <a:solidFill>
                  <a:schemeClr val="bg1"/>
                </a:solidFill>
              </a:rPr>
              <a:t>新しい</a:t>
            </a:r>
            <a:r>
              <a:rPr lang="en-US" altLang="ja-JP" sz="800" b="1" dirty="0">
                <a:solidFill>
                  <a:schemeClr val="bg1"/>
                </a:solidFill>
              </a:rPr>
              <a:t>URL</a:t>
            </a:r>
            <a:r>
              <a:rPr lang="ja-JP" altLang="ja-JP" sz="800" b="1" dirty="0">
                <a:solidFill>
                  <a:schemeClr val="bg1"/>
                </a:solidFill>
              </a:rPr>
              <a:t>が割り当てられている</a:t>
            </a:r>
            <a:endParaRPr lang="ja-JP" altLang="ja-JP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304:Not Modified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ja-JP" altLang="ja-JP" sz="800" b="1" dirty="0">
                <a:solidFill>
                  <a:schemeClr val="bg1"/>
                </a:solidFill>
              </a:rPr>
              <a:t>リクエストの条件が満たされてない</a:t>
            </a:r>
            <a:endParaRPr lang="ja-JP" altLang="ja-JP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404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en-US" altLang="ja-JP" sz="800" b="1" dirty="0">
                <a:solidFill>
                  <a:schemeClr val="bg1"/>
                </a:solidFill>
              </a:rPr>
              <a:t>Not Found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ja-JP" altLang="ja-JP" sz="800" b="1" dirty="0">
                <a:solidFill>
                  <a:schemeClr val="bg1"/>
                </a:solidFill>
              </a:rPr>
              <a:t>リクエストされた対象（例：ファイル）が存在しない</a:t>
            </a:r>
            <a:endParaRPr lang="ja-JP" altLang="ja-JP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500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en-US" altLang="ja-JP" sz="800" b="1" dirty="0">
                <a:solidFill>
                  <a:schemeClr val="bg1"/>
                </a:solidFill>
              </a:rPr>
              <a:t>Internal Server Error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ja-JP" altLang="ja-JP" sz="800" b="1" dirty="0">
                <a:solidFill>
                  <a:schemeClr val="bg1"/>
                </a:solidFill>
              </a:rPr>
              <a:t>サーバでエラーが発生した</a:t>
            </a:r>
            <a:endParaRPr lang="ja-JP" altLang="ja-JP" sz="800" dirty="0">
              <a:solidFill>
                <a:schemeClr val="bg1"/>
              </a:solidFill>
            </a:endParaRPr>
          </a:p>
          <a:p>
            <a:pPr eaLnBrk="1" hangingPunct="1"/>
            <a:r>
              <a:rPr lang="en-US" altLang="ja-JP" sz="800" b="1" dirty="0">
                <a:solidFill>
                  <a:schemeClr val="bg1"/>
                </a:solidFill>
              </a:rPr>
              <a:t>503</a:t>
            </a:r>
            <a:r>
              <a:rPr lang="en-US" altLang="ja-JP" sz="800" dirty="0">
                <a:solidFill>
                  <a:schemeClr val="bg1"/>
                </a:solidFill>
              </a:rPr>
              <a:t>:</a:t>
            </a:r>
            <a:r>
              <a:rPr lang="en-US" altLang="ja-JP" sz="800" b="1" dirty="0">
                <a:solidFill>
                  <a:schemeClr val="bg1"/>
                </a:solidFill>
              </a:rPr>
              <a:t>Service  Unavailable</a:t>
            </a:r>
            <a:r>
              <a:rPr lang="en-US" altLang="ja-JP" sz="800" dirty="0">
                <a:solidFill>
                  <a:schemeClr val="bg1"/>
                </a:solidFill>
              </a:rPr>
              <a:t>: </a:t>
            </a:r>
            <a:r>
              <a:rPr lang="ja-JP" altLang="en-US" sz="800" b="1" dirty="0">
                <a:solidFill>
                  <a:schemeClr val="bg1"/>
                </a:solidFill>
              </a:rPr>
              <a:t>サーバ</a:t>
            </a:r>
            <a:r>
              <a:rPr lang="ja-JP" altLang="ja-JP" sz="800" b="1" dirty="0">
                <a:solidFill>
                  <a:schemeClr val="bg1"/>
                </a:solidFill>
              </a:rPr>
              <a:t>ﾞが一時的な過負荷</a:t>
            </a:r>
            <a:r>
              <a:rPr lang="ja-JP" altLang="en-US" sz="800" b="1" dirty="0">
                <a:solidFill>
                  <a:schemeClr val="bg1"/>
                </a:solidFill>
              </a:rPr>
              <a:t>や</a:t>
            </a:r>
            <a:r>
              <a:rPr lang="ja-JP" altLang="ja-JP" sz="800" b="1" dirty="0">
                <a:solidFill>
                  <a:schemeClr val="bg1"/>
                </a:solidFill>
              </a:rPr>
              <a:t>保守の為</a:t>
            </a:r>
            <a:r>
              <a:rPr lang="ja-JP" altLang="en-US" sz="800" b="1" dirty="0">
                <a:solidFill>
                  <a:schemeClr val="bg1"/>
                </a:solidFill>
              </a:rPr>
              <a:t>，</a:t>
            </a:r>
            <a:r>
              <a:rPr lang="ja-JP" altLang="ja-JP" sz="800" b="1" dirty="0">
                <a:solidFill>
                  <a:schemeClr val="bg1"/>
                </a:solidFill>
              </a:rPr>
              <a:t>リクエストの処理が出来ない　</a:t>
            </a:r>
            <a:endParaRPr lang="ja-JP" altLang="ja-JP" sz="800" dirty="0">
              <a:solidFill>
                <a:schemeClr val="bg1"/>
              </a:solidFill>
            </a:endParaRPr>
          </a:p>
          <a:p>
            <a:pPr marL="0" indent="0" eaLnBrk="1" hangingPunct="1">
              <a:buNone/>
            </a:pPr>
            <a:endParaRPr lang="ja-JP" altLang="ja-JP" sz="2000" dirty="0">
              <a:solidFill>
                <a:srgbClr val="FF0000"/>
              </a:solidFill>
            </a:endParaRPr>
          </a:p>
        </p:txBody>
      </p:sp>
      <p:graphicFrame>
        <p:nvGraphicFramePr>
          <p:cNvPr id="164949" name="Group 8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80872270"/>
              </p:ext>
            </p:extLst>
          </p:nvPr>
        </p:nvGraphicFramePr>
        <p:xfrm>
          <a:off x="395536" y="1196752"/>
          <a:ext cx="8208911" cy="5323263"/>
        </p:xfrm>
        <a:graphic>
          <a:graphicData uri="http://schemas.openxmlformats.org/drawingml/2006/table">
            <a:tbl>
              <a:tblPr/>
              <a:tblGrid>
                <a:gridCol w="1547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64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ステータスコード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ステータス</a:t>
                      </a:r>
                      <a:endParaRPr kumimoji="1" lang="en-US" altLang="ja-JP" sz="2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メッセージ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意味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3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200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OK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正常に処理された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301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Moved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Permanently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新しい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URL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が割り当てられている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304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Not Modified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リクエストの条件が満たされてない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404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Not Found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リクエストされた対象（例：ファイル）が存在しない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07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Internal Server Error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サーバでエラーが発生した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80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503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Service  Unavailable</a:t>
                      </a:r>
                      <a:endParaRPr kumimoji="1" lang="ja-JP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サーバが一時的な過負荷や保守の為，リクエストの処理が出来ない　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06ABB0BD-67D4-AABB-C52F-8865CEE86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99392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主なステータスコードの意味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4551212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435280" cy="554461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800" dirty="0">
                <a:latin typeface="+mn-ea"/>
              </a:rPr>
              <a:t>サーバやクライアントに動作環境を伝えたり，補足的な動作の指示を行う</a:t>
            </a:r>
            <a:endParaRPr lang="en-US" altLang="ja-JP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rgbClr val="FF0000"/>
                </a:solidFill>
                <a:latin typeface="+mn-ea"/>
              </a:rPr>
              <a:t>一般ヘッダ</a:t>
            </a:r>
            <a:endParaRPr lang="en-US" altLang="ja-JP" sz="2800" dirty="0">
              <a:solidFill>
                <a:srgbClr val="FF0000"/>
              </a:solidFill>
              <a:latin typeface="+mn-ea"/>
            </a:endParaRPr>
          </a:p>
          <a:p>
            <a:pPr marL="608013"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+mn-ea"/>
              </a:rPr>
              <a:t>クライアントからのリクエストとサーバからのからのレスポンスに使われる</a:t>
            </a:r>
            <a:endParaRPr lang="en-US" altLang="ja-JP" sz="2400" dirty="0">
              <a:latin typeface="+mn-ea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ja-JP" altLang="en-US" sz="2800" dirty="0">
                <a:latin typeface="+mn-ea"/>
              </a:rPr>
              <a:t>主なヘッダ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 ・ </a:t>
            </a:r>
            <a:r>
              <a:rPr lang="en-US" altLang="ja-JP" sz="2800" dirty="0">
                <a:latin typeface="+mn-ea"/>
              </a:rPr>
              <a:t>Date</a:t>
            </a:r>
            <a:r>
              <a:rPr lang="ja-JP" altLang="en-US" sz="2800" dirty="0">
                <a:latin typeface="+mn-ea"/>
              </a:rPr>
              <a:t>：</a:t>
            </a:r>
            <a:r>
              <a:rPr lang="ja-JP" altLang="en-US" sz="2400" dirty="0">
                <a:latin typeface="+mn-ea"/>
              </a:rPr>
              <a:t>メッセージが生成された日時</a:t>
            </a:r>
            <a:endParaRPr lang="en-US" altLang="ja-JP" sz="24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/>
              <a:t>		</a:t>
            </a:r>
            <a:r>
              <a:rPr lang="en-US" altLang="ja-JP" sz="2400" dirty="0"/>
              <a:t>Date:  Mon, 4</a:t>
            </a:r>
            <a:r>
              <a:rPr lang="ja-JP" altLang="en-US" sz="2400" dirty="0"/>
              <a:t> </a:t>
            </a:r>
            <a:r>
              <a:rPr lang="en-US" altLang="ja-JP" sz="2400" dirty="0"/>
              <a:t>Oct 2021</a:t>
            </a:r>
            <a:r>
              <a:rPr lang="ja-JP" altLang="en-US" sz="2400" dirty="0"/>
              <a:t> </a:t>
            </a:r>
            <a:r>
              <a:rPr lang="en-US" altLang="ja-JP" sz="2400" dirty="0"/>
              <a:t>10:50:20 GMT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dirty="0"/>
              <a:t> 	</a:t>
            </a:r>
            <a:r>
              <a:rPr lang="ja-JP" altLang="en-US" sz="2800" dirty="0">
                <a:latin typeface="+mn-ea"/>
              </a:rPr>
              <a:t>・ </a:t>
            </a:r>
            <a:r>
              <a:rPr lang="en-US" altLang="ja-JP" sz="2800" dirty="0">
                <a:latin typeface="+mn-ea"/>
              </a:rPr>
              <a:t>Via</a:t>
            </a:r>
            <a:r>
              <a:rPr lang="ja-JP" altLang="en-US" sz="2800" dirty="0">
                <a:latin typeface="+mn-ea"/>
              </a:rPr>
              <a:t>：</a:t>
            </a:r>
            <a:r>
              <a:rPr lang="ja-JP" altLang="en-US" sz="2400" dirty="0">
                <a:latin typeface="+mn-ea"/>
              </a:rPr>
              <a:t>メッセージの経路を示す</a:t>
            </a:r>
            <a:r>
              <a:rPr lang="ja-JP" altLang="en-US" sz="2400" i="1" dirty="0">
                <a:solidFill>
                  <a:srgbClr val="FF0066"/>
                </a:solidFill>
              </a:rPr>
              <a:t>　</a:t>
            </a:r>
            <a:endParaRPr lang="ja-JP" altLang="en-US" sz="2400" dirty="0">
              <a:latin typeface="+mn-ea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400" dirty="0"/>
              <a:t>　　　</a:t>
            </a:r>
            <a:r>
              <a:rPr lang="en-US" altLang="ja-JP" sz="2400" dirty="0"/>
              <a:t>	Via : 1.0  Proxy.lab.com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5E045F1-1682-7D81-B448-F078E7413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ヘッダ（</a:t>
            </a:r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1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42480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6"/>
            <a:ext cx="8676456" cy="532893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rgbClr val="FF0000"/>
                </a:solidFill>
                <a:latin typeface="+mn-ea"/>
              </a:rPr>
              <a:t>リクエストヘッダ</a:t>
            </a:r>
            <a:endParaRPr lang="en-US" altLang="ja-JP" sz="2800" dirty="0">
              <a:solidFill>
                <a:srgbClr val="FF0000"/>
              </a:solidFill>
              <a:latin typeface="+mn-ea"/>
            </a:endParaRPr>
          </a:p>
          <a:p>
            <a:pPr lvl="1" eaLnBrk="1" hangingPunct="1">
              <a:lnSpc>
                <a:spcPct val="8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+mn-ea"/>
              </a:rPr>
              <a:t>クライアントの情報や希望するデータ形式を</a:t>
            </a:r>
            <a:r>
              <a:rPr lang="ja-JP" altLang="en-US" sz="2800" dirty="0">
                <a:latin typeface="+mn-ea"/>
              </a:rPr>
              <a:t>サーバに送る</a:t>
            </a:r>
            <a:endParaRPr lang="en-US" altLang="ja-JP" sz="2800" dirty="0">
              <a:latin typeface="+mn-ea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ja-JP" altLang="en-US" sz="2800" dirty="0">
                <a:latin typeface="+mn-ea"/>
              </a:rPr>
              <a:t>主なヘッダ</a:t>
            </a:r>
          </a:p>
          <a:p>
            <a:pPr indent="109538" eaLnBrk="1" hangingPunct="1"/>
            <a:r>
              <a:rPr lang="ja-JP" altLang="en-US" sz="2800" dirty="0">
                <a:latin typeface="+mn-ea"/>
              </a:rPr>
              <a:t> </a:t>
            </a:r>
            <a:r>
              <a:rPr lang="en-US" altLang="ja-JP" sz="2800" dirty="0">
                <a:latin typeface="+mn-ea"/>
              </a:rPr>
              <a:t>Accept : </a:t>
            </a:r>
            <a:r>
              <a:rPr lang="ja-JP" altLang="en-US" sz="2400" dirty="0">
                <a:latin typeface="+mn-ea"/>
              </a:rPr>
              <a:t>サーバに送信してほしいデータタイプを指定</a:t>
            </a:r>
          </a:p>
          <a:p>
            <a:pPr indent="109538" eaLnBrk="1" hangingPunct="1"/>
            <a:r>
              <a:rPr lang="ja-JP" altLang="en-US" sz="2800" dirty="0">
                <a:latin typeface="+mn-ea"/>
              </a:rPr>
              <a:t> </a:t>
            </a:r>
            <a:r>
              <a:rPr lang="en-US" altLang="ja-JP" sz="2800" dirty="0">
                <a:latin typeface="+mn-ea"/>
              </a:rPr>
              <a:t>Accept-Charset/Encoding/Language:</a:t>
            </a:r>
            <a:r>
              <a:rPr lang="ja-JP" altLang="en-US" sz="2800" dirty="0">
                <a:latin typeface="+mn-ea"/>
              </a:rPr>
              <a:t>　</a:t>
            </a:r>
            <a:br>
              <a:rPr lang="en-US" altLang="ja-JP" sz="2800" dirty="0">
                <a:latin typeface="+mn-ea"/>
              </a:rPr>
            </a:br>
            <a:r>
              <a:rPr lang="en-US" altLang="ja-JP" sz="28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サーバに文字セット</a:t>
            </a:r>
            <a:r>
              <a:rPr lang="en-US" altLang="ja-JP" sz="2400" dirty="0">
                <a:latin typeface="+mn-ea"/>
              </a:rPr>
              <a:t>/</a:t>
            </a:r>
            <a:r>
              <a:rPr lang="ja-JP" altLang="en-US" sz="2400" dirty="0">
                <a:latin typeface="+mn-ea"/>
              </a:rPr>
              <a:t>エンコード方式方法</a:t>
            </a:r>
            <a:r>
              <a:rPr lang="en-US" altLang="ja-JP" sz="2400" dirty="0">
                <a:latin typeface="+mn-ea"/>
              </a:rPr>
              <a:t>/</a:t>
            </a:r>
            <a:r>
              <a:rPr lang="ja-JP" altLang="en-US" sz="2400" dirty="0">
                <a:latin typeface="+mn-ea"/>
              </a:rPr>
              <a:t>言語を指定</a:t>
            </a:r>
          </a:p>
          <a:p>
            <a:pPr indent="109538" eaLnBrk="1" hangingPunct="1"/>
            <a:r>
              <a:rPr lang="ja-JP" altLang="en-US" sz="2800" dirty="0">
                <a:latin typeface="+mn-ea"/>
              </a:rPr>
              <a:t> </a:t>
            </a:r>
            <a:r>
              <a:rPr lang="en-US" altLang="ja-JP" sz="2800" dirty="0">
                <a:latin typeface="+mn-ea"/>
              </a:rPr>
              <a:t>If-Modified-Since</a:t>
            </a:r>
            <a:r>
              <a:rPr lang="ja-JP" altLang="en-US" sz="2800" dirty="0">
                <a:latin typeface="+mn-ea"/>
              </a:rPr>
              <a:t>：</a:t>
            </a:r>
            <a:r>
              <a:rPr lang="ja-JP" altLang="en-US" sz="2400" dirty="0">
                <a:latin typeface="+mn-ea"/>
              </a:rPr>
              <a:t>ＧＥＴと共に使い，指定時間以降変</a:t>
            </a: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更がなかった場合，データを送らない</a:t>
            </a:r>
          </a:p>
          <a:p>
            <a:pPr indent="109538" eaLnBrk="1" hangingPunct="1"/>
            <a:r>
              <a:rPr lang="ja-JP" altLang="en-US" sz="2800" dirty="0">
                <a:latin typeface="+mn-ea"/>
              </a:rPr>
              <a:t> </a:t>
            </a:r>
            <a:r>
              <a:rPr lang="en-US" altLang="ja-JP" sz="2800" dirty="0">
                <a:latin typeface="+mn-ea"/>
              </a:rPr>
              <a:t>User-Agent</a:t>
            </a:r>
            <a:r>
              <a:rPr lang="ja-JP" altLang="en-US" sz="2800" dirty="0">
                <a:latin typeface="+mn-ea"/>
              </a:rPr>
              <a:t>：</a:t>
            </a:r>
            <a:r>
              <a:rPr lang="ja-JP" altLang="en-US" sz="2400" dirty="0">
                <a:latin typeface="+mn-ea"/>
              </a:rPr>
              <a:t>ブラウザのタイプ　　</a:t>
            </a:r>
            <a:r>
              <a:rPr lang="ja-JP" altLang="en-US" sz="2400" dirty="0"/>
              <a:t>　</a:t>
            </a:r>
          </a:p>
          <a:p>
            <a:pPr eaLnBrk="1" hangingPunct="1">
              <a:lnSpc>
                <a:spcPct val="80000"/>
              </a:lnSpc>
            </a:pPr>
            <a:endParaRPr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A9119782-C2A8-AE49-DB1E-9FE84408B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-27717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ヘッダ（</a:t>
            </a:r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2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30823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340768"/>
            <a:ext cx="7632849" cy="44647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rgbClr val="FF0000"/>
                </a:solidFill>
                <a:latin typeface="+mn-ea"/>
              </a:rPr>
              <a:t>レスポンスヘッダ</a:t>
            </a:r>
            <a:endParaRPr lang="en-US" altLang="ja-JP" sz="2800" dirty="0">
              <a:solidFill>
                <a:srgbClr val="FF0000"/>
              </a:solidFill>
              <a:latin typeface="+mn-ea"/>
            </a:endParaRPr>
          </a:p>
          <a:p>
            <a:pPr lvl="1" eaLnBrk="1" hangingPunct="1">
              <a:lnSpc>
                <a:spcPct val="9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+mn-ea"/>
              </a:rPr>
              <a:t>サーバの情報を通知するのに使用  </a:t>
            </a:r>
            <a:endParaRPr lang="en-US" altLang="ja-JP" sz="2400" dirty="0">
              <a:latin typeface="+mn-ea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 主なﾍｯﾀﾞ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・ </a:t>
            </a:r>
            <a:r>
              <a:rPr lang="en-US" altLang="ja-JP" sz="2800" dirty="0">
                <a:latin typeface="+mn-ea"/>
              </a:rPr>
              <a:t>Server</a:t>
            </a:r>
            <a:r>
              <a:rPr lang="ja-JP" altLang="en-US" sz="2800" dirty="0">
                <a:latin typeface="+mn-ea"/>
              </a:rPr>
              <a:t>：</a:t>
            </a:r>
            <a:r>
              <a:rPr lang="ja-JP" altLang="en-US" sz="2400" dirty="0">
                <a:latin typeface="+mn-ea"/>
              </a:rPr>
              <a:t>サーバの名前とバージョン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　　</a:t>
            </a:r>
            <a:r>
              <a:rPr lang="en-US" altLang="ja-JP" sz="2400" dirty="0"/>
              <a:t>Server: Apache/2.23</a:t>
            </a:r>
            <a:r>
              <a:rPr lang="ja-JP" altLang="en-US" sz="2400" dirty="0"/>
              <a:t>　</a:t>
            </a:r>
            <a:endParaRPr lang="ja-JP" altLang="en-US" sz="2400" dirty="0">
              <a:latin typeface="+mn-ea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2010068-B29F-F2E9-0E52-7059C7924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9861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ヘッダ（</a:t>
            </a:r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2556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800" dirty="0">
                <a:solidFill>
                  <a:srgbClr val="FF0000"/>
                </a:solidFill>
              </a:rPr>
              <a:t>エンティティヘッダ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  <a:buSzPct val="75000"/>
              <a:buFont typeface="Wingdings" panose="05000000000000000000" pitchFamily="2" charset="2"/>
              <a:buChar char="n"/>
            </a:pPr>
            <a:r>
              <a:rPr lang="ja-JP" altLang="en-US" sz="2400" dirty="0">
                <a:latin typeface="+mn-ea"/>
              </a:rPr>
              <a:t>転送されるデータに関する情報を指定するのに使用</a:t>
            </a:r>
            <a:endParaRPr lang="en-US" altLang="ja-JP" sz="2400" dirty="0">
              <a:latin typeface="+mn-ea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ja-JP" altLang="en-US" sz="2800" dirty="0">
                <a:latin typeface="+mn-ea"/>
              </a:rPr>
              <a:t>主なヘッダ</a:t>
            </a:r>
          </a:p>
          <a:p>
            <a:pPr marL="354013" indent="-889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・ </a:t>
            </a:r>
            <a:r>
              <a:rPr lang="en-US" altLang="ja-JP" sz="2800" dirty="0">
                <a:latin typeface="+mn-ea"/>
              </a:rPr>
              <a:t>Content-Encoding/Language/Length/Location:</a:t>
            </a:r>
          </a:p>
          <a:p>
            <a:pPr marL="895350" indent="0"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latin typeface="+mn-ea"/>
              </a:rPr>
              <a:t>データに適用したエンコード方法</a:t>
            </a:r>
            <a:r>
              <a:rPr lang="en-US" altLang="ja-JP" sz="2400" dirty="0">
                <a:latin typeface="+mn-ea"/>
              </a:rPr>
              <a:t>/</a:t>
            </a:r>
            <a:r>
              <a:rPr lang="ja-JP" altLang="en-US" sz="2400" dirty="0">
                <a:latin typeface="+mn-ea"/>
              </a:rPr>
              <a:t>データの言語</a:t>
            </a:r>
            <a:r>
              <a:rPr lang="en-US" altLang="ja-JP" sz="2400" dirty="0">
                <a:latin typeface="+mn-ea"/>
              </a:rPr>
              <a:t>/</a:t>
            </a:r>
            <a:r>
              <a:rPr lang="ja-JP" altLang="en-US" sz="2400" dirty="0">
                <a:latin typeface="+mn-ea"/>
              </a:rPr>
              <a:t>データのバイト長</a:t>
            </a:r>
            <a:r>
              <a:rPr lang="en-US" altLang="ja-JP" sz="2400" dirty="0">
                <a:latin typeface="+mn-ea"/>
              </a:rPr>
              <a:t>/</a:t>
            </a:r>
            <a:r>
              <a:rPr lang="ja-JP" altLang="en-US" sz="2400" dirty="0">
                <a:latin typeface="+mn-ea"/>
              </a:rPr>
              <a:t>場所</a:t>
            </a:r>
          </a:p>
          <a:p>
            <a:pPr marL="354013" indent="-88900"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・ </a:t>
            </a:r>
            <a:r>
              <a:rPr lang="en-US" altLang="ja-JP" sz="2800" dirty="0">
                <a:latin typeface="+mn-ea"/>
              </a:rPr>
              <a:t>Last-Modified:</a:t>
            </a:r>
          </a:p>
          <a:p>
            <a:pPr marL="354013" indent="-88900" eaLnBrk="1" hangingPunct="1">
              <a:lnSpc>
                <a:spcPct val="90000"/>
              </a:lnSpc>
              <a:buFontTx/>
              <a:buNone/>
            </a:pPr>
            <a:r>
              <a:rPr lang="en-US" altLang="ja-JP" sz="2800" dirty="0">
                <a:latin typeface="+mn-ea"/>
              </a:rPr>
              <a:t>	</a:t>
            </a:r>
            <a:r>
              <a:rPr lang="en-US" altLang="ja-JP" sz="2400" dirty="0">
                <a:latin typeface="+mn-ea"/>
              </a:rPr>
              <a:t>	</a:t>
            </a:r>
            <a:r>
              <a:rPr lang="ja-JP" altLang="en-US" sz="2400" dirty="0">
                <a:latin typeface="+mn-ea"/>
              </a:rPr>
              <a:t>サーバ上のデータが最後に変更された日付の通知</a:t>
            </a:r>
          </a:p>
          <a:p>
            <a:pPr eaLnBrk="1" hangingPunct="1">
              <a:lnSpc>
                <a:spcPct val="90000"/>
              </a:lnSpc>
            </a:pPr>
            <a:endParaRPr lang="ja-JP" altLang="en-US" sz="20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2FA5801-F995-EFCD-DEAC-782DF9AB0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ヘッダ（</a:t>
            </a:r>
            <a:r>
              <a:rPr kumimoji="1" lang="en-US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4</a:t>
            </a:r>
            <a:r>
              <a:rPr kumimoji="1" lang="ja-JP" altLang="ja-JP" sz="369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2881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1762"/>
            <a:ext cx="8568952" cy="5256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W3C</a:t>
            </a:r>
            <a:r>
              <a:rPr lang="ja-JP" altLang="en-US" sz="2400" dirty="0"/>
              <a:t> </a:t>
            </a:r>
            <a:r>
              <a:rPr lang="en-US" altLang="ja-JP" sz="2400" dirty="0"/>
              <a:t>(</a:t>
            </a:r>
            <a:r>
              <a:rPr lang="en-US" altLang="ja-JP" sz="1600" dirty="0"/>
              <a:t>World Wide Web</a:t>
            </a:r>
            <a:r>
              <a:rPr lang="ja-JP" altLang="en-US" sz="1600" dirty="0"/>
              <a:t>　</a:t>
            </a:r>
            <a:r>
              <a:rPr lang="en-US" altLang="ja-JP" sz="1600" dirty="0"/>
              <a:t>Consortium</a:t>
            </a:r>
            <a:r>
              <a:rPr lang="en-US" altLang="ja-JP" sz="2400" dirty="0"/>
              <a:t>) </a:t>
            </a:r>
            <a:r>
              <a:rPr lang="ja-JP" altLang="en-US" sz="2400" dirty="0"/>
              <a:t>が標準化を推進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WHATWG </a:t>
            </a:r>
            <a:r>
              <a:rPr lang="ja-JP" altLang="en-US" sz="2400" dirty="0"/>
              <a:t>（</a:t>
            </a:r>
            <a:r>
              <a:rPr lang="en-US" altLang="ja-JP" sz="1600" dirty="0"/>
              <a:t>Web Hypertext Application Technology Working Group</a:t>
            </a:r>
            <a:r>
              <a:rPr lang="ja-JP" altLang="en-US" sz="2400" dirty="0"/>
              <a:t>） </a:t>
            </a:r>
            <a:br>
              <a:rPr lang="en-US" altLang="ja-JP" sz="2400" dirty="0"/>
            </a:br>
            <a:r>
              <a:rPr lang="en-US" altLang="ja-JP" sz="2400" dirty="0"/>
              <a:t>   </a:t>
            </a:r>
            <a:r>
              <a:rPr lang="ja-JP" altLang="en-US" sz="2000" dirty="0"/>
              <a:t>業界団体</a:t>
            </a:r>
            <a:r>
              <a:rPr lang="ja-JP" altLang="en-US" sz="2400" dirty="0"/>
              <a:t>．</a:t>
            </a:r>
            <a:r>
              <a:rPr lang="en-US" altLang="ja-JP" sz="1800" dirty="0"/>
              <a:t>Apple, Mozilla, Opera (2004)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2400" dirty="0"/>
              <a:t>　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SGML (Standard Generalized Markup Language) </a:t>
            </a:r>
            <a:r>
              <a:rPr lang="ja-JP" altLang="en-US" sz="2400" dirty="0"/>
              <a:t>がベース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</a:t>
            </a:r>
            <a:r>
              <a:rPr lang="ja-JP" altLang="en-US" sz="2000" dirty="0"/>
              <a:t>－マークアップ言語：特定文字で文章の論理構造を表す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ja-JP" sz="2400" dirty="0"/>
              <a:t>Web</a:t>
            </a:r>
            <a:r>
              <a:rPr lang="ja-JP" altLang="en-US" sz="2400" dirty="0"/>
              <a:t>ページﾞをテキストファイルとして作成</a:t>
            </a:r>
            <a:endParaRPr lang="en-US" altLang="ja-JP" sz="24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</a:pPr>
            <a:r>
              <a:rPr lang="ja-JP" altLang="en-US" sz="2400" dirty="0"/>
              <a:t>文章</a:t>
            </a:r>
            <a:r>
              <a:rPr lang="en-US" altLang="ja-JP" sz="2400" dirty="0"/>
              <a:t>=</a:t>
            </a:r>
            <a:r>
              <a:rPr lang="ja-JP" altLang="en-US" sz="2400" dirty="0"/>
              <a:t>要素（ｴﾚﾒﾝﾄ）の集合 </a:t>
            </a:r>
            <a:endParaRPr lang="en-US" altLang="ja-JP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2400" dirty="0"/>
              <a:t>            /  </a:t>
            </a:r>
            <a:r>
              <a:rPr lang="ja-JP" altLang="en-US" sz="2400" dirty="0"/>
              <a:t>ヘッダ部 </a:t>
            </a:r>
            <a:r>
              <a:rPr lang="en-US" altLang="ja-JP" sz="2400" dirty="0"/>
              <a:t>+ </a:t>
            </a:r>
            <a:r>
              <a:rPr lang="ja-JP" altLang="en-US" sz="2400" dirty="0"/>
              <a:t>ボディ部　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ja-JP" sz="2400" b="1" dirty="0">
                <a:latin typeface="+mn-ea"/>
              </a:rPr>
              <a:t>	</a:t>
            </a:r>
            <a:r>
              <a:rPr lang="ja-JP" altLang="en-US" sz="2400" b="1" dirty="0">
                <a:latin typeface="+mn-ea"/>
              </a:rPr>
              <a:t>　　　要素：　</a:t>
            </a:r>
            <a:r>
              <a:rPr lang="ja-JP" altLang="en-US" sz="2400" b="1" dirty="0">
                <a:solidFill>
                  <a:srgbClr val="FF0066"/>
                </a:solidFill>
                <a:latin typeface="+mn-ea"/>
              </a:rPr>
              <a:t>開始タグ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en-US" altLang="ja-JP" sz="2400" b="1" dirty="0">
                <a:latin typeface="+mn-ea"/>
              </a:rPr>
              <a:t>+</a:t>
            </a:r>
            <a:r>
              <a:rPr lang="ja-JP" altLang="en-US" sz="2400" b="1" dirty="0">
                <a:latin typeface="+mn-ea"/>
              </a:rPr>
              <a:t>　内容（コンテント）</a:t>
            </a:r>
            <a:r>
              <a:rPr lang="en-US" altLang="ja-JP" sz="2400" b="1" dirty="0">
                <a:latin typeface="+mn-ea"/>
              </a:rPr>
              <a:t>+</a:t>
            </a:r>
            <a:r>
              <a:rPr lang="ja-JP" altLang="en-US" sz="2400" b="1" dirty="0">
                <a:latin typeface="+mn-ea"/>
              </a:rPr>
              <a:t>　</a:t>
            </a:r>
            <a:r>
              <a:rPr lang="ja-JP" altLang="en-US" sz="2400" b="1" dirty="0">
                <a:solidFill>
                  <a:schemeClr val="accent2"/>
                </a:solidFill>
                <a:latin typeface="+mn-ea"/>
              </a:rPr>
              <a:t>終了タグ</a:t>
            </a:r>
            <a:r>
              <a:rPr lang="ja-JP" altLang="en-US" sz="2400" b="1" dirty="0">
                <a:latin typeface="+mn-ea"/>
              </a:rPr>
              <a:t>　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ABA1B45-E289-8CC3-3983-9E71EF1C2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03648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40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HTML</a:t>
            </a:r>
            <a:r>
              <a:rPr kumimoji="1" lang="ja-JP" altLang="ja-JP" sz="28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（</a:t>
            </a:r>
            <a:r>
              <a:rPr kumimoji="1" lang="en-US" altLang="ja-JP" sz="28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Hyper Text Markup Language</a:t>
            </a:r>
            <a:r>
              <a:rPr kumimoji="1" lang="ja-JP" altLang="ja-JP" sz="28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）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0182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682948" y="1844675"/>
            <a:ext cx="13684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2699793" y="1844824"/>
            <a:ext cx="936104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2699792" y="2996952"/>
            <a:ext cx="936104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4499993" y="1772816"/>
            <a:ext cx="1008111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898848" y="1916113"/>
            <a:ext cx="838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SGML</a:t>
            </a:r>
          </a:p>
        </p:txBody>
      </p:sp>
      <p:sp>
        <p:nvSpPr>
          <p:cNvPr id="19464" name="Text Box 9"/>
          <p:cNvSpPr txBox="1">
            <a:spLocks noChangeArrowheads="1"/>
          </p:cNvSpPr>
          <p:nvPr/>
        </p:nvSpPr>
        <p:spPr bwMode="auto">
          <a:xfrm>
            <a:off x="2843808" y="1916832"/>
            <a:ext cx="812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HTML</a:t>
            </a:r>
          </a:p>
        </p:txBody>
      </p:sp>
      <p:sp>
        <p:nvSpPr>
          <p:cNvPr id="19465" name="Text Box 10"/>
          <p:cNvSpPr txBox="1">
            <a:spLocks noChangeArrowheads="1"/>
          </p:cNvSpPr>
          <p:nvPr/>
        </p:nvSpPr>
        <p:spPr bwMode="auto">
          <a:xfrm>
            <a:off x="4572000" y="1844824"/>
            <a:ext cx="94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HTML5</a:t>
            </a:r>
          </a:p>
        </p:txBody>
      </p:sp>
      <p:sp>
        <p:nvSpPr>
          <p:cNvPr id="19466" name="Text Box 11"/>
          <p:cNvSpPr txBox="1">
            <a:spLocks noChangeArrowheads="1"/>
          </p:cNvSpPr>
          <p:nvPr/>
        </p:nvSpPr>
        <p:spPr bwMode="auto">
          <a:xfrm>
            <a:off x="2843807" y="3068960"/>
            <a:ext cx="792089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/>
              <a:t>XML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>
            <a:off x="2051373" y="2060575"/>
            <a:ext cx="64841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3995862" y="2062311"/>
            <a:ext cx="50413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3636194" y="2062311"/>
            <a:ext cx="43175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>
            <a:off x="1332235" y="3284538"/>
            <a:ext cx="136755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1332235" y="2349500"/>
            <a:ext cx="0" cy="9350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3" name="Text Box 18"/>
          <p:cNvSpPr txBox="1">
            <a:spLocks noChangeArrowheads="1"/>
          </p:cNvSpPr>
          <p:nvPr/>
        </p:nvSpPr>
        <p:spPr bwMode="auto">
          <a:xfrm>
            <a:off x="486360" y="4174777"/>
            <a:ext cx="7571303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en-US" altLang="ja-JP" sz="2400" dirty="0">
                <a:latin typeface="+mj-ea"/>
                <a:ea typeface="+mj-ea"/>
              </a:rPr>
              <a:t>XML (</a:t>
            </a:r>
            <a:r>
              <a:rPr lang="en-US" altLang="ja-JP" sz="2400" dirty="0" err="1">
                <a:latin typeface="+mj-ea"/>
                <a:ea typeface="+mj-ea"/>
              </a:rPr>
              <a:t>eXtensible</a:t>
            </a:r>
            <a:r>
              <a:rPr lang="en-US" altLang="ja-JP" sz="2400" dirty="0">
                <a:latin typeface="+mj-ea"/>
                <a:ea typeface="+mj-ea"/>
              </a:rPr>
              <a:t> Markup</a:t>
            </a:r>
            <a:r>
              <a:rPr lang="ja-JP" altLang="en-US" sz="2400" dirty="0">
                <a:latin typeface="+mj-ea"/>
                <a:ea typeface="+mj-ea"/>
              </a:rPr>
              <a:t>　</a:t>
            </a:r>
            <a:r>
              <a:rPr lang="en-US" altLang="ja-JP" sz="2400" dirty="0">
                <a:latin typeface="+mj-ea"/>
                <a:ea typeface="+mj-ea"/>
              </a:rPr>
              <a:t>Language): 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論理構造を持つ</a:t>
            </a:r>
            <a:endParaRPr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en-US" altLang="ja-JP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テキスト型のデータ形式を定義する。曖昧な記述が</a:t>
            </a:r>
            <a:endParaRPr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2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削除されコンピュータ処理がより容易</a:t>
            </a:r>
            <a:endParaRPr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  </a:t>
            </a:r>
            <a:r>
              <a:rPr lang="ja-JP" altLang="en-US" dirty="0">
                <a:latin typeface="ＭＳ Ｐゴシック" panose="020B0600070205080204" pitchFamily="50" charset="-128"/>
              </a:rPr>
              <a:t>参考）</a:t>
            </a:r>
            <a:r>
              <a:rPr lang="ja-JP" altLang="en-US" b="1" dirty="0">
                <a:latin typeface="ＭＳ Ｐゴシック" panose="020B0600070205080204" pitchFamily="50" charset="-128"/>
              </a:rPr>
              <a:t>データ記述方式</a:t>
            </a:r>
            <a:b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  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XML, JSON, YAML, TOML</a:t>
            </a:r>
            <a:endParaRPr lang="ja-JP" altLang="en-US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ja-JP" altLang="en-US" sz="2000" dirty="0"/>
          </a:p>
        </p:txBody>
      </p:sp>
      <p:sp>
        <p:nvSpPr>
          <p:cNvPr id="2" name="Line 13">
            <a:extLst>
              <a:ext uri="{FF2B5EF4-FFF2-40B4-BE49-F238E27FC236}">
                <a16:creationId xmlns:a16="http://schemas.microsoft.com/office/drawing/2014/main" id="{FE871DD7-A44B-E8AA-74AB-DF3AD5F27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08104" y="2060848"/>
            <a:ext cx="576064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F029F5EA-C20C-7E87-B679-566FFA2F3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1772816"/>
            <a:ext cx="2555776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D0B9BFC1-AE42-4A9F-8098-2B2046B75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176" y="1844824"/>
            <a:ext cx="24715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/>
              <a:t>HTML Living Standard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E0F4BD-03E6-F461-5D58-471F64015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3068960"/>
            <a:ext cx="1224136" cy="432048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solidFill>
                <a:srgbClr val="002060"/>
              </a:solidFill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0A083944-9667-FB5E-7409-2492DB379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9" y="3140967"/>
            <a:ext cx="11521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/>
              <a:t>WHATWG</a:t>
            </a: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D43E7DD6-7596-40AF-350A-12BB36E863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984" y="3501007"/>
            <a:ext cx="187220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100" dirty="0"/>
              <a:t>Apple,</a:t>
            </a:r>
            <a:r>
              <a:rPr lang="ja-JP" altLang="en-US" sz="1100" dirty="0"/>
              <a:t> </a:t>
            </a:r>
            <a:r>
              <a:rPr lang="en-US" altLang="ja-JP" sz="1100" dirty="0"/>
              <a:t>Mozilla,</a:t>
            </a:r>
            <a:r>
              <a:rPr lang="ja-JP" altLang="en-US" sz="1100" dirty="0"/>
              <a:t> </a:t>
            </a:r>
            <a:r>
              <a:rPr lang="en-US" altLang="ja-JP" sz="1100" dirty="0"/>
              <a:t>Opera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CE2813AE-AC09-A4EE-4300-94E9CD2FCE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056" y="2276872"/>
            <a:ext cx="0" cy="792088"/>
          </a:xfrm>
          <a:prstGeom prst="line">
            <a:avLst/>
          </a:prstGeom>
          <a:noFill/>
          <a:ln w="34925">
            <a:solidFill>
              <a:schemeClr val="tx1"/>
            </a:solidFill>
            <a:prstDash val="sysDot"/>
            <a:round/>
            <a:headEnd type="none"/>
            <a:tailEnd type="triangle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3E288323-3FE7-94B2-085C-D0A33C209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696" y="332656"/>
            <a:ext cx="4752528" cy="18002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44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HTML</a:t>
            </a:r>
            <a:r>
              <a:rPr kumimoji="1" lang="ja-JP" altLang="ja-JP" sz="44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の展開</a:t>
            </a:r>
            <a:endParaRPr lang="ja-JP" altLang="ja-JP" dirty="0">
              <a:solidFill>
                <a:srgbClr val="00206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dirty="0">
                <a:solidFill>
                  <a:schemeClr val="bg1"/>
                </a:solidFill>
              </a:rPr>
              <a:t>SGML</a:t>
            </a:r>
            <a: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  <a:t> - HTML …- HTML5(WHATWG) – HTML Living Standard</a:t>
            </a:r>
            <a:b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  <a:t>          - XML         </a:t>
            </a:r>
            <a:b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  <a:t>WHATWG : Apple, Mozilla, Opera</a:t>
            </a:r>
            <a:b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b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・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XML (</a:t>
            </a:r>
            <a:r>
              <a:rPr kumimoji="1" lang="en-US" altLang="ja-JP" sz="800" dirty="0" err="1">
                <a:solidFill>
                  <a:schemeClr val="bg1"/>
                </a:solidFill>
                <a:effectLst/>
              </a:rPr>
              <a:t>eXtensible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 Markup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　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Language): 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論理構造を持つ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,</a:t>
            </a:r>
            <a:r>
              <a:rPr kumimoji="1" lang="en-US" altLang="ja-JP" sz="800" baseline="0" dirty="0">
                <a:solidFill>
                  <a:schemeClr val="bg1"/>
                </a:solidFill>
                <a:effectLst/>
              </a:rPr>
              <a:t> 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 </a:t>
            </a: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テキスト型のデータ形式を定義する。曖昧な記述が削除されコンピュータ処理がより容易</a:t>
            </a:r>
            <a:br>
              <a:rPr kumimoji="1" lang="en-US" altLang="ja-JP" sz="800" dirty="0">
                <a:solidFill>
                  <a:schemeClr val="bg1"/>
                </a:solidFill>
                <a:effectLst/>
              </a:rPr>
            </a:br>
            <a:br>
              <a:rPr kumimoji="1" lang="en-US" altLang="ja-JP" sz="800" dirty="0">
                <a:solidFill>
                  <a:schemeClr val="bg1"/>
                </a:solidFill>
                <a:effectLst/>
              </a:rPr>
            </a:b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参考）</a:t>
            </a:r>
            <a:r>
              <a:rPr kumimoji="1" lang="ja-JP" altLang="ja-JP" sz="800" b="1" dirty="0">
                <a:solidFill>
                  <a:schemeClr val="bg1"/>
                </a:solidFill>
                <a:effectLst/>
              </a:rPr>
              <a:t>データ記述方式</a:t>
            </a:r>
            <a:br>
              <a:rPr kumimoji="1" lang="en-US" altLang="ja-JP" sz="800" dirty="0">
                <a:solidFill>
                  <a:schemeClr val="bg1"/>
                </a:solidFill>
                <a:effectLst/>
              </a:rPr>
            </a:br>
            <a:r>
              <a:rPr kumimoji="1" lang="ja-JP" altLang="ja-JP" sz="800" dirty="0">
                <a:solidFill>
                  <a:schemeClr val="bg1"/>
                </a:solidFill>
                <a:effectLst/>
              </a:rPr>
              <a:t>　  </a:t>
            </a:r>
            <a:r>
              <a:rPr kumimoji="1" lang="en-US" altLang="ja-JP" sz="800" dirty="0">
                <a:solidFill>
                  <a:schemeClr val="bg1"/>
                </a:solidFill>
                <a:effectLst/>
              </a:rPr>
              <a:t>XML, JSON, YAML, TOML</a:t>
            </a:r>
            <a:br>
              <a:rPr kumimoji="1" lang="en-US" altLang="ja-JP" sz="800" baseline="0" dirty="0">
                <a:solidFill>
                  <a:schemeClr val="bg1"/>
                </a:solidFill>
                <a:sym typeface="Wingdings" panose="05000000000000000000" pitchFamily="2" charset="2"/>
              </a:rPr>
            </a:br>
            <a:endParaRPr kumimoji="1" lang="ja-JP" alt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7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136904" cy="46085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/>
              <a:t>　</a:t>
            </a:r>
            <a:r>
              <a:rPr lang="ja-JP" altLang="en-US" sz="2800" b="1" dirty="0">
                <a:latin typeface="+mn-ea"/>
              </a:rPr>
              <a:t>要素：　</a:t>
            </a:r>
            <a:r>
              <a:rPr lang="ja-JP" altLang="en-US" sz="2800" b="1" dirty="0">
                <a:solidFill>
                  <a:srgbClr val="FF0066"/>
                </a:solidFill>
                <a:latin typeface="+mn-ea"/>
              </a:rPr>
              <a:t>開始タグ</a:t>
            </a:r>
            <a:r>
              <a:rPr lang="ja-JP" altLang="en-US" sz="2800" b="1" dirty="0">
                <a:latin typeface="+mn-ea"/>
              </a:rPr>
              <a:t>　</a:t>
            </a:r>
            <a:r>
              <a:rPr lang="en-US" altLang="ja-JP" sz="2800" b="1" dirty="0">
                <a:latin typeface="+mn-ea"/>
              </a:rPr>
              <a:t>+</a:t>
            </a:r>
            <a:r>
              <a:rPr lang="ja-JP" altLang="en-US" sz="2800" b="1" dirty="0">
                <a:latin typeface="+mn-ea"/>
              </a:rPr>
              <a:t>　内容（コンテント）　</a:t>
            </a:r>
            <a:r>
              <a:rPr lang="en-US" altLang="ja-JP" sz="2800" b="1" dirty="0">
                <a:latin typeface="+mn-ea"/>
              </a:rPr>
              <a:t>+</a:t>
            </a:r>
            <a:r>
              <a:rPr lang="ja-JP" altLang="en-US" sz="2800" b="1" dirty="0">
                <a:latin typeface="+mn-ea"/>
              </a:rPr>
              <a:t>　</a:t>
            </a:r>
            <a:r>
              <a:rPr lang="ja-JP" altLang="en-US" sz="2800" b="1" dirty="0">
                <a:solidFill>
                  <a:schemeClr val="accent2"/>
                </a:solidFill>
                <a:latin typeface="+mn-ea"/>
              </a:rPr>
              <a:t>終了タグ</a:t>
            </a:r>
            <a:r>
              <a:rPr lang="ja-JP" altLang="en-US" sz="2800" b="1" dirty="0">
                <a:latin typeface="+mn-ea"/>
              </a:rPr>
              <a:t>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/>
              <a:t>　</a:t>
            </a:r>
            <a:endParaRPr lang="en-US" altLang="ja-JP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solidFill>
                  <a:srgbClr val="FF0066"/>
                </a:solidFill>
                <a:latin typeface="+mn-ea"/>
              </a:rPr>
              <a:t>&lt;html&gt;</a:t>
            </a:r>
            <a:r>
              <a:rPr lang="en-US" altLang="ja-JP" sz="2800" b="1" dirty="0">
                <a:latin typeface="+mn-ea"/>
              </a:rPr>
              <a:t>  (</a:t>
            </a:r>
            <a:r>
              <a:rPr lang="ja-JP" altLang="en-US" sz="2800" b="1" dirty="0">
                <a:latin typeface="+mn-ea"/>
              </a:rPr>
              <a:t>親要素）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     </a:t>
            </a:r>
            <a:r>
              <a:rPr lang="en-US" altLang="ja-JP" sz="2800" b="1" dirty="0">
                <a:solidFill>
                  <a:srgbClr val="FF0066"/>
                </a:solidFill>
                <a:latin typeface="+mn-ea"/>
              </a:rPr>
              <a:t>&lt;head&gt;</a:t>
            </a:r>
            <a:r>
              <a:rPr lang="ja-JP" altLang="en-US" sz="2800" b="1" dirty="0">
                <a:latin typeface="+mn-ea"/>
              </a:rPr>
              <a:t>　（</a:t>
            </a:r>
            <a:r>
              <a:rPr lang="en-US" altLang="ja-JP" sz="2800" b="1" dirty="0">
                <a:latin typeface="+mn-ea"/>
              </a:rPr>
              <a:t>html </a:t>
            </a:r>
            <a:r>
              <a:rPr lang="ja-JP" altLang="en-US" sz="2800" b="1" dirty="0">
                <a:latin typeface="+mn-ea"/>
              </a:rPr>
              <a:t>の子要素）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　　　　　</a:t>
            </a:r>
            <a:r>
              <a:rPr lang="ja-JP" altLang="en-US" sz="2400" b="1" dirty="0">
                <a:latin typeface="+mn-ea"/>
              </a:rPr>
              <a:t>ヘッダﾞ部（タイトルなど，</a:t>
            </a:r>
            <a:r>
              <a:rPr lang="en-US" altLang="ja-JP" sz="2400" b="1" dirty="0">
                <a:latin typeface="+mn-ea"/>
              </a:rPr>
              <a:t>head</a:t>
            </a:r>
            <a:r>
              <a:rPr lang="ja-JP" altLang="en-US" sz="2400" b="1" dirty="0">
                <a:latin typeface="+mn-ea"/>
              </a:rPr>
              <a:t>の子要素）　　       　　　　　　　　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      </a:t>
            </a:r>
            <a:r>
              <a:rPr lang="en-US" altLang="ja-JP" sz="2800" b="1" dirty="0">
                <a:solidFill>
                  <a:schemeClr val="accent2"/>
                </a:solidFill>
                <a:latin typeface="+mn-ea"/>
              </a:rPr>
              <a:t>&lt;/head&gt;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800" b="1" dirty="0">
                <a:latin typeface="+mn-ea"/>
              </a:rPr>
              <a:t>       </a:t>
            </a:r>
            <a:r>
              <a:rPr lang="en-US" altLang="ja-JP" sz="2800" b="1" dirty="0">
                <a:solidFill>
                  <a:srgbClr val="FF0066"/>
                </a:solidFill>
                <a:latin typeface="+mn-ea"/>
              </a:rPr>
              <a:t>&lt;body&gt;</a:t>
            </a:r>
            <a:r>
              <a:rPr lang="en-US" altLang="ja-JP" sz="2800" b="1" dirty="0">
                <a:latin typeface="+mn-ea"/>
              </a:rPr>
              <a:t> </a:t>
            </a:r>
            <a:r>
              <a:rPr lang="ja-JP" altLang="en-US" sz="2800" b="1" dirty="0">
                <a:latin typeface="+mn-ea"/>
              </a:rPr>
              <a:t>　（</a:t>
            </a:r>
            <a:r>
              <a:rPr lang="en-US" altLang="ja-JP" sz="2800" b="1" dirty="0">
                <a:latin typeface="+mn-ea"/>
              </a:rPr>
              <a:t>html </a:t>
            </a:r>
            <a:r>
              <a:rPr lang="ja-JP" altLang="en-US" sz="2800" b="1" dirty="0">
                <a:latin typeface="+mn-ea"/>
              </a:rPr>
              <a:t>の子要素）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　　　　　</a:t>
            </a:r>
            <a:r>
              <a:rPr lang="ja-JP" altLang="en-US" sz="2400" b="1" dirty="0">
                <a:latin typeface="+mn-ea"/>
              </a:rPr>
              <a:t>ボディ部（見出しなど， </a:t>
            </a:r>
            <a:r>
              <a:rPr lang="en-US" altLang="ja-JP" sz="2400" b="1" dirty="0">
                <a:latin typeface="+mn-ea"/>
              </a:rPr>
              <a:t>body</a:t>
            </a:r>
            <a:r>
              <a:rPr lang="ja-JP" altLang="en-US" sz="2400" b="1" dirty="0">
                <a:latin typeface="+mn-ea"/>
              </a:rPr>
              <a:t>の子要素）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       </a:t>
            </a:r>
            <a:r>
              <a:rPr lang="en-US" altLang="ja-JP" sz="2800" b="1" dirty="0">
                <a:solidFill>
                  <a:schemeClr val="accent2"/>
                </a:solidFill>
                <a:latin typeface="+mn-ea"/>
              </a:rPr>
              <a:t>&lt;/body&gt;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b="1" dirty="0">
                <a:latin typeface="+mn-ea"/>
              </a:rPr>
              <a:t>　</a:t>
            </a:r>
            <a:r>
              <a:rPr lang="en-US" altLang="ja-JP" sz="2800" b="1" dirty="0">
                <a:solidFill>
                  <a:schemeClr val="accent2"/>
                </a:solidFill>
                <a:latin typeface="+mn-ea"/>
              </a:rPr>
              <a:t>&lt;/html&gt;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92D91C1-8D75-7373-9DE5-6932F2A2E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40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HTML</a:t>
            </a:r>
            <a:endParaRPr lang="ja-JP" altLang="ja-JP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851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記述例</a:t>
            </a:r>
          </a:p>
        </p:txBody>
      </p:sp>
    </p:spTree>
    <p:extLst>
      <p:ext uri="{BB962C8B-B14F-4D97-AF65-F5344CB8AC3E}">
        <p14:creationId xmlns:p14="http://schemas.microsoft.com/office/powerpoint/2010/main" val="208505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748464" cy="511256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 dirty="0">
                <a:solidFill>
                  <a:srgbClr val="FF0066"/>
                </a:solidFill>
              </a:rPr>
              <a:t>ｈｔｔｐ：</a:t>
            </a:r>
            <a:r>
              <a:rPr lang="en-US" altLang="ja-JP" dirty="0">
                <a:solidFill>
                  <a:srgbClr val="FF0066"/>
                </a:solidFill>
              </a:rPr>
              <a:t>//</a:t>
            </a:r>
            <a:r>
              <a:rPr lang="en-US" altLang="ja-JP" dirty="0">
                <a:solidFill>
                  <a:srgbClr val="FF0066"/>
                </a:solidFill>
                <a:latin typeface="ＭＳ Ｐゴシック" pitchFamily="50" charset="-128"/>
              </a:rPr>
              <a:t>www.hogebar.jp:80/abc/index.html</a:t>
            </a: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ＭＳ Ｐゴシック" pitchFamily="50" charset="-128"/>
              </a:rPr>
              <a:t>   http </a:t>
            </a:r>
            <a:r>
              <a:rPr lang="ja-JP" altLang="en-US" sz="2400" dirty="0">
                <a:latin typeface="ＭＳ Ｐゴシック" pitchFamily="50" charset="-128"/>
              </a:rPr>
              <a:t>：プロトコル    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ＭＳ Ｐゴシック" pitchFamily="50" charset="-128"/>
              </a:rPr>
              <a:t>   www.hogebar.jp  : FQDN</a:t>
            </a:r>
            <a:r>
              <a:rPr lang="ja-JP" altLang="en-US" sz="2400" dirty="0">
                <a:latin typeface="ＭＳ Ｐゴシック" pitchFamily="50" charset="-128"/>
              </a:rPr>
              <a:t>（</a:t>
            </a:r>
            <a:r>
              <a:rPr lang="en-US" altLang="ja-JP" sz="2400" dirty="0">
                <a:latin typeface="ＭＳ Ｐゴシック" pitchFamily="50" charset="-128"/>
              </a:rPr>
              <a:t>Case Insensitive</a:t>
            </a:r>
            <a:r>
              <a:rPr lang="ja-JP" altLang="en-US" sz="2400" dirty="0">
                <a:latin typeface="ＭＳ Ｐゴシック" pitchFamily="50" charset="-128"/>
              </a:rPr>
              <a:t>）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2400" dirty="0">
                <a:latin typeface="ＭＳ Ｐゴシック" pitchFamily="50" charset="-128"/>
              </a:rPr>
              <a:t>　 </a:t>
            </a:r>
            <a:r>
              <a:rPr lang="en-US" altLang="ja-JP" sz="2400" dirty="0">
                <a:latin typeface="ＭＳ Ｐゴシック" pitchFamily="50" charset="-128"/>
              </a:rPr>
              <a:t>80 : </a:t>
            </a:r>
            <a:r>
              <a:rPr lang="ja-JP" altLang="en-US" sz="2400" dirty="0">
                <a:latin typeface="ＭＳ Ｐゴシック" pitchFamily="50" charset="-128"/>
              </a:rPr>
              <a:t>ポート番号 </a:t>
            </a:r>
            <a:r>
              <a:rPr lang="en-US" altLang="ja-JP" sz="2400" dirty="0">
                <a:latin typeface="ＭＳ Ｐゴシック" pitchFamily="50" charset="-128"/>
              </a:rPr>
              <a:t>(</a:t>
            </a:r>
            <a:r>
              <a:rPr lang="ja-JP" altLang="en-US" sz="2400" dirty="0">
                <a:latin typeface="ＭＳ Ｐゴシック" pitchFamily="50" charset="-128"/>
              </a:rPr>
              <a:t>省略可）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buFontTx/>
              <a:buNone/>
            </a:pPr>
            <a:r>
              <a:rPr lang="en-US" altLang="ja-JP" sz="2400" dirty="0">
                <a:latin typeface="ＭＳ Ｐゴシック" pitchFamily="50" charset="-128"/>
              </a:rPr>
              <a:t>   /</a:t>
            </a:r>
            <a:r>
              <a:rPr lang="en-US" altLang="ja-JP" sz="2400" dirty="0" err="1">
                <a:latin typeface="ＭＳ Ｐゴシック" pitchFamily="50" charset="-128"/>
              </a:rPr>
              <a:t>abc</a:t>
            </a:r>
            <a:r>
              <a:rPr lang="en-US" altLang="ja-JP" sz="2400" dirty="0">
                <a:latin typeface="ＭＳ Ｐゴシック" pitchFamily="50" charset="-128"/>
              </a:rPr>
              <a:t>/index.html :</a:t>
            </a:r>
            <a:r>
              <a:rPr lang="ja-JP" altLang="en-US" sz="2400" dirty="0">
                <a:latin typeface="ＭＳ Ｐゴシック" pitchFamily="50" charset="-128"/>
              </a:rPr>
              <a:t>　</a:t>
            </a:r>
            <a:r>
              <a:rPr lang="ja-JP" altLang="en-US" sz="2400" dirty="0"/>
              <a:t>（ドキュメントルート）</a:t>
            </a:r>
            <a:r>
              <a:rPr lang="en-US" altLang="ja-JP" sz="2400" dirty="0"/>
              <a:t>/</a:t>
            </a:r>
            <a:r>
              <a:rPr lang="ja-JP" altLang="en-US" sz="2400" dirty="0">
                <a:latin typeface="ＭＳ Ｐゴシック" pitchFamily="50" charset="-128"/>
              </a:rPr>
              <a:t>ディレクトリ</a:t>
            </a:r>
            <a:r>
              <a:rPr lang="ja-JP" altLang="en-US" sz="2400" dirty="0"/>
              <a:t>名</a:t>
            </a:r>
            <a:r>
              <a:rPr lang="en-US" altLang="ja-JP" sz="2400" dirty="0"/>
              <a:t>/</a:t>
            </a:r>
            <a:r>
              <a:rPr lang="ja-JP" altLang="en-US" sz="2400" dirty="0"/>
              <a:t>ファイル名</a:t>
            </a:r>
            <a:endParaRPr lang="en-US" altLang="ja-JP" sz="2400" dirty="0"/>
          </a:p>
          <a:p>
            <a:pPr eaLnBrk="1" hangingPunct="1">
              <a:buFontTx/>
              <a:buNone/>
            </a:pPr>
            <a:endParaRPr lang="en-US" altLang="ja-JP" sz="2400" dirty="0"/>
          </a:p>
          <a:p>
            <a:pPr eaLnBrk="1" hangingPunct="1">
              <a:buFontTx/>
              <a:buNone/>
            </a:pPr>
            <a:r>
              <a:rPr lang="ja-JP" altLang="en-US" sz="2000" b="1" dirty="0"/>
              <a:t>参考</a:t>
            </a:r>
            <a:br>
              <a:rPr lang="en-US" altLang="ja-JP" sz="2000" dirty="0"/>
            </a:br>
            <a:r>
              <a:rPr lang="en-US" altLang="ja-JP" sz="2000" dirty="0">
                <a:solidFill>
                  <a:srgbClr val="0070C0"/>
                </a:solidFill>
              </a:rPr>
              <a:t>URI</a:t>
            </a:r>
            <a:r>
              <a:rPr lang="ja-JP" altLang="en-US" sz="2000" dirty="0"/>
              <a:t>  </a:t>
            </a:r>
            <a:r>
              <a:rPr lang="en-US" altLang="ja-JP" sz="2000" dirty="0"/>
              <a:t>=  URL + URN</a:t>
            </a:r>
          </a:p>
          <a:p>
            <a:pPr marL="363538" indent="0" eaLnBrk="1" hangingPunct="1">
              <a:buFontTx/>
              <a:buNone/>
            </a:pPr>
            <a:r>
              <a:rPr lang="en-US" altLang="ja-JP" sz="1800" dirty="0"/>
              <a:t>    URI : </a:t>
            </a:r>
            <a:r>
              <a:rPr lang="ja-JP" altLang="en-US" sz="1800" dirty="0"/>
              <a:t> 世の中のすべてのリソースを識別する．</a:t>
            </a:r>
            <a:br>
              <a:rPr lang="en-US" altLang="ja-JP" sz="1800" dirty="0"/>
            </a:br>
            <a:r>
              <a:rPr lang="ja-JP" altLang="en-US" sz="1800" dirty="0"/>
              <a:t>    </a:t>
            </a:r>
            <a:r>
              <a:rPr lang="en-US" altLang="ja-JP" sz="1800" dirty="0"/>
              <a:t>URL</a:t>
            </a:r>
            <a:r>
              <a:rPr lang="ja-JP" altLang="en-US" sz="1800" dirty="0"/>
              <a:t>： 位置を示す． </a:t>
            </a:r>
            <a:r>
              <a:rPr lang="en-US" altLang="ja-JP" sz="1800" dirty="0"/>
              <a:t>URN</a:t>
            </a:r>
            <a:r>
              <a:rPr lang="ja-JP" altLang="en-US" sz="1800" dirty="0"/>
              <a:t>： 名前を示す．</a:t>
            </a:r>
            <a:endParaRPr lang="en-US" altLang="ja-JP" sz="1800" dirty="0"/>
          </a:p>
          <a:p>
            <a:pPr eaLnBrk="1" hangingPunct="1">
              <a:buFontTx/>
              <a:buNone/>
            </a:pPr>
            <a:endParaRPr lang="en-US" altLang="ja-JP" sz="1800" dirty="0"/>
          </a:p>
          <a:p>
            <a:pPr marL="0" indent="0" eaLnBrk="1" hangingPunct="1">
              <a:buNone/>
            </a:pPr>
            <a:r>
              <a:rPr lang="ja-JP" altLang="en-US" sz="2000" dirty="0">
                <a:latin typeface="ＭＳ Ｐゴシック" pitchFamily="50" charset="-128"/>
              </a:rPr>
              <a:t>　  </a:t>
            </a:r>
            <a:r>
              <a:rPr lang="en-US" altLang="ja-JP" sz="2000" dirty="0">
                <a:solidFill>
                  <a:srgbClr val="0070C0"/>
                </a:solidFill>
                <a:latin typeface="ＭＳ Ｐゴシック" pitchFamily="50" charset="-128"/>
              </a:rPr>
              <a:t>UUID</a:t>
            </a:r>
            <a:r>
              <a:rPr lang="ja-JP" altLang="en-US" sz="2000" dirty="0">
                <a:latin typeface="ＭＳ Ｐゴシック" pitchFamily="50" charset="-128"/>
              </a:rPr>
              <a:t>： 世の中のすべてのリソースを識別するための</a:t>
            </a:r>
            <a:r>
              <a:rPr lang="en-US" altLang="ja-JP" sz="2000" dirty="0">
                <a:latin typeface="ＭＳ Ｐゴシック" pitchFamily="50" charset="-128"/>
              </a:rPr>
              <a:t>ID</a:t>
            </a:r>
            <a:br>
              <a:rPr lang="en-US" altLang="ja-JP" sz="2000" dirty="0">
                <a:latin typeface="ＭＳ Ｐゴシック" pitchFamily="50" charset="-128"/>
              </a:rPr>
            </a:br>
            <a:r>
              <a:rPr lang="ja-JP" altLang="en-US" sz="2000" dirty="0">
                <a:latin typeface="ＭＳ Ｐゴシック" pitchFamily="50" charset="-128"/>
              </a:rPr>
              <a:t>       </a:t>
            </a:r>
            <a:r>
              <a:rPr lang="ja-JP" altLang="en-US" sz="1800" dirty="0">
                <a:latin typeface="ＭＳ Ｐゴシック" pitchFamily="50" charset="-128"/>
              </a:rPr>
              <a:t>１２８</a:t>
            </a:r>
            <a:r>
              <a:rPr lang="en-US" altLang="ja-JP" sz="1800" dirty="0">
                <a:latin typeface="ＭＳ Ｐゴシック" pitchFamily="50" charset="-128"/>
              </a:rPr>
              <a:t>bit   </a:t>
            </a:r>
            <a:r>
              <a:rPr lang="ja-JP" altLang="en-US" sz="1800" dirty="0">
                <a:latin typeface="ＭＳ Ｐゴシック" pitchFamily="50" charset="-128"/>
              </a:rPr>
              <a:t>例）</a:t>
            </a:r>
            <a:r>
              <a:rPr lang="en-US" altLang="ja-JP" sz="1800" dirty="0">
                <a:latin typeface="ＭＳ Ｐゴシック" pitchFamily="50" charset="-128"/>
              </a:rPr>
              <a:t>GUID: 6fc39073-84d7-4aa9-8299-7965c89aae3b</a:t>
            </a:r>
          </a:p>
          <a:p>
            <a:pPr marL="0" indent="0" eaLnBrk="1" hangingPunct="1">
              <a:buNone/>
            </a:pPr>
            <a:r>
              <a:rPr lang="ja-JP" altLang="en-US" sz="2400" dirty="0">
                <a:latin typeface="ＭＳ Ｐゴシック" pitchFamily="50" charset="-128"/>
              </a:rPr>
              <a:t>　</a:t>
            </a:r>
            <a:endParaRPr lang="en-US" altLang="ja-JP" sz="2400" dirty="0">
              <a:latin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latin typeface="+mn-ea"/>
              </a:rPr>
              <a:t>　</a:t>
            </a:r>
            <a:endParaRPr lang="en-US" altLang="ja-JP" sz="2400" dirty="0">
              <a:latin typeface="ＭＳ Ｐゴシック" pitchFamily="50" charset="-128"/>
            </a:endParaRP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CAE21497-3F71-F9DB-6396-37744332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40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URL</a:t>
            </a:r>
            <a:endParaRPr lang="ja-JP" altLang="ja-JP" dirty="0">
              <a:effectLst/>
            </a:endParaRPr>
          </a:p>
          <a:p>
            <a:r>
              <a:rPr kumimoji="1" lang="en-US" altLang="ja-JP" sz="28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(Uniform Resource Locator)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3830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>
            <a:extLst>
              <a:ext uri="{FF2B5EF4-FFF2-40B4-BE49-F238E27FC236}">
                <a16:creationId xmlns:a16="http://schemas.microsoft.com/office/drawing/2014/main" id="{73BB908B-C359-41E6-B754-155E9E54B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3769"/>
            <a:ext cx="8229600" cy="1055077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ja-JP" sz="3692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br>
              <a:rPr lang="en-US" altLang="ja-JP" sz="3692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(Hyper Text Transfer Protocol)</a:t>
            </a:r>
          </a:p>
        </p:txBody>
      </p:sp>
      <p:grpSp>
        <p:nvGrpSpPr>
          <p:cNvPr id="60" name="Group 38">
            <a:extLst>
              <a:ext uri="{FF2B5EF4-FFF2-40B4-BE49-F238E27FC236}">
                <a16:creationId xmlns:a16="http://schemas.microsoft.com/office/drawing/2014/main" id="{F28798A7-B264-4512-8C2A-182CD61AFBB0}"/>
              </a:ext>
            </a:extLst>
          </p:cNvPr>
          <p:cNvGrpSpPr>
            <a:grpSpLocks/>
          </p:cNvGrpSpPr>
          <p:nvPr/>
        </p:nvGrpSpPr>
        <p:grpSpPr bwMode="auto">
          <a:xfrm>
            <a:off x="6411997" y="2947112"/>
            <a:ext cx="1620766" cy="1146257"/>
            <a:chOff x="2264" y="3057"/>
            <a:chExt cx="1037" cy="753"/>
          </a:xfrm>
          <a:solidFill>
            <a:srgbClr val="CCFFFF"/>
          </a:solidFill>
        </p:grpSpPr>
        <p:grpSp>
          <p:nvGrpSpPr>
            <p:cNvPr id="61" name="Group 39">
              <a:extLst>
                <a:ext uri="{FF2B5EF4-FFF2-40B4-BE49-F238E27FC236}">
                  <a16:creationId xmlns:a16="http://schemas.microsoft.com/office/drawing/2014/main" id="{79525149-77AE-488D-98C9-8064B26D12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78" name="Rectangle 40">
                <a:extLst>
                  <a:ext uri="{FF2B5EF4-FFF2-40B4-BE49-F238E27FC236}">
                    <a16:creationId xmlns:a16="http://schemas.microsoft.com/office/drawing/2014/main" id="{43B4DEE1-9BF3-4F5A-8F31-38B562B3E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79" name="Rectangle 41">
                <a:extLst>
                  <a:ext uri="{FF2B5EF4-FFF2-40B4-BE49-F238E27FC236}">
                    <a16:creationId xmlns:a16="http://schemas.microsoft.com/office/drawing/2014/main" id="{9D3ADC0A-03B8-46FE-A67C-252EE7D51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0" name="Rectangle 42">
                <a:extLst>
                  <a:ext uri="{FF2B5EF4-FFF2-40B4-BE49-F238E27FC236}">
                    <a16:creationId xmlns:a16="http://schemas.microsoft.com/office/drawing/2014/main" id="{9EA55A7F-3AA3-47B8-811C-EB7F5C02E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1" name="Rectangle 43">
                <a:extLst>
                  <a:ext uri="{FF2B5EF4-FFF2-40B4-BE49-F238E27FC236}">
                    <a16:creationId xmlns:a16="http://schemas.microsoft.com/office/drawing/2014/main" id="{19EA6F22-339A-41B1-A9A4-472D37E37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2" name="Oval 44">
                <a:extLst>
                  <a:ext uri="{FF2B5EF4-FFF2-40B4-BE49-F238E27FC236}">
                    <a16:creationId xmlns:a16="http://schemas.microsoft.com/office/drawing/2014/main" id="{4F6F04A8-E9C2-45E5-8EBB-A0F97F7D6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Oval 45">
                <a:extLst>
                  <a:ext uri="{FF2B5EF4-FFF2-40B4-BE49-F238E27FC236}">
                    <a16:creationId xmlns:a16="http://schemas.microsoft.com/office/drawing/2014/main" id="{3EB19B3C-E3F2-4651-8466-F55D8F384C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4" name="Oval 46">
                <a:extLst>
                  <a:ext uri="{FF2B5EF4-FFF2-40B4-BE49-F238E27FC236}">
                    <a16:creationId xmlns:a16="http://schemas.microsoft.com/office/drawing/2014/main" id="{724F476B-53AE-425B-8318-19C310B93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Rectangle 47">
                <a:extLst>
                  <a:ext uri="{FF2B5EF4-FFF2-40B4-BE49-F238E27FC236}">
                    <a16:creationId xmlns:a16="http://schemas.microsoft.com/office/drawing/2014/main" id="{10151148-D932-40F0-A792-059CF7B1F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2" name="Group 48">
              <a:extLst>
                <a:ext uri="{FF2B5EF4-FFF2-40B4-BE49-F238E27FC236}">
                  <a16:creationId xmlns:a16="http://schemas.microsoft.com/office/drawing/2014/main" id="{831CACB4-E867-4BA0-9BB9-A3B1F1E1F5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75" name="AutoShape 49">
                <a:extLst>
                  <a:ext uri="{FF2B5EF4-FFF2-40B4-BE49-F238E27FC236}">
                    <a16:creationId xmlns:a16="http://schemas.microsoft.com/office/drawing/2014/main" id="{5BB356C0-A5E9-465D-95A0-BD599BCFF6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76" name="AutoShape 50">
                <a:extLst>
                  <a:ext uri="{FF2B5EF4-FFF2-40B4-BE49-F238E27FC236}">
                    <a16:creationId xmlns:a16="http://schemas.microsoft.com/office/drawing/2014/main" id="{655001C4-6623-4929-AB40-DF7C88C1A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77" name="AutoShape 51">
                <a:extLst>
                  <a:ext uri="{FF2B5EF4-FFF2-40B4-BE49-F238E27FC236}">
                    <a16:creationId xmlns:a16="http://schemas.microsoft.com/office/drawing/2014/main" id="{A9AAD744-87EA-4BFF-A27F-59C159498D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3" name="Group 52">
              <a:extLst>
                <a:ext uri="{FF2B5EF4-FFF2-40B4-BE49-F238E27FC236}">
                  <a16:creationId xmlns:a16="http://schemas.microsoft.com/office/drawing/2014/main" id="{C3427ABD-8768-4335-A621-0D88A50B3D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64" name="AutoShape 53">
                <a:extLst>
                  <a:ext uri="{FF2B5EF4-FFF2-40B4-BE49-F238E27FC236}">
                    <a16:creationId xmlns:a16="http://schemas.microsoft.com/office/drawing/2014/main" id="{4AB1167D-9D29-445B-843A-355D5FB7A6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65" name="Line 54">
                <a:extLst>
                  <a:ext uri="{FF2B5EF4-FFF2-40B4-BE49-F238E27FC236}">
                    <a16:creationId xmlns:a16="http://schemas.microsoft.com/office/drawing/2014/main" id="{9030E97B-421D-4DCC-869A-E48DE5D39B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6" name="Line 55">
                <a:extLst>
                  <a:ext uri="{FF2B5EF4-FFF2-40B4-BE49-F238E27FC236}">
                    <a16:creationId xmlns:a16="http://schemas.microsoft.com/office/drawing/2014/main" id="{429F72A7-CA56-4D9D-A78C-CEDED9162D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7" name="Line 56">
                <a:extLst>
                  <a:ext uri="{FF2B5EF4-FFF2-40B4-BE49-F238E27FC236}">
                    <a16:creationId xmlns:a16="http://schemas.microsoft.com/office/drawing/2014/main" id="{E0EFE957-5DC4-4D0F-836D-95887CF4D3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8" name="Line 57">
                <a:extLst>
                  <a:ext uri="{FF2B5EF4-FFF2-40B4-BE49-F238E27FC236}">
                    <a16:creationId xmlns:a16="http://schemas.microsoft.com/office/drawing/2014/main" id="{7E2CB289-710A-4399-ABC6-43AAFA40E7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69" name="Line 58">
                <a:extLst>
                  <a:ext uri="{FF2B5EF4-FFF2-40B4-BE49-F238E27FC236}">
                    <a16:creationId xmlns:a16="http://schemas.microsoft.com/office/drawing/2014/main" id="{00CF1503-8ACF-4FEB-B55A-73998F4F8F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0" name="Line 59">
                <a:extLst>
                  <a:ext uri="{FF2B5EF4-FFF2-40B4-BE49-F238E27FC236}">
                    <a16:creationId xmlns:a16="http://schemas.microsoft.com/office/drawing/2014/main" id="{0424D0B0-E9AF-4029-996D-239D344046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1" name="Line 60">
                <a:extLst>
                  <a:ext uri="{FF2B5EF4-FFF2-40B4-BE49-F238E27FC236}">
                    <a16:creationId xmlns:a16="http://schemas.microsoft.com/office/drawing/2014/main" id="{958AA21C-EEF6-4FCF-ADD2-A45B900E6B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2" name="Line 61">
                <a:extLst>
                  <a:ext uri="{FF2B5EF4-FFF2-40B4-BE49-F238E27FC236}">
                    <a16:creationId xmlns:a16="http://schemas.microsoft.com/office/drawing/2014/main" id="{C567A58E-0280-4C57-804E-099557C668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3" name="Line 62">
                <a:extLst>
                  <a:ext uri="{FF2B5EF4-FFF2-40B4-BE49-F238E27FC236}">
                    <a16:creationId xmlns:a16="http://schemas.microsoft.com/office/drawing/2014/main" id="{574C9F56-9F26-46FE-81FA-C0C6DD57E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74" name="Line 63">
                <a:extLst>
                  <a:ext uri="{FF2B5EF4-FFF2-40B4-BE49-F238E27FC236}">
                    <a16:creationId xmlns:a16="http://schemas.microsoft.com/office/drawing/2014/main" id="{45134C1A-5A84-4FF3-BE5E-5E2FAA0CA4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grpSp>
        <p:nvGrpSpPr>
          <p:cNvPr id="86" name="Group 127">
            <a:extLst>
              <a:ext uri="{FF2B5EF4-FFF2-40B4-BE49-F238E27FC236}">
                <a16:creationId xmlns:a16="http://schemas.microsoft.com/office/drawing/2014/main" id="{1FA7502D-31D8-4509-9443-FDB27394BFB3}"/>
              </a:ext>
            </a:extLst>
          </p:cNvPr>
          <p:cNvGrpSpPr>
            <a:grpSpLocks/>
          </p:cNvGrpSpPr>
          <p:nvPr/>
        </p:nvGrpSpPr>
        <p:grpSpPr bwMode="auto">
          <a:xfrm>
            <a:off x="1443445" y="3019120"/>
            <a:ext cx="1040723" cy="1026368"/>
            <a:chOff x="606" y="2089"/>
            <a:chExt cx="650" cy="661"/>
          </a:xfrm>
          <a:solidFill>
            <a:srgbClr val="FFFFCC"/>
          </a:solidFill>
        </p:grpSpPr>
        <p:grpSp>
          <p:nvGrpSpPr>
            <p:cNvPr id="87" name="Group 128">
              <a:extLst>
                <a:ext uri="{FF2B5EF4-FFF2-40B4-BE49-F238E27FC236}">
                  <a16:creationId xmlns:a16="http://schemas.microsoft.com/office/drawing/2014/main" id="{555D80AE-0ECD-4C97-81B8-35439D576F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  <a:grpFill/>
          </p:grpSpPr>
          <p:sp>
            <p:nvSpPr>
              <p:cNvPr id="100" name="AutoShape 129">
                <a:extLst>
                  <a:ext uri="{FF2B5EF4-FFF2-40B4-BE49-F238E27FC236}">
                    <a16:creationId xmlns:a16="http://schemas.microsoft.com/office/drawing/2014/main" id="{9EEBFF49-692D-4949-B30A-467F03996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01" name="AutoShape 130">
                <a:extLst>
                  <a:ext uri="{FF2B5EF4-FFF2-40B4-BE49-F238E27FC236}">
                    <a16:creationId xmlns:a16="http://schemas.microsoft.com/office/drawing/2014/main" id="{A25F9E9E-D13B-4B44-BF6F-DA7DA745EA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102" name="AutoShape 131">
                <a:extLst>
                  <a:ext uri="{FF2B5EF4-FFF2-40B4-BE49-F238E27FC236}">
                    <a16:creationId xmlns:a16="http://schemas.microsoft.com/office/drawing/2014/main" id="{C3212DB7-32A2-418E-B2F4-83E41D4777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8" name="Group 132">
              <a:extLst>
                <a:ext uri="{FF2B5EF4-FFF2-40B4-BE49-F238E27FC236}">
                  <a16:creationId xmlns:a16="http://schemas.microsoft.com/office/drawing/2014/main" id="{E8644FB5-A098-4BF9-8C30-983B362BE3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  <a:grpFill/>
          </p:grpSpPr>
          <p:sp>
            <p:nvSpPr>
              <p:cNvPr id="89" name="AutoShape 133">
                <a:extLst>
                  <a:ext uri="{FF2B5EF4-FFF2-40B4-BE49-F238E27FC236}">
                    <a16:creationId xmlns:a16="http://schemas.microsoft.com/office/drawing/2014/main" id="{C5B39538-6B94-43EF-AF42-86861FE268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90" name="Line 134">
                <a:extLst>
                  <a:ext uri="{FF2B5EF4-FFF2-40B4-BE49-F238E27FC236}">
                    <a16:creationId xmlns:a16="http://schemas.microsoft.com/office/drawing/2014/main" id="{219E6B6E-CB7F-41EE-B599-A695C1B467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1" name="Line 135">
                <a:extLst>
                  <a:ext uri="{FF2B5EF4-FFF2-40B4-BE49-F238E27FC236}">
                    <a16:creationId xmlns:a16="http://schemas.microsoft.com/office/drawing/2014/main" id="{1727BAA7-C414-40ED-9039-BAA449A509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2" name="Line 136">
                <a:extLst>
                  <a:ext uri="{FF2B5EF4-FFF2-40B4-BE49-F238E27FC236}">
                    <a16:creationId xmlns:a16="http://schemas.microsoft.com/office/drawing/2014/main" id="{8431D566-1DD9-4D98-BA01-CF58AD280C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3" name="Line 137">
                <a:extLst>
                  <a:ext uri="{FF2B5EF4-FFF2-40B4-BE49-F238E27FC236}">
                    <a16:creationId xmlns:a16="http://schemas.microsoft.com/office/drawing/2014/main" id="{723B08C3-3882-404C-813E-5DA009D1D7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4" name="Line 138">
                <a:extLst>
                  <a:ext uri="{FF2B5EF4-FFF2-40B4-BE49-F238E27FC236}">
                    <a16:creationId xmlns:a16="http://schemas.microsoft.com/office/drawing/2014/main" id="{9D84D6DC-3E5F-4AD3-94E9-3D00837FBF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5" name="Line 139">
                <a:extLst>
                  <a:ext uri="{FF2B5EF4-FFF2-40B4-BE49-F238E27FC236}">
                    <a16:creationId xmlns:a16="http://schemas.microsoft.com/office/drawing/2014/main" id="{55B75B68-0DFF-4DB3-84A1-354E7D13A3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6" name="Line 140">
                <a:extLst>
                  <a:ext uri="{FF2B5EF4-FFF2-40B4-BE49-F238E27FC236}">
                    <a16:creationId xmlns:a16="http://schemas.microsoft.com/office/drawing/2014/main" id="{3E430EFC-8DCA-4FE7-B6A3-FAE1F2571A1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Line 141">
                <a:extLst>
                  <a:ext uri="{FF2B5EF4-FFF2-40B4-BE49-F238E27FC236}">
                    <a16:creationId xmlns:a16="http://schemas.microsoft.com/office/drawing/2014/main" id="{E22E0F46-F73D-4006-89A1-731FDB49DD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8" name="Line 142">
                <a:extLst>
                  <a:ext uri="{FF2B5EF4-FFF2-40B4-BE49-F238E27FC236}">
                    <a16:creationId xmlns:a16="http://schemas.microsoft.com/office/drawing/2014/main" id="{0FAA2A4F-AD58-4A1E-ABE1-88A788345A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9" name="Line 143">
                <a:extLst>
                  <a:ext uri="{FF2B5EF4-FFF2-40B4-BE49-F238E27FC236}">
                    <a16:creationId xmlns:a16="http://schemas.microsoft.com/office/drawing/2014/main" id="{073FB42B-5657-4491-AF92-F5F95F684E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103" name="Text Box 271">
            <a:extLst>
              <a:ext uri="{FF2B5EF4-FFF2-40B4-BE49-F238E27FC236}">
                <a16:creationId xmlns:a16="http://schemas.microsoft.com/office/drawing/2014/main" id="{5F17E82F-D84F-4367-A7B2-3409BCB87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144" y="4126023"/>
            <a:ext cx="155523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WWW</a:t>
            </a:r>
            <a:r>
              <a:rPr lang="ja-JP" altLang="en-US" sz="1846" dirty="0"/>
              <a:t>サーバ</a:t>
            </a:r>
          </a:p>
        </p:txBody>
      </p:sp>
      <p:sp>
        <p:nvSpPr>
          <p:cNvPr id="104" name="Line 272">
            <a:extLst>
              <a:ext uri="{FF2B5EF4-FFF2-40B4-BE49-F238E27FC236}">
                <a16:creationId xmlns:a16="http://schemas.microsoft.com/office/drawing/2014/main" id="{461D02F2-18E5-46BD-B594-EFC26FD4FD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5573" y="3435746"/>
            <a:ext cx="381642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5" name="Text Box 446">
            <a:extLst>
              <a:ext uri="{FF2B5EF4-FFF2-40B4-BE49-F238E27FC236}">
                <a16:creationId xmlns:a16="http://schemas.microsoft.com/office/drawing/2014/main" id="{D813B487-E8AA-485B-B3A1-5ACEDD78C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9361" y="4066811"/>
            <a:ext cx="1525289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Web</a:t>
            </a:r>
            <a:r>
              <a:rPr lang="ja-JP" altLang="en-US" sz="1846" dirty="0"/>
              <a:t>ブラウザ</a:t>
            </a:r>
          </a:p>
        </p:txBody>
      </p:sp>
      <p:sp>
        <p:nvSpPr>
          <p:cNvPr id="106" name="Text Box 475">
            <a:extLst>
              <a:ext uri="{FF2B5EF4-FFF2-40B4-BE49-F238E27FC236}">
                <a16:creationId xmlns:a16="http://schemas.microsoft.com/office/drawing/2014/main" id="{598474B2-0B7E-4A9C-91AC-06339D6F9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3716" y="3036645"/>
            <a:ext cx="2446538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/>
              <a:t>リクエスト（</a:t>
            </a:r>
            <a:r>
              <a:rPr lang="en-US" altLang="ja-JP" sz="1846" dirty="0"/>
              <a:t>URL</a:t>
            </a:r>
            <a:r>
              <a:rPr lang="ja-JP" altLang="en-US" sz="1846" dirty="0"/>
              <a:t>）</a:t>
            </a:r>
          </a:p>
        </p:txBody>
      </p:sp>
      <p:sp>
        <p:nvSpPr>
          <p:cNvPr id="107" name="Line 476">
            <a:extLst>
              <a:ext uri="{FF2B5EF4-FFF2-40B4-BE49-F238E27FC236}">
                <a16:creationId xmlns:a16="http://schemas.microsoft.com/office/drawing/2014/main" id="{E4E26040-A0DF-450E-BDF4-3893EEFB5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5573" y="3736614"/>
            <a:ext cx="381642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8" name="Text Box 477">
            <a:extLst>
              <a:ext uri="{FF2B5EF4-FFF2-40B4-BE49-F238E27FC236}">
                <a16:creationId xmlns:a16="http://schemas.microsoft.com/office/drawing/2014/main" id="{44FABB10-1244-4640-8F56-8AFEE0729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4112" y="3781871"/>
            <a:ext cx="2124300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46" dirty="0"/>
              <a:t>レスポンス（</a:t>
            </a:r>
            <a:r>
              <a:rPr lang="en-US" altLang="ja-JP" sz="1846" dirty="0"/>
              <a:t>HTML</a:t>
            </a:r>
            <a:r>
              <a:rPr lang="ja-JP" altLang="en-US" sz="1846" dirty="0"/>
              <a:t>）</a:t>
            </a:r>
          </a:p>
        </p:txBody>
      </p:sp>
      <p:sp>
        <p:nvSpPr>
          <p:cNvPr id="109" name="Rectangle 3">
            <a:extLst>
              <a:ext uri="{FF2B5EF4-FFF2-40B4-BE49-F238E27FC236}">
                <a16:creationId xmlns:a16="http://schemas.microsoft.com/office/drawing/2014/main" id="{D2BE0666-C7EB-4EE5-B4E8-E60D5C115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3608" y="1628800"/>
            <a:ext cx="7632848" cy="4680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r>
              <a:rPr lang="ja-JP" altLang="en-US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初期の</a:t>
            </a:r>
            <a:r>
              <a:rPr lang="en-US" altLang="ja-JP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WWW</a:t>
            </a:r>
            <a:r>
              <a:rPr lang="ja-JP" altLang="en-US" sz="2585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システム</a:t>
            </a: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</a:rPr>
              <a:t>Web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</a:rPr>
              <a:t>ブラウザ　</a:t>
            </a: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</a:rPr>
              <a:t>--</a:t>
            </a: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 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リクエスト　</a:t>
            </a: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-- Web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サーバ</a:t>
            </a:r>
            <a:b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</a:b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Web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ブラウザ </a:t>
            </a: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-- 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レスポンス </a:t>
            </a:r>
            <a:r>
              <a:rPr lang="en-US" altLang="ja-JP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-- Web</a:t>
            </a:r>
            <a:r>
              <a:rPr lang="ja-JP" altLang="en-US" sz="800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  <a:t>サーバ</a:t>
            </a:r>
            <a:br>
              <a:rPr lang="en-US" altLang="ja-JP" sz="2585" dirty="0">
                <a:solidFill>
                  <a:schemeClr val="bg1"/>
                </a:solidFill>
                <a:latin typeface="ＭＳ Ｐゴシック" pitchFamily="50" charset="-128"/>
                <a:sym typeface="Wingdings" panose="05000000000000000000" pitchFamily="2" charset="2"/>
              </a:rPr>
            </a:br>
            <a:endParaRPr lang="en-US" altLang="ja-JP" sz="2585" dirty="0">
              <a:solidFill>
                <a:schemeClr val="bg1"/>
              </a:solidFill>
              <a:latin typeface="ＭＳ Ｐゴシック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kumimoji="1"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  <a:ea typeface="+mn-ea"/>
              <a:cs typeface="+mn-cs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Clr>
                <a:srgbClr val="663300"/>
              </a:buClr>
              <a:buSzPct val="70000"/>
              <a:buFont typeface="Wingdings" pitchFamily="2" charset="2"/>
              <a:buChar char="l"/>
              <a:defRPr/>
            </a:pPr>
            <a:endParaRPr lang="en-US" altLang="ja-JP" sz="2585" dirty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r>
              <a:rPr kumimoji="1" lang="ja-JP" altLang="ja-JP" sz="2400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行って（リクエスト），返って（レスポンス），それで終わり</a:t>
            </a:r>
            <a:r>
              <a:rPr kumimoji="1" lang="en-US" altLang="ja-JP" sz="2400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. </a:t>
            </a:r>
            <a:r>
              <a:rPr kumimoji="1" lang="en-US" altLang="ja-JP" sz="2400" b="1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Simple</a:t>
            </a:r>
            <a:r>
              <a:rPr kumimoji="1" lang="ja-JP" altLang="ja-JP" sz="2400" b="1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 </a:t>
            </a:r>
            <a:r>
              <a:rPr kumimoji="1" lang="en-US" altLang="ja-JP" sz="2400" b="1" dirty="0">
                <a:solidFill>
                  <a:schemeClr val="accent2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</a:rPr>
              <a:t>is Best!</a:t>
            </a:r>
            <a:endParaRPr lang="ja-JP" altLang="ja-JP" sz="2400" dirty="0">
              <a:solidFill>
                <a:schemeClr val="accent2"/>
              </a:solidFill>
              <a:effectLst/>
            </a:endParaRPr>
          </a:p>
          <a:p>
            <a:pPr marL="0" indent="0" eaLnBrk="1" hangingPunct="1">
              <a:lnSpc>
                <a:spcPct val="90000"/>
              </a:lnSpc>
              <a:buClr>
                <a:srgbClr val="663300"/>
              </a:buClr>
              <a:buSzPct val="70000"/>
              <a:buNone/>
              <a:defRPr/>
            </a:pPr>
            <a:endParaRPr lang="en-US" altLang="ja-JP" sz="1477" b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5105946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431213" cy="1785937"/>
          </a:xfrm>
        </p:spPr>
        <p:txBody>
          <a:bodyPr/>
          <a:lstStyle/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en-US" altLang="ja-JP" sz="2400" b="1" dirty="0">
                <a:latin typeface="+mn-ea"/>
              </a:rPr>
              <a:t>HTML</a:t>
            </a:r>
            <a:r>
              <a:rPr lang="ja-JP" altLang="en-US" sz="2400" b="1" dirty="0">
                <a:latin typeface="+mn-ea"/>
              </a:rPr>
              <a:t>で記述したドキュメントを送受信する為のプロトコル　　</a:t>
            </a: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ja-JP" altLang="en-US" sz="2400" b="1" dirty="0"/>
              <a:t>テキストベース   </a:t>
            </a:r>
          </a:p>
          <a:p>
            <a:pPr>
              <a:buSzPct val="80000"/>
              <a:buFont typeface="Wingdings" panose="05000000000000000000" pitchFamily="2" charset="2"/>
              <a:buChar char="l"/>
            </a:pPr>
            <a:r>
              <a:rPr lang="ja-JP" altLang="en-US" sz="2400" b="1" dirty="0"/>
              <a:t>ステートがない１回ごとの転送（</a:t>
            </a:r>
            <a:r>
              <a:rPr lang="en-US" altLang="ja-JP" sz="2400" b="1" dirty="0"/>
              <a:t>1</a:t>
            </a:r>
            <a:r>
              <a:rPr lang="ja-JP" altLang="en-US" sz="2400" b="1" dirty="0"/>
              <a:t>リクエストに</a:t>
            </a:r>
            <a:r>
              <a:rPr lang="en-US" altLang="ja-JP" sz="2400" b="1" dirty="0"/>
              <a:t>1</a:t>
            </a:r>
            <a:r>
              <a:rPr lang="ja-JP" altLang="en-US" sz="2400" b="1" dirty="0"/>
              <a:t>レスポンス）</a:t>
            </a:r>
            <a:br>
              <a:rPr lang="en-US" altLang="ja-JP" sz="2400" b="1" dirty="0"/>
            </a:br>
            <a:r>
              <a:rPr lang="ja-JP" altLang="en-US" sz="2400" b="1" dirty="0">
                <a:latin typeface="+mj-ea"/>
                <a:ea typeface="+mj-ea"/>
              </a:rPr>
              <a:t>但し持続型接続（</a:t>
            </a:r>
            <a:r>
              <a:rPr lang="en-US" altLang="ja-JP" sz="2400" b="1" dirty="0">
                <a:latin typeface="+mj-ea"/>
                <a:ea typeface="+mj-ea"/>
              </a:rPr>
              <a:t>TCP/IP</a:t>
            </a:r>
            <a:r>
              <a:rPr lang="ja-JP" altLang="en-US" sz="2400" b="1" dirty="0">
                <a:latin typeface="+mj-ea"/>
                <a:ea typeface="+mj-ea"/>
              </a:rPr>
              <a:t>は維持，</a:t>
            </a:r>
            <a:r>
              <a:rPr lang="en-US" altLang="ja-JP" sz="2400" b="1" dirty="0">
                <a:latin typeface="+mj-ea"/>
                <a:ea typeface="+mj-ea"/>
              </a:rPr>
              <a:t>HTTP1.1</a:t>
            </a:r>
            <a:r>
              <a:rPr lang="ja-JP" altLang="en-US" sz="2400" b="1" dirty="0">
                <a:latin typeface="+mj-ea"/>
                <a:ea typeface="+mj-ea"/>
              </a:rPr>
              <a:t>で標準化）もある</a:t>
            </a:r>
          </a:p>
          <a:p>
            <a:pPr>
              <a:buFontTx/>
              <a:buNone/>
            </a:pPr>
            <a:endParaRPr lang="ja-JP" altLang="en-US" sz="2400" dirty="0"/>
          </a:p>
        </p:txBody>
      </p:sp>
      <p:sp>
        <p:nvSpPr>
          <p:cNvPr id="6150" name="Line 11"/>
          <p:cNvSpPr>
            <a:spLocks noChangeShapeType="1"/>
          </p:cNvSpPr>
          <p:nvPr/>
        </p:nvSpPr>
        <p:spPr bwMode="auto">
          <a:xfrm>
            <a:off x="2411760" y="3501009"/>
            <a:ext cx="396044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1" name="Line 12"/>
          <p:cNvSpPr>
            <a:spLocks noChangeShapeType="1"/>
          </p:cNvSpPr>
          <p:nvPr/>
        </p:nvSpPr>
        <p:spPr bwMode="auto">
          <a:xfrm>
            <a:off x="2411760" y="5085185"/>
            <a:ext cx="4032448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2" name="Line 13"/>
          <p:cNvSpPr>
            <a:spLocks noChangeShapeType="1"/>
          </p:cNvSpPr>
          <p:nvPr/>
        </p:nvSpPr>
        <p:spPr bwMode="auto">
          <a:xfrm>
            <a:off x="2411760" y="4581129"/>
            <a:ext cx="403321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4" name="Line 15"/>
          <p:cNvSpPr>
            <a:spLocks noChangeShapeType="1"/>
          </p:cNvSpPr>
          <p:nvPr/>
        </p:nvSpPr>
        <p:spPr bwMode="auto">
          <a:xfrm>
            <a:off x="2411760" y="4003800"/>
            <a:ext cx="405493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56" name="Text Box 17"/>
          <p:cNvSpPr txBox="1">
            <a:spLocks noChangeArrowheads="1"/>
          </p:cNvSpPr>
          <p:nvPr/>
        </p:nvSpPr>
        <p:spPr bwMode="auto">
          <a:xfrm>
            <a:off x="3131840" y="3068960"/>
            <a:ext cx="19672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 dirty="0"/>
              <a:t>コネクション確立</a:t>
            </a:r>
          </a:p>
        </p:txBody>
      </p: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3203848" y="5157193"/>
            <a:ext cx="19672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b="1" dirty="0"/>
              <a:t>コネクション終了</a:t>
            </a:r>
          </a:p>
        </p:txBody>
      </p:sp>
      <p:sp>
        <p:nvSpPr>
          <p:cNvPr id="6158" name="Text Box 19"/>
          <p:cNvSpPr txBox="1">
            <a:spLocks noChangeArrowheads="1"/>
          </p:cNvSpPr>
          <p:nvPr/>
        </p:nvSpPr>
        <p:spPr bwMode="auto">
          <a:xfrm>
            <a:off x="3275856" y="3645025"/>
            <a:ext cx="27355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/>
              <a:t>GET</a:t>
            </a:r>
            <a:r>
              <a:rPr lang="ja-JP" altLang="en-US" sz="2000" dirty="0"/>
              <a:t>　</a:t>
            </a:r>
            <a:r>
              <a:rPr lang="en-US" altLang="ja-JP" sz="2000" dirty="0"/>
              <a:t>index.html</a:t>
            </a:r>
          </a:p>
        </p:txBody>
      </p:sp>
      <p:sp>
        <p:nvSpPr>
          <p:cNvPr id="6160" name="Text Box 21"/>
          <p:cNvSpPr txBox="1">
            <a:spLocks noChangeArrowheads="1"/>
          </p:cNvSpPr>
          <p:nvPr/>
        </p:nvSpPr>
        <p:spPr bwMode="auto">
          <a:xfrm>
            <a:off x="3347864" y="4221089"/>
            <a:ext cx="2042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 dirty="0"/>
              <a:t>200 OK + HTML</a:t>
            </a:r>
          </a:p>
        </p:txBody>
      </p:sp>
      <p:grpSp>
        <p:nvGrpSpPr>
          <p:cNvPr id="6" name="Group 127">
            <a:extLst>
              <a:ext uri="{FF2B5EF4-FFF2-40B4-BE49-F238E27FC236}">
                <a16:creationId xmlns:a16="http://schemas.microsoft.com/office/drawing/2014/main" id="{E2C74547-0A46-5D56-F315-4CFD66BF0758}"/>
              </a:ext>
            </a:extLst>
          </p:cNvPr>
          <p:cNvGrpSpPr>
            <a:grpSpLocks/>
          </p:cNvGrpSpPr>
          <p:nvPr/>
        </p:nvGrpSpPr>
        <p:grpSpPr bwMode="auto">
          <a:xfrm>
            <a:off x="971600" y="3717033"/>
            <a:ext cx="1040723" cy="1026368"/>
            <a:chOff x="606" y="2089"/>
            <a:chExt cx="650" cy="661"/>
          </a:xfrm>
          <a:solidFill>
            <a:srgbClr val="FFFFCC"/>
          </a:solidFill>
        </p:grpSpPr>
        <p:grpSp>
          <p:nvGrpSpPr>
            <p:cNvPr id="7" name="Group 128">
              <a:extLst>
                <a:ext uri="{FF2B5EF4-FFF2-40B4-BE49-F238E27FC236}">
                  <a16:creationId xmlns:a16="http://schemas.microsoft.com/office/drawing/2014/main" id="{4FA2393D-2B2B-F864-3A13-4E3F8EC8F9B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4" y="2089"/>
              <a:ext cx="508" cy="464"/>
              <a:chOff x="356" y="2383"/>
              <a:chExt cx="712" cy="650"/>
            </a:xfrm>
            <a:grpFill/>
          </p:grpSpPr>
          <p:sp>
            <p:nvSpPr>
              <p:cNvPr id="20" name="AutoShape 129">
                <a:extLst>
                  <a:ext uri="{FF2B5EF4-FFF2-40B4-BE49-F238E27FC236}">
                    <a16:creationId xmlns:a16="http://schemas.microsoft.com/office/drawing/2014/main" id="{F45FED32-AB56-F06E-731F-9F451B9768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AutoShape 130">
                <a:extLst>
                  <a:ext uri="{FF2B5EF4-FFF2-40B4-BE49-F238E27FC236}">
                    <a16:creationId xmlns:a16="http://schemas.microsoft.com/office/drawing/2014/main" id="{1CF9AB21-D7DB-4FBB-FEE1-FDA706CABF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AutoShape 131">
                <a:extLst>
                  <a:ext uri="{FF2B5EF4-FFF2-40B4-BE49-F238E27FC236}">
                    <a16:creationId xmlns:a16="http://schemas.microsoft.com/office/drawing/2014/main" id="{B0F6E884-64AF-5E9F-59AE-E8DD918F2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Group 132">
              <a:extLst>
                <a:ext uri="{FF2B5EF4-FFF2-40B4-BE49-F238E27FC236}">
                  <a16:creationId xmlns:a16="http://schemas.microsoft.com/office/drawing/2014/main" id="{3F65443C-8AA5-5814-1245-1B9CECC719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6" y="2576"/>
              <a:ext cx="650" cy="174"/>
              <a:chOff x="1796" y="3412"/>
              <a:chExt cx="2186" cy="606"/>
            </a:xfrm>
            <a:grpFill/>
          </p:grpSpPr>
          <p:sp>
            <p:nvSpPr>
              <p:cNvPr id="9" name="AutoShape 133">
                <a:extLst>
                  <a:ext uri="{FF2B5EF4-FFF2-40B4-BE49-F238E27FC236}">
                    <a16:creationId xmlns:a16="http://schemas.microsoft.com/office/drawing/2014/main" id="{4662CBD3-266B-6574-33FD-C449ADF342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10" name="Line 134">
                <a:extLst>
                  <a:ext uri="{FF2B5EF4-FFF2-40B4-BE49-F238E27FC236}">
                    <a16:creationId xmlns:a16="http://schemas.microsoft.com/office/drawing/2014/main" id="{73D8731F-5B73-CF7B-694D-D5744E6F5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1" name="Line 135">
                <a:extLst>
                  <a:ext uri="{FF2B5EF4-FFF2-40B4-BE49-F238E27FC236}">
                    <a16:creationId xmlns:a16="http://schemas.microsoft.com/office/drawing/2014/main" id="{1858A9A3-BDBD-9F11-4636-9E94480DE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2" name="Line 136">
                <a:extLst>
                  <a:ext uri="{FF2B5EF4-FFF2-40B4-BE49-F238E27FC236}">
                    <a16:creationId xmlns:a16="http://schemas.microsoft.com/office/drawing/2014/main" id="{0B5D38DD-8CD7-1301-3F2B-CED65AB8C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3" name="Line 137">
                <a:extLst>
                  <a:ext uri="{FF2B5EF4-FFF2-40B4-BE49-F238E27FC236}">
                    <a16:creationId xmlns:a16="http://schemas.microsoft.com/office/drawing/2014/main" id="{68DBD2E6-AC58-E88A-D38E-7EDA51B9E5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4" name="Line 138">
                <a:extLst>
                  <a:ext uri="{FF2B5EF4-FFF2-40B4-BE49-F238E27FC236}">
                    <a16:creationId xmlns:a16="http://schemas.microsoft.com/office/drawing/2014/main" id="{AF606A1E-F5D5-1262-D8E0-67EEC6F75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5" name="Line 139">
                <a:extLst>
                  <a:ext uri="{FF2B5EF4-FFF2-40B4-BE49-F238E27FC236}">
                    <a16:creationId xmlns:a16="http://schemas.microsoft.com/office/drawing/2014/main" id="{EF8EA84B-B54B-4601-5AE8-65D3B68085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6" name="Line 140">
                <a:extLst>
                  <a:ext uri="{FF2B5EF4-FFF2-40B4-BE49-F238E27FC236}">
                    <a16:creationId xmlns:a16="http://schemas.microsoft.com/office/drawing/2014/main" id="{B45F44DA-77BF-79D9-E2C4-B3E510A655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7" name="Line 141">
                <a:extLst>
                  <a:ext uri="{FF2B5EF4-FFF2-40B4-BE49-F238E27FC236}">
                    <a16:creationId xmlns:a16="http://schemas.microsoft.com/office/drawing/2014/main" id="{6DAAAF58-9365-F3EB-CF84-F625A6FE80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8" name="Line 142">
                <a:extLst>
                  <a:ext uri="{FF2B5EF4-FFF2-40B4-BE49-F238E27FC236}">
                    <a16:creationId xmlns:a16="http://schemas.microsoft.com/office/drawing/2014/main" id="{030007CF-C330-F73E-001D-C2E0D61571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19" name="Line 143">
                <a:extLst>
                  <a:ext uri="{FF2B5EF4-FFF2-40B4-BE49-F238E27FC236}">
                    <a16:creationId xmlns:a16="http://schemas.microsoft.com/office/drawing/2014/main" id="{B30E0567-254C-230A-E70A-545E5F6958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3" name="Text Box 446">
            <a:extLst>
              <a:ext uri="{FF2B5EF4-FFF2-40B4-BE49-F238E27FC236}">
                <a16:creationId xmlns:a16="http://schemas.microsoft.com/office/drawing/2014/main" id="{ED00B825-8724-4611-AD61-3C906084C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4797153"/>
            <a:ext cx="1525289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Web</a:t>
            </a:r>
            <a:r>
              <a:rPr lang="ja-JP" altLang="en-US" sz="1846" dirty="0"/>
              <a:t>ブラウザ</a:t>
            </a:r>
          </a:p>
        </p:txBody>
      </p:sp>
      <p:grpSp>
        <p:nvGrpSpPr>
          <p:cNvPr id="24" name="Group 38">
            <a:extLst>
              <a:ext uri="{FF2B5EF4-FFF2-40B4-BE49-F238E27FC236}">
                <a16:creationId xmlns:a16="http://schemas.microsoft.com/office/drawing/2014/main" id="{C87FF1C1-F4DE-ED63-A799-0AEC64736586}"/>
              </a:ext>
            </a:extLst>
          </p:cNvPr>
          <p:cNvGrpSpPr>
            <a:grpSpLocks/>
          </p:cNvGrpSpPr>
          <p:nvPr/>
        </p:nvGrpSpPr>
        <p:grpSpPr bwMode="auto">
          <a:xfrm>
            <a:off x="6516216" y="3645025"/>
            <a:ext cx="1620766" cy="1146257"/>
            <a:chOff x="2264" y="3057"/>
            <a:chExt cx="1037" cy="753"/>
          </a:xfrm>
          <a:solidFill>
            <a:srgbClr val="CCFFFF"/>
          </a:solidFill>
        </p:grpSpPr>
        <p:grpSp>
          <p:nvGrpSpPr>
            <p:cNvPr id="25" name="Group 39">
              <a:extLst>
                <a:ext uri="{FF2B5EF4-FFF2-40B4-BE49-F238E27FC236}">
                  <a16:creationId xmlns:a16="http://schemas.microsoft.com/office/drawing/2014/main" id="{A2F0C6E9-E9C2-AD25-71CD-45AA996B57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30" y="3057"/>
              <a:ext cx="371" cy="753"/>
              <a:chOff x="1940" y="2937"/>
              <a:chExt cx="371" cy="753"/>
            </a:xfrm>
            <a:grpFill/>
          </p:grpSpPr>
          <p:sp>
            <p:nvSpPr>
              <p:cNvPr id="42" name="Rectangle 40">
                <a:extLst>
                  <a:ext uri="{FF2B5EF4-FFF2-40B4-BE49-F238E27FC236}">
                    <a16:creationId xmlns:a16="http://schemas.microsoft.com/office/drawing/2014/main" id="{507020AE-464D-B03F-C056-A9222685CF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0" y="2937"/>
                <a:ext cx="371" cy="75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Rectangle 41">
                <a:extLst>
                  <a:ext uri="{FF2B5EF4-FFF2-40B4-BE49-F238E27FC236}">
                    <a16:creationId xmlns:a16="http://schemas.microsoft.com/office/drawing/2014/main" id="{80E8A959-8DE5-E531-459F-77CF3B3CE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16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4" name="Rectangle 42">
                <a:extLst>
                  <a:ext uri="{FF2B5EF4-FFF2-40B4-BE49-F238E27FC236}">
                    <a16:creationId xmlns:a16="http://schemas.microsoft.com/office/drawing/2014/main" id="{D4B1A5B8-2ED0-10E7-620D-A7C2A553E8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094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ectangle 43">
                <a:extLst>
                  <a:ext uri="{FF2B5EF4-FFF2-40B4-BE49-F238E27FC236}">
                    <a16:creationId xmlns:a16="http://schemas.microsoft.com/office/drawing/2014/main" id="{5BA1171C-0271-4364-C648-86AF310B7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172"/>
                <a:ext cx="231" cy="63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6" name="Oval 44">
                <a:extLst>
                  <a:ext uri="{FF2B5EF4-FFF2-40B4-BE49-F238E27FC236}">
                    <a16:creationId xmlns:a16="http://schemas.microsoft.com/office/drawing/2014/main" id="{A77435F2-D25D-D319-E4F5-FBE3D41F09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14" y="3338"/>
                <a:ext cx="56" cy="56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Oval 45">
                <a:extLst>
                  <a:ext uri="{FF2B5EF4-FFF2-40B4-BE49-F238E27FC236}">
                    <a16:creationId xmlns:a16="http://schemas.microsoft.com/office/drawing/2014/main" id="{B5D985B1-51DD-D574-11CB-DB6F6F4566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30" y="3420"/>
                <a:ext cx="30" cy="30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8" name="Oval 46">
                <a:extLst>
                  <a:ext uri="{FF2B5EF4-FFF2-40B4-BE49-F238E27FC236}">
                    <a16:creationId xmlns:a16="http://schemas.microsoft.com/office/drawing/2014/main" id="{03DFA799-5167-4CDB-3516-EA8BAEB342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" y="3346"/>
                <a:ext cx="34" cy="34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Rectangle 47">
                <a:extLst>
                  <a:ext uri="{FF2B5EF4-FFF2-40B4-BE49-F238E27FC236}">
                    <a16:creationId xmlns:a16="http://schemas.microsoft.com/office/drawing/2014/main" id="{EF518B85-2E53-3061-D97E-FF43DF8BF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0" y="3624"/>
                <a:ext cx="114" cy="36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Group 48">
              <a:extLst>
                <a:ext uri="{FF2B5EF4-FFF2-40B4-BE49-F238E27FC236}">
                  <a16:creationId xmlns:a16="http://schemas.microsoft.com/office/drawing/2014/main" id="{1CF54C43-EE41-01C8-2611-966E94E2C5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3149"/>
              <a:ext cx="508" cy="464"/>
              <a:chOff x="356" y="2383"/>
              <a:chExt cx="712" cy="650"/>
            </a:xfrm>
            <a:grpFill/>
          </p:grpSpPr>
          <p:sp>
            <p:nvSpPr>
              <p:cNvPr id="39" name="AutoShape 49">
                <a:extLst>
                  <a:ext uri="{FF2B5EF4-FFF2-40B4-BE49-F238E27FC236}">
                    <a16:creationId xmlns:a16="http://schemas.microsoft.com/office/drawing/2014/main" id="{5113B473-13AE-18C6-40BF-8F8AEDAD6D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3" y="2775"/>
                <a:ext cx="519" cy="258"/>
              </a:xfrm>
              <a:prstGeom prst="flowChartExtra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AutoShape 50">
                <a:extLst>
                  <a:ext uri="{FF2B5EF4-FFF2-40B4-BE49-F238E27FC236}">
                    <a16:creationId xmlns:a16="http://schemas.microsoft.com/office/drawing/2014/main" id="{2270A9B0-497F-AC08-E81D-48A80CC2ED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" y="2383"/>
                <a:ext cx="712" cy="505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  <p:sp>
            <p:nvSpPr>
              <p:cNvPr id="41" name="AutoShape 51">
                <a:extLst>
                  <a:ext uri="{FF2B5EF4-FFF2-40B4-BE49-F238E27FC236}">
                    <a16:creationId xmlns:a16="http://schemas.microsoft.com/office/drawing/2014/main" id="{91C0C242-1FE7-1020-9BA6-87BA63BDE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1" y="2422"/>
                <a:ext cx="645" cy="430"/>
              </a:xfrm>
              <a:prstGeom prst="roundRect">
                <a:avLst>
                  <a:gd name="adj" fmla="val 16667"/>
                </a:avLst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>
                    <a:srgbClr val="000000"/>
                  </a:buClr>
                  <a:buFont typeface="Times New Roman" panose="02020603050405020304" pitchFamily="18" charset="0"/>
                  <a:buNone/>
                </a:pPr>
                <a:endParaRPr kumimoji="0" lang="ja-JP" altLang="ja-JP" sz="1662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7" name="Group 52">
              <a:extLst>
                <a:ext uri="{FF2B5EF4-FFF2-40B4-BE49-F238E27FC236}">
                  <a16:creationId xmlns:a16="http://schemas.microsoft.com/office/drawing/2014/main" id="{653FEAF0-3F33-FD90-9D8E-15FE95580B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64" y="3634"/>
              <a:ext cx="650" cy="174"/>
              <a:chOff x="1796" y="3412"/>
              <a:chExt cx="2186" cy="606"/>
            </a:xfrm>
            <a:grpFill/>
          </p:grpSpPr>
          <p:sp>
            <p:nvSpPr>
              <p:cNvPr id="28" name="AutoShape 53">
                <a:extLst>
                  <a:ext uri="{FF2B5EF4-FFF2-40B4-BE49-F238E27FC236}">
                    <a16:creationId xmlns:a16="http://schemas.microsoft.com/office/drawing/2014/main" id="{5F96384D-7D9A-E592-0A2B-F80C975AA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V="1">
                <a:off x="1796" y="3414"/>
                <a:ext cx="2186" cy="600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2549 w 21600"/>
                  <a:gd name="T13" fmla="*/ 2556 h 21600"/>
                  <a:gd name="T14" fmla="*/ 19051 w 21600"/>
                  <a:gd name="T15" fmla="*/ 19044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1496" y="21600"/>
                    </a:lnTo>
                    <a:lnTo>
                      <a:pt x="20104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ja-JP" altLang="en-US"/>
              </a:p>
            </p:txBody>
          </p:sp>
          <p:sp>
            <p:nvSpPr>
              <p:cNvPr id="29" name="Line 54">
                <a:extLst>
                  <a:ext uri="{FF2B5EF4-FFF2-40B4-BE49-F238E27FC236}">
                    <a16:creationId xmlns:a16="http://schemas.microsoft.com/office/drawing/2014/main" id="{3E4CC812-7175-8C8C-3E0B-6E2F9C5DB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14" y="3574"/>
                <a:ext cx="1954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0" name="Line 55">
                <a:extLst>
                  <a:ext uri="{FF2B5EF4-FFF2-40B4-BE49-F238E27FC236}">
                    <a16:creationId xmlns:a16="http://schemas.microsoft.com/office/drawing/2014/main" id="{F74BF6CA-0E6A-9367-8B92-7B1D811358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6" y="3708"/>
                <a:ext cx="2032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1" name="Line 56">
                <a:extLst>
                  <a:ext uri="{FF2B5EF4-FFF2-40B4-BE49-F238E27FC236}">
                    <a16:creationId xmlns:a16="http://schemas.microsoft.com/office/drawing/2014/main" id="{A14BEBF1-FBF8-9C82-6618-DE05FA0709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42" y="3846"/>
                <a:ext cx="210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2" name="Line 57">
                <a:extLst>
                  <a:ext uri="{FF2B5EF4-FFF2-40B4-BE49-F238E27FC236}">
                    <a16:creationId xmlns:a16="http://schemas.microsoft.com/office/drawing/2014/main" id="{E75B5F18-1429-C57D-0C58-95E1C87605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96" y="3416"/>
                <a:ext cx="0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3" name="Line 58">
                <a:extLst>
                  <a:ext uri="{FF2B5EF4-FFF2-40B4-BE49-F238E27FC236}">
                    <a16:creationId xmlns:a16="http://schemas.microsoft.com/office/drawing/2014/main" id="{DD5F678B-FE51-0C5D-69D5-BF78143727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42" y="3412"/>
                <a:ext cx="56" cy="602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4" name="Line 59">
                <a:extLst>
                  <a:ext uri="{FF2B5EF4-FFF2-40B4-BE49-F238E27FC236}">
                    <a16:creationId xmlns:a16="http://schemas.microsoft.com/office/drawing/2014/main" id="{0D06DE42-3F10-8883-3A87-A1FFDD400B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72" y="3412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5" name="Line 60">
                <a:extLst>
                  <a:ext uri="{FF2B5EF4-FFF2-40B4-BE49-F238E27FC236}">
                    <a16:creationId xmlns:a16="http://schemas.microsoft.com/office/drawing/2014/main" id="{0ADE5774-B215-1AB5-CC3F-70C5D3EB1B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1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6" name="Line 61">
                <a:extLst>
                  <a:ext uri="{FF2B5EF4-FFF2-40B4-BE49-F238E27FC236}">
                    <a16:creationId xmlns:a16="http://schemas.microsoft.com/office/drawing/2014/main" id="{DA12F946-03AD-22C5-127A-0EB1040364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46" y="3416"/>
                <a:ext cx="22" cy="5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7" name="Line 62">
                <a:extLst>
                  <a:ext uri="{FF2B5EF4-FFF2-40B4-BE49-F238E27FC236}">
                    <a16:creationId xmlns:a16="http://schemas.microsoft.com/office/drawing/2014/main" id="{04A6629A-AE15-523D-1DCC-28928DE380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70" y="3416"/>
                <a:ext cx="56" cy="598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38" name="Line 63">
                <a:extLst>
                  <a:ext uri="{FF2B5EF4-FFF2-40B4-BE49-F238E27FC236}">
                    <a16:creationId xmlns:a16="http://schemas.microsoft.com/office/drawing/2014/main" id="{B4F97B0D-2C23-5F21-FCCB-CB3005AD3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2" y="3416"/>
                <a:ext cx="106" cy="60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50" name="Text Box 271">
            <a:extLst>
              <a:ext uri="{FF2B5EF4-FFF2-40B4-BE49-F238E27FC236}">
                <a16:creationId xmlns:a16="http://schemas.microsoft.com/office/drawing/2014/main" id="{8AA7945D-BE37-774B-C505-F4973B53F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6363" y="4823936"/>
            <a:ext cx="1555234" cy="37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46" dirty="0"/>
              <a:t>WWW</a:t>
            </a:r>
            <a:r>
              <a:rPr lang="ja-JP" altLang="en-US" sz="1846" dirty="0"/>
              <a:t>サーバ</a:t>
            </a:r>
          </a:p>
        </p:txBody>
      </p:sp>
      <p:sp>
        <p:nvSpPr>
          <p:cNvPr id="52" name="Rectangle 3">
            <a:extLst>
              <a:ext uri="{FF2B5EF4-FFF2-40B4-BE49-F238E27FC236}">
                <a16:creationId xmlns:a16="http://schemas.microsoft.com/office/drawing/2014/main" id="{6104284A-45F0-ECC3-DA03-1A324164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5867934"/>
            <a:ext cx="7357247" cy="99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406" tIns="42203" rIns="84406" bIns="42203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ja-JP" altLang="en-US" sz="2215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itchFamily="50" charset="-128"/>
              </a:rPr>
              <a:t>行って（リクエスト），返って（レスポンス），それで終わり</a:t>
            </a:r>
            <a:endParaRPr lang="en-US" altLang="ja-JP" sz="2215" kern="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itchFamily="50" charset="-128"/>
            </a:endParaRPr>
          </a:p>
          <a:p>
            <a:pPr marL="0" indent="0" eaLnBrk="1" hangingPunct="1">
              <a:buClr>
                <a:srgbClr val="663300"/>
              </a:buClr>
              <a:buSzPct val="70000"/>
              <a:buNone/>
              <a:defRPr/>
            </a:pPr>
            <a:r>
              <a:rPr lang="en-US" altLang="ja-JP" sz="2215" b="1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Simple</a:t>
            </a:r>
            <a:r>
              <a:rPr lang="ja-JP" altLang="en-US" sz="2215" b="1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15" b="1" kern="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Best!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82C4F88-2C42-191F-2EEF-8E236256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-15191"/>
            <a:ext cx="8229600" cy="1143000"/>
          </a:xfrm>
        </p:spPr>
        <p:txBody>
          <a:bodyPr/>
          <a:lstStyle/>
          <a:p>
            <a:pPr rtl="0" eaLnBrk="1" fontAlgn="base" hangingPunct="1"/>
            <a:r>
              <a:rPr kumimoji="1" lang="en-US" altLang="ja-JP" sz="4000" dirty="0">
                <a:solidFill>
                  <a:srgbClr val="00206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HTTP</a:t>
            </a:r>
            <a:endParaRPr lang="ja-JP" altLang="ja-JP" dirty="0"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1989</Words>
  <Application>Microsoft Office PowerPoint</Application>
  <PresentationFormat>画面に合わせる (4:3)</PresentationFormat>
  <Paragraphs>341</Paragraphs>
  <Slides>27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4" baseType="lpstr">
      <vt:lpstr>ＭＳ Ｐゴシック</vt:lpstr>
      <vt:lpstr>ＭＳ 明朝</vt:lpstr>
      <vt:lpstr>Arial</vt:lpstr>
      <vt:lpstr>Calibri</vt:lpstr>
      <vt:lpstr>Times New Roman</vt:lpstr>
      <vt:lpstr>Wingdings</vt:lpstr>
      <vt:lpstr>標準デザイン</vt:lpstr>
      <vt:lpstr>情報通信システム論b</vt:lpstr>
      <vt:lpstr>World Wide Web の技術要素</vt:lpstr>
      <vt:lpstr>HTML（Hyper Text Markup Language）</vt:lpstr>
      <vt:lpstr>HTMLの展開 SGML - HTML …- HTML5(WHATWG) – HTML Living Standard           - XML          WHATWG : Apple, Mozilla, Opera  ・XML (eXtensible Markup　Language): 論理構造を持つ,  テキスト型のデータ形式を定義する。曖昧な記述が削除されコンピュータ処理がより容易  参考）データ記述方式 　  XML, JSON, YAML, TOML </vt:lpstr>
      <vt:lpstr>HTML</vt:lpstr>
      <vt:lpstr>記述例</vt:lpstr>
      <vt:lpstr>URL (Uniform Resource Locator)</vt:lpstr>
      <vt:lpstr>HTTP (Hyper Text Transfer Protocol)</vt:lpstr>
      <vt:lpstr>HTTP</vt:lpstr>
      <vt:lpstr>HTTPの問題点</vt:lpstr>
      <vt:lpstr>HTTPの発展</vt:lpstr>
      <vt:lpstr>HTTPの発展</vt:lpstr>
      <vt:lpstr>HTTPの発展</vt:lpstr>
      <vt:lpstr>HTTP (Hyper Text Transfer Protocol)</vt:lpstr>
      <vt:lpstr>HTTP</vt:lpstr>
      <vt:lpstr>HTTP</vt:lpstr>
      <vt:lpstr>HTTPの構造</vt:lpstr>
      <vt:lpstr>リクエストメッセージ例</vt:lpstr>
      <vt:lpstr>主なメソッド</vt:lpstr>
      <vt:lpstr>HTTPの構造</vt:lpstr>
      <vt:lpstr>レスポンスメッセージ例</vt:lpstr>
      <vt:lpstr>ステータスコードの種類</vt:lpstr>
      <vt:lpstr>主なステータスコードの意味</vt:lpstr>
      <vt:lpstr>ヘッダ（1）</vt:lpstr>
      <vt:lpstr>ヘッダ（2）</vt:lpstr>
      <vt:lpstr>ヘッダ（3）</vt:lpstr>
      <vt:lpstr>ヘッダ（4）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rschuser</dc:creator>
  <cp:lastModifiedBy>井関　文一</cp:lastModifiedBy>
  <cp:revision>172</cp:revision>
  <cp:lastPrinted>2017-10-02T02:07:39Z</cp:lastPrinted>
  <dcterms:created xsi:type="dcterms:W3CDTF">2005-07-08T04:27:36Z</dcterms:created>
  <dcterms:modified xsi:type="dcterms:W3CDTF">2024-10-01T07:57:34Z</dcterms:modified>
</cp:coreProperties>
</file>