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467" r:id="rId2"/>
    <p:sldId id="392" r:id="rId3"/>
    <p:sldId id="469" r:id="rId4"/>
    <p:sldId id="470" r:id="rId5"/>
    <p:sldId id="471" r:id="rId6"/>
    <p:sldId id="473" r:id="rId7"/>
    <p:sldId id="472" r:id="rId8"/>
  </p:sldIdLst>
  <p:sldSz cx="9906000" cy="6858000" type="A4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34">
          <p15:clr>
            <a:srgbClr val="A4A3A4"/>
          </p15:clr>
        </p15:guide>
        <p15:guide id="2" pos="9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800000"/>
    <a:srgbClr val="660066"/>
    <a:srgbClr val="FFCCFF"/>
    <a:srgbClr val="006600"/>
    <a:srgbClr val="CCFFCC"/>
    <a:srgbClr val="FFFFCC"/>
    <a:srgbClr val="66CCFF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8" autoAdjust="0"/>
    <p:restoredTop sz="92786" autoAdjust="0"/>
  </p:normalViewPr>
  <p:slideViewPr>
    <p:cSldViewPr snapToGrid="0">
      <p:cViewPr varScale="1">
        <p:scale>
          <a:sx n="95" d="100"/>
          <a:sy n="95" d="100"/>
        </p:scale>
        <p:origin x="1236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50" d="100"/>
          <a:sy n="150" d="100"/>
        </p:scale>
        <p:origin x="-3816" y="-90"/>
      </p:cViewPr>
      <p:guideLst>
        <p:guide orient="horz" pos="1534"/>
        <p:guide pos="9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t" anchorCtr="0" compatLnSpc="1">
            <a:prstTxWarp prst="textNoShape">
              <a:avLst/>
            </a:prstTxWarp>
          </a:bodyPr>
          <a:lstStyle>
            <a:lvl1pPr defTabSz="441325">
              <a:defRPr sz="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779588" y="0"/>
            <a:ext cx="1363662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t" anchorCtr="0" compatLnSpc="1">
            <a:prstTxWarp prst="textNoShape">
              <a:avLst/>
            </a:prstTxWarp>
          </a:bodyPr>
          <a:lstStyle>
            <a:lvl1pPr algn="r" defTabSz="441325">
              <a:defRPr sz="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5975"/>
            <a:ext cx="136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b" anchorCtr="0" compatLnSpc="1">
            <a:prstTxWarp prst="textNoShape">
              <a:avLst/>
            </a:prstTxWarp>
          </a:bodyPr>
          <a:lstStyle>
            <a:lvl1pPr defTabSz="441325">
              <a:defRPr sz="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b" anchorCtr="0" compatLnSpc="1">
            <a:prstTxWarp prst="textNoShape">
              <a:avLst/>
            </a:prstTxWarp>
          </a:bodyPr>
          <a:lstStyle>
            <a:lvl1pPr algn="r" defTabSz="441325">
              <a:defRPr sz="600"/>
            </a:lvl1pPr>
          </a:lstStyle>
          <a:p>
            <a:pPr>
              <a:defRPr/>
            </a:pPr>
            <a:fld id="{35271B91-2D22-4758-B553-E8362A5842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29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t" anchorCtr="0" compatLnSpc="1">
            <a:prstTxWarp prst="textNoShape">
              <a:avLst/>
            </a:prstTxWarp>
          </a:bodyPr>
          <a:lstStyle>
            <a:lvl1pPr defTabSz="441325">
              <a:defRPr sz="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79588" y="0"/>
            <a:ext cx="1363662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t" anchorCtr="0" compatLnSpc="1">
            <a:prstTxWarp prst="textNoShape">
              <a:avLst/>
            </a:prstTxWarp>
          </a:bodyPr>
          <a:lstStyle>
            <a:lvl1pPr algn="r" defTabSz="441325">
              <a:defRPr sz="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0825" y="365125"/>
            <a:ext cx="2641600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b" anchorCtr="0" compatLnSpc="1">
            <a:prstTxWarp prst="textNoShape">
              <a:avLst/>
            </a:prstTxWarp>
          </a:bodyPr>
          <a:lstStyle>
            <a:lvl1pPr defTabSz="441325">
              <a:defRPr sz="6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4129" tIns="22064" rIns="44129" bIns="22064" numCol="1" anchor="b" anchorCtr="0" compatLnSpc="1">
            <a:prstTxWarp prst="textNoShape">
              <a:avLst/>
            </a:prstTxWarp>
          </a:bodyPr>
          <a:lstStyle>
            <a:lvl1pPr algn="r" defTabSz="441325">
              <a:defRPr sz="600"/>
            </a:lvl1pPr>
          </a:lstStyle>
          <a:p>
            <a:pPr>
              <a:defRPr/>
            </a:pPr>
            <a:fld id="{CEE13B96-429E-428A-9035-2D01B9521C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504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458107" eaLnBrk="0" hangingPunct="0"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47478" indent="-133645" defTabSz="458107" eaLnBrk="0" hangingPunct="0"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534581" indent="-106916" defTabSz="458107" eaLnBrk="0" hangingPunct="0"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748414" indent="-106916" defTabSz="458107" eaLnBrk="0" hangingPunct="0"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962246" indent="-106916" defTabSz="458107" eaLnBrk="0" hangingPunct="0"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1176078" indent="-106916" defTabSz="458107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1389911" indent="-106916" defTabSz="458107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603743" indent="-106916" defTabSz="458107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17576" indent="-106916" defTabSz="458107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83E1ED17-1DC6-40BC-A66B-FACCC4B158AE}" type="slidenum">
              <a:rPr lang="en-US" altLang="ja-JP" sz="600"/>
              <a:pPr eaLnBrk="1" hangingPunct="1"/>
              <a:t>1</a:t>
            </a:fld>
            <a:endParaRPr lang="en-US" altLang="ja-JP" sz="6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452C49-7C7E-4CC2-84E8-36430E8915E5}" type="slidenum">
              <a:rPr lang="en-US" altLang="ja-JP" sz="600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129" tIns="22064" rIns="44129" bIns="22064" anchor="b"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55BB39-FA15-4DC5-9F0D-0BC3CE9D02EE}" type="slidenum">
              <a:rPr lang="en-US" altLang="ja-JP" sz="6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452C49-7C7E-4CC2-84E8-36430E8915E5}" type="slidenum">
              <a:rPr lang="en-US" altLang="ja-JP" sz="600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129" tIns="22064" rIns="44129" bIns="22064" anchor="b"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55BB39-FA15-4DC5-9F0D-0BC3CE9D02EE}" type="slidenum">
              <a:rPr lang="en-US" altLang="ja-JP" sz="6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452C49-7C7E-4CC2-84E8-36430E8915E5}" type="slidenum">
              <a:rPr lang="en-US" altLang="ja-JP" sz="600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129" tIns="22064" rIns="44129" bIns="22064" anchor="b"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55BB39-FA15-4DC5-9F0D-0BC3CE9D02EE}" type="slidenum">
              <a:rPr lang="en-US" altLang="ja-JP" sz="6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452C49-7C7E-4CC2-84E8-36430E8915E5}" type="slidenum">
              <a:rPr lang="en-US" altLang="ja-JP" sz="600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129" tIns="22064" rIns="44129" bIns="22064" anchor="b"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55BB39-FA15-4DC5-9F0D-0BC3CE9D02EE}" type="slidenum">
              <a:rPr lang="en-US" altLang="ja-JP" sz="6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452C49-7C7E-4CC2-84E8-36430E8915E5}" type="slidenum">
              <a:rPr lang="en-US" altLang="ja-JP" sz="600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129" tIns="22064" rIns="44129" bIns="22064" anchor="b"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55BB39-FA15-4DC5-9F0D-0BC3CE9D02EE}" type="slidenum">
              <a:rPr lang="en-US" altLang="ja-JP" sz="6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452C49-7C7E-4CC2-84E8-36430E8915E5}" type="slidenum">
              <a:rPr lang="en-US" altLang="ja-JP" sz="600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1779588" y="4625975"/>
            <a:ext cx="1363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4129" tIns="22064" rIns="44129" bIns="22064" anchor="b"/>
          <a:lstStyle>
            <a:lvl1pPr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44132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255BB39-FA15-4DC5-9F0D-0BC3CE9D02EE}" type="slidenum">
              <a:rPr lang="en-US" altLang="ja-JP" sz="6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ja-JP" sz="600">
              <a:ea typeface="ＭＳ Ｐゴシック" pitchFamily="50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413" y="365125"/>
            <a:ext cx="2638425" cy="1827213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SL_PPT_Design_Resize-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151813" y="115888"/>
            <a:ext cx="1403350" cy="3365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i="1"/>
              <a:t>東京情報大学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C4684-E49F-4B7A-8332-650FA97959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056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9811C-44BC-4092-A9EA-6A900DD5C5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357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87628-B39C-4098-A8C9-AC8BAAE81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251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0580-61BB-4BE7-84EB-08FE369FAF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559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99EE8-351E-4E89-A62D-1423EDB766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93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SL_PPT_Design_Resize-4"/>
          <p:cNvPicPr>
            <a:picLocks noChangeArrowheads="1"/>
          </p:cNvPicPr>
          <p:nvPr/>
        </p:nvPicPr>
        <p:blipFill>
          <a:blip r:embed="rId7">
            <a:lum bright="28000" contras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D99AF7-1461-46C2-91A8-F7FDAE46E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Text Box 11"/>
          <p:cNvSpPr txBox="1">
            <a:spLocks noChangeArrowheads="1"/>
          </p:cNvSpPr>
          <p:nvPr/>
        </p:nvSpPr>
        <p:spPr bwMode="auto">
          <a:xfrm>
            <a:off x="8151813" y="115888"/>
            <a:ext cx="1403350" cy="3365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i="1"/>
              <a:t>東京情報大学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6" r:id="rId2"/>
    <p:sldLayoutId id="2147484027" r:id="rId3"/>
    <p:sldLayoutId id="2147484028" r:id="rId4"/>
    <p:sldLayoutId id="214748403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hyperlink" Target="https://www.wireshark.org/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1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9C23D261-4352-4014-B560-2020F91304CD}" type="datetime1">
              <a:rPr kumimoji="0" lang="ja-JP" altLang="en-US" sz="1400"/>
              <a:pPr eaLnBrk="1" hangingPunct="1"/>
              <a:t>2022/12/2</a:t>
            </a:fld>
            <a:endParaRPr kumimoji="0" lang="en-US" altLang="ja-JP" sz="1400"/>
          </a:p>
        </p:txBody>
      </p:sp>
      <p:sp>
        <p:nvSpPr>
          <p:cNvPr id="3075" name="Rectangle 103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1BED56E7-DAFB-45CD-80EF-F5E16ECAA4BB}" type="slidenum">
              <a:rPr kumimoji="0" lang="en-US" altLang="ja-JP" sz="1400"/>
              <a:pPr eaLnBrk="1" hangingPunct="1"/>
              <a:t>1</a:t>
            </a:fld>
            <a:endParaRPr kumimoji="0" lang="en-US" altLang="ja-JP" sz="14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3707" y="603251"/>
            <a:ext cx="5516030" cy="163434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通信プロトコルの中を覗いてみよう！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45854" y="5360504"/>
            <a:ext cx="6851650" cy="990600"/>
          </a:xfrm>
        </p:spPr>
        <p:txBody>
          <a:bodyPr/>
          <a:lstStyle/>
          <a:p>
            <a:pPr algn="r" eaLnBrk="1" hangingPunct="1"/>
            <a:r>
              <a:rPr lang="ja-JP" altLang="en-US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東京情報大学情報総合情報学科</a:t>
            </a:r>
          </a:p>
          <a:p>
            <a:pPr algn="r" eaLnBrk="1" hangingPunct="1"/>
            <a:r>
              <a:rPr lang="ja-JP" altLang="en-US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井関　文一</a:t>
            </a:r>
          </a:p>
        </p:txBody>
      </p:sp>
    </p:spTree>
    <p:extLst>
      <p:ext uri="{BB962C8B-B14F-4D97-AF65-F5344CB8AC3E}">
        <p14:creationId xmlns:p14="http://schemas.microsoft.com/office/powerpoint/2010/main" val="2590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09E434-795F-4F72-9F9C-CFB18572CC3A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5081"/>
            <a:ext cx="9906000" cy="8397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本日の内容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5069" y="1461309"/>
            <a:ext cx="9389369" cy="444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ネットワークプロコルについて学習します．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２年「情報通信システム論</a:t>
            </a: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a</a:t>
            </a: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」の内容の一部です．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「情報通信システム論</a:t>
            </a: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a</a:t>
            </a: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」の内容は下記</a:t>
            </a: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Web</a:t>
            </a: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サイトから閲覧可能です（昨年度以前のもの）．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3200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https://el.mml.tuis.ac.jp</a:t>
            </a:r>
          </a:p>
          <a:p>
            <a:pPr lvl="2" eaLnBrk="1" hangingPunct="1">
              <a:buClr>
                <a:srgbClr val="660066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</a:t>
            </a:r>
            <a:r>
              <a:rPr lang="ja-JP" altLang="en-US" kern="0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「講義」</a:t>
            </a:r>
            <a:r>
              <a:rPr lang="ja-JP" altLang="en-US" sz="3200" kern="0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→</a:t>
            </a:r>
            <a:r>
              <a:rPr lang="ja-JP" altLang="en-US" kern="0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「過去の授業」</a:t>
            </a:r>
            <a:endParaRPr lang="en-US" altLang="ja-JP" kern="0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marL="914400" lvl="2" indent="-292100" eaLnBrk="1" hangingPunct="1">
              <a:buClr>
                <a:srgbClr val="660066"/>
              </a:buClr>
              <a:buSzPct val="95000"/>
              <a:buNone/>
              <a:defRPr/>
            </a:pPr>
            <a:r>
              <a:rPr lang="ja-JP" altLang="en-US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または</a:t>
            </a:r>
            <a:endParaRPr lang="en-US" altLang="ja-JP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2" eaLnBrk="1" hangingPunct="1">
              <a:buClr>
                <a:srgbClr val="C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</a:t>
            </a:r>
            <a:r>
              <a:rPr lang="ja-JP" altLang="en-US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オープンキャンパス → 通信プロトコルの中を覗いてみよう</a:t>
            </a:r>
            <a:endParaRPr lang="en-US" altLang="ja-JP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  <a:ea typeface="+mj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09E434-795F-4F72-9F9C-CFB18572CC3A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400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5081"/>
            <a:ext cx="9906000" cy="8397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ネットワーク通信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9329" y="1232902"/>
            <a:ext cx="9155246" cy="336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今日のほとんどのアプリケーション（プログラム）は，何らかのネットワーク通信を行っている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では，実際にスマホや</a:t>
            </a: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PC</a:t>
            </a: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はどのようなやり取りを行っているのだろう？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それぞれの機器は通信を行う際に，必ずネットワークプロトコルに従って通信を行わなければならない．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419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09E434-795F-4F72-9F9C-CFB18572CC3A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400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5081"/>
            <a:ext cx="9906000" cy="8397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（ネットワーク）プロトコル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85102" y="1219651"/>
            <a:ext cx="8717923" cy="2437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通信規約（通信する上での約束事）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プロトコルが違うと通信はできない！！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TCP/IP</a:t>
            </a: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（テーシーピーアイピー）プロトコルはインターネットでの「事実上の標準」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</p:txBody>
      </p:sp>
      <p:pic>
        <p:nvPicPr>
          <p:cNvPr id="6" name="Picture 4" descr="BS0008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236" y="4367466"/>
            <a:ext cx="160628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BS00094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213" y="4648061"/>
            <a:ext cx="142054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174525" y="5049699"/>
            <a:ext cx="17335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174525" y="5430699"/>
            <a:ext cx="17335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257075" y="5506899"/>
            <a:ext cx="18161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こんにちは</a:t>
            </a:r>
          </a:p>
          <a:p>
            <a:pPr eaLnBrk="1" hangingPunct="1">
              <a:buFont typeface="Wingdings" pitchFamily="2" charset="2"/>
              <a:buNone/>
            </a:pPr>
            <a:endParaRPr lang="en-US" altLang="ja-JP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504725" y="4516299"/>
            <a:ext cx="124512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ja-JP" b="1" dirty="0">
                <a:solidFill>
                  <a:schemeClr val="tx2"/>
                </a:solidFill>
              </a:rPr>
              <a:t>Hello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7452178" y="3998860"/>
            <a:ext cx="1200088" cy="685800"/>
          </a:xfrm>
          <a:prstGeom prst="wedgeRoundRectCallout">
            <a:avLst>
              <a:gd name="adj1" fmla="val -63213"/>
              <a:gd name="adj2" fmla="val 83626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600" dirty="0"/>
              <a:t>わからない？！</a:t>
            </a:r>
          </a:p>
          <a:p>
            <a:pPr algn="ctr" eaLnBrk="1" hangingPunct="1"/>
            <a:endParaRPr lang="en-US" altLang="ja-JP" sz="1600" dirty="0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781879" y="3687279"/>
            <a:ext cx="2238566" cy="937730"/>
          </a:xfrm>
          <a:prstGeom prst="wedgeRoundRectCallout">
            <a:avLst>
              <a:gd name="adj1" fmla="val 34615"/>
              <a:gd name="adj2" fmla="val 78508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b="1" dirty="0"/>
              <a:t>I don’t understand !?</a:t>
            </a: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7670863" y="4988720"/>
            <a:ext cx="244210" cy="204788"/>
          </a:xfrm>
          <a:custGeom>
            <a:avLst/>
            <a:gdLst>
              <a:gd name="T0" fmla="*/ 46293 w 448"/>
              <a:gd name="T1" fmla="*/ 0 h 607"/>
              <a:gd name="T2" fmla="*/ 81012 w 448"/>
              <a:gd name="T3" fmla="*/ 7760 h 607"/>
              <a:gd name="T4" fmla="*/ 135356 w 448"/>
              <a:gd name="T5" fmla="*/ 36437 h 607"/>
              <a:gd name="T6" fmla="*/ 185674 w 448"/>
              <a:gd name="T7" fmla="*/ 75235 h 607"/>
              <a:gd name="T8" fmla="*/ 200769 w 448"/>
              <a:gd name="T9" fmla="*/ 90754 h 607"/>
              <a:gd name="T10" fmla="*/ 212342 w 448"/>
              <a:gd name="T11" fmla="*/ 103912 h 607"/>
              <a:gd name="T12" fmla="*/ 216368 w 448"/>
              <a:gd name="T13" fmla="*/ 152832 h 607"/>
              <a:gd name="T14" fmla="*/ 154477 w 448"/>
              <a:gd name="T15" fmla="*/ 204788 h 607"/>
              <a:gd name="T16" fmla="*/ 69439 w 448"/>
              <a:gd name="T17" fmla="*/ 173749 h 607"/>
              <a:gd name="T18" fmla="*/ 53840 w 448"/>
              <a:gd name="T19" fmla="*/ 147771 h 607"/>
              <a:gd name="T20" fmla="*/ 0 w 448"/>
              <a:gd name="T21" fmla="*/ 0 h 607"/>
              <a:gd name="T22" fmla="*/ 46293 w 448"/>
              <a:gd name="T23" fmla="*/ 0 h 60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48" h="607">
                <a:moveTo>
                  <a:pt x="92" y="0"/>
                </a:moveTo>
                <a:cubicBezTo>
                  <a:pt x="146" y="19"/>
                  <a:pt x="122" y="11"/>
                  <a:pt x="161" y="23"/>
                </a:cubicBezTo>
                <a:cubicBezTo>
                  <a:pt x="191" y="53"/>
                  <a:pt x="234" y="82"/>
                  <a:pt x="269" y="108"/>
                </a:cubicBezTo>
                <a:cubicBezTo>
                  <a:pt x="295" y="148"/>
                  <a:pt x="335" y="189"/>
                  <a:pt x="369" y="223"/>
                </a:cubicBezTo>
                <a:cubicBezTo>
                  <a:pt x="385" y="275"/>
                  <a:pt x="363" y="215"/>
                  <a:pt x="399" y="269"/>
                </a:cubicBezTo>
                <a:cubicBezTo>
                  <a:pt x="444" y="336"/>
                  <a:pt x="370" y="253"/>
                  <a:pt x="422" y="308"/>
                </a:cubicBezTo>
                <a:cubicBezTo>
                  <a:pt x="448" y="382"/>
                  <a:pt x="442" y="345"/>
                  <a:pt x="430" y="453"/>
                </a:cubicBezTo>
                <a:cubicBezTo>
                  <a:pt x="420" y="546"/>
                  <a:pt x="390" y="578"/>
                  <a:pt x="307" y="607"/>
                </a:cubicBezTo>
                <a:cubicBezTo>
                  <a:pt x="230" y="594"/>
                  <a:pt x="192" y="566"/>
                  <a:pt x="138" y="515"/>
                </a:cubicBezTo>
                <a:cubicBezTo>
                  <a:pt x="128" y="487"/>
                  <a:pt x="115" y="467"/>
                  <a:pt x="107" y="438"/>
                </a:cubicBezTo>
                <a:cubicBezTo>
                  <a:pt x="117" y="269"/>
                  <a:pt x="175" y="93"/>
                  <a:pt x="0" y="0"/>
                </a:cubicBezTo>
                <a:lnTo>
                  <a:pt x="92" y="0"/>
                </a:lnTo>
                <a:close/>
              </a:path>
            </a:pathLst>
          </a:custGeom>
          <a:solidFill>
            <a:srgbClr val="0099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7670863" y="5217320"/>
            <a:ext cx="244210" cy="204788"/>
          </a:xfrm>
          <a:custGeom>
            <a:avLst/>
            <a:gdLst>
              <a:gd name="T0" fmla="*/ 46293 w 448"/>
              <a:gd name="T1" fmla="*/ 0 h 607"/>
              <a:gd name="T2" fmla="*/ 81012 w 448"/>
              <a:gd name="T3" fmla="*/ 7760 h 607"/>
              <a:gd name="T4" fmla="*/ 135356 w 448"/>
              <a:gd name="T5" fmla="*/ 36437 h 607"/>
              <a:gd name="T6" fmla="*/ 185674 w 448"/>
              <a:gd name="T7" fmla="*/ 75235 h 607"/>
              <a:gd name="T8" fmla="*/ 200769 w 448"/>
              <a:gd name="T9" fmla="*/ 90754 h 607"/>
              <a:gd name="T10" fmla="*/ 212342 w 448"/>
              <a:gd name="T11" fmla="*/ 103912 h 607"/>
              <a:gd name="T12" fmla="*/ 216368 w 448"/>
              <a:gd name="T13" fmla="*/ 152832 h 607"/>
              <a:gd name="T14" fmla="*/ 154477 w 448"/>
              <a:gd name="T15" fmla="*/ 204788 h 607"/>
              <a:gd name="T16" fmla="*/ 69439 w 448"/>
              <a:gd name="T17" fmla="*/ 173749 h 607"/>
              <a:gd name="T18" fmla="*/ 53840 w 448"/>
              <a:gd name="T19" fmla="*/ 147771 h 607"/>
              <a:gd name="T20" fmla="*/ 0 w 448"/>
              <a:gd name="T21" fmla="*/ 0 h 607"/>
              <a:gd name="T22" fmla="*/ 46293 w 448"/>
              <a:gd name="T23" fmla="*/ 0 h 60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48" h="607">
                <a:moveTo>
                  <a:pt x="92" y="0"/>
                </a:moveTo>
                <a:cubicBezTo>
                  <a:pt x="146" y="19"/>
                  <a:pt x="122" y="11"/>
                  <a:pt x="161" y="23"/>
                </a:cubicBezTo>
                <a:cubicBezTo>
                  <a:pt x="191" y="53"/>
                  <a:pt x="234" y="82"/>
                  <a:pt x="269" y="108"/>
                </a:cubicBezTo>
                <a:cubicBezTo>
                  <a:pt x="295" y="148"/>
                  <a:pt x="335" y="189"/>
                  <a:pt x="369" y="223"/>
                </a:cubicBezTo>
                <a:cubicBezTo>
                  <a:pt x="385" y="275"/>
                  <a:pt x="363" y="215"/>
                  <a:pt x="399" y="269"/>
                </a:cubicBezTo>
                <a:cubicBezTo>
                  <a:pt x="444" y="336"/>
                  <a:pt x="370" y="253"/>
                  <a:pt x="422" y="308"/>
                </a:cubicBezTo>
                <a:cubicBezTo>
                  <a:pt x="448" y="382"/>
                  <a:pt x="442" y="345"/>
                  <a:pt x="430" y="453"/>
                </a:cubicBezTo>
                <a:cubicBezTo>
                  <a:pt x="420" y="546"/>
                  <a:pt x="390" y="578"/>
                  <a:pt x="307" y="607"/>
                </a:cubicBezTo>
                <a:cubicBezTo>
                  <a:pt x="230" y="594"/>
                  <a:pt x="192" y="566"/>
                  <a:pt x="138" y="515"/>
                </a:cubicBezTo>
                <a:cubicBezTo>
                  <a:pt x="128" y="487"/>
                  <a:pt x="115" y="467"/>
                  <a:pt x="107" y="438"/>
                </a:cubicBezTo>
                <a:cubicBezTo>
                  <a:pt x="117" y="269"/>
                  <a:pt x="175" y="93"/>
                  <a:pt x="0" y="0"/>
                </a:cubicBezTo>
                <a:lnTo>
                  <a:pt x="92" y="0"/>
                </a:lnTo>
                <a:close/>
              </a:path>
            </a:pathLst>
          </a:custGeom>
          <a:solidFill>
            <a:srgbClr val="0099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3727380" y="4865550"/>
            <a:ext cx="244210" cy="204787"/>
          </a:xfrm>
          <a:custGeom>
            <a:avLst/>
            <a:gdLst>
              <a:gd name="T0" fmla="*/ 46293 w 448"/>
              <a:gd name="T1" fmla="*/ 0 h 607"/>
              <a:gd name="T2" fmla="*/ 81012 w 448"/>
              <a:gd name="T3" fmla="*/ 7760 h 607"/>
              <a:gd name="T4" fmla="*/ 135356 w 448"/>
              <a:gd name="T5" fmla="*/ 36437 h 607"/>
              <a:gd name="T6" fmla="*/ 185674 w 448"/>
              <a:gd name="T7" fmla="*/ 75235 h 607"/>
              <a:gd name="T8" fmla="*/ 200769 w 448"/>
              <a:gd name="T9" fmla="*/ 90754 h 607"/>
              <a:gd name="T10" fmla="*/ 212342 w 448"/>
              <a:gd name="T11" fmla="*/ 103912 h 607"/>
              <a:gd name="T12" fmla="*/ 216368 w 448"/>
              <a:gd name="T13" fmla="*/ 152832 h 607"/>
              <a:gd name="T14" fmla="*/ 154477 w 448"/>
              <a:gd name="T15" fmla="*/ 204788 h 607"/>
              <a:gd name="T16" fmla="*/ 69439 w 448"/>
              <a:gd name="T17" fmla="*/ 173749 h 607"/>
              <a:gd name="T18" fmla="*/ 53840 w 448"/>
              <a:gd name="T19" fmla="*/ 147771 h 607"/>
              <a:gd name="T20" fmla="*/ 0 w 448"/>
              <a:gd name="T21" fmla="*/ 0 h 607"/>
              <a:gd name="T22" fmla="*/ 46293 w 448"/>
              <a:gd name="T23" fmla="*/ 0 h 60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48" h="607">
                <a:moveTo>
                  <a:pt x="92" y="0"/>
                </a:moveTo>
                <a:cubicBezTo>
                  <a:pt x="146" y="19"/>
                  <a:pt x="122" y="11"/>
                  <a:pt x="161" y="23"/>
                </a:cubicBezTo>
                <a:cubicBezTo>
                  <a:pt x="191" y="53"/>
                  <a:pt x="234" y="82"/>
                  <a:pt x="269" y="108"/>
                </a:cubicBezTo>
                <a:cubicBezTo>
                  <a:pt x="295" y="148"/>
                  <a:pt x="335" y="189"/>
                  <a:pt x="369" y="223"/>
                </a:cubicBezTo>
                <a:cubicBezTo>
                  <a:pt x="385" y="275"/>
                  <a:pt x="363" y="215"/>
                  <a:pt x="399" y="269"/>
                </a:cubicBezTo>
                <a:cubicBezTo>
                  <a:pt x="444" y="336"/>
                  <a:pt x="370" y="253"/>
                  <a:pt x="422" y="308"/>
                </a:cubicBezTo>
                <a:cubicBezTo>
                  <a:pt x="448" y="382"/>
                  <a:pt x="442" y="345"/>
                  <a:pt x="430" y="453"/>
                </a:cubicBezTo>
                <a:cubicBezTo>
                  <a:pt x="420" y="546"/>
                  <a:pt x="390" y="578"/>
                  <a:pt x="307" y="607"/>
                </a:cubicBezTo>
                <a:cubicBezTo>
                  <a:pt x="230" y="594"/>
                  <a:pt x="192" y="566"/>
                  <a:pt x="138" y="515"/>
                </a:cubicBezTo>
                <a:cubicBezTo>
                  <a:pt x="128" y="487"/>
                  <a:pt x="115" y="467"/>
                  <a:pt x="107" y="438"/>
                </a:cubicBezTo>
                <a:cubicBezTo>
                  <a:pt x="117" y="269"/>
                  <a:pt x="175" y="93"/>
                  <a:pt x="0" y="0"/>
                </a:cubicBezTo>
                <a:lnTo>
                  <a:pt x="92" y="0"/>
                </a:lnTo>
                <a:close/>
              </a:path>
            </a:pathLst>
          </a:custGeom>
          <a:solidFill>
            <a:srgbClr val="0099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3727380" y="5094150"/>
            <a:ext cx="244210" cy="204787"/>
          </a:xfrm>
          <a:custGeom>
            <a:avLst/>
            <a:gdLst>
              <a:gd name="T0" fmla="*/ 46293 w 448"/>
              <a:gd name="T1" fmla="*/ 0 h 607"/>
              <a:gd name="T2" fmla="*/ 81012 w 448"/>
              <a:gd name="T3" fmla="*/ 7760 h 607"/>
              <a:gd name="T4" fmla="*/ 135356 w 448"/>
              <a:gd name="T5" fmla="*/ 36437 h 607"/>
              <a:gd name="T6" fmla="*/ 185674 w 448"/>
              <a:gd name="T7" fmla="*/ 75235 h 607"/>
              <a:gd name="T8" fmla="*/ 200769 w 448"/>
              <a:gd name="T9" fmla="*/ 90754 h 607"/>
              <a:gd name="T10" fmla="*/ 212342 w 448"/>
              <a:gd name="T11" fmla="*/ 103912 h 607"/>
              <a:gd name="T12" fmla="*/ 216368 w 448"/>
              <a:gd name="T13" fmla="*/ 152832 h 607"/>
              <a:gd name="T14" fmla="*/ 154477 w 448"/>
              <a:gd name="T15" fmla="*/ 204788 h 607"/>
              <a:gd name="T16" fmla="*/ 69439 w 448"/>
              <a:gd name="T17" fmla="*/ 173749 h 607"/>
              <a:gd name="T18" fmla="*/ 53840 w 448"/>
              <a:gd name="T19" fmla="*/ 147771 h 607"/>
              <a:gd name="T20" fmla="*/ 0 w 448"/>
              <a:gd name="T21" fmla="*/ 0 h 607"/>
              <a:gd name="T22" fmla="*/ 46293 w 448"/>
              <a:gd name="T23" fmla="*/ 0 h 60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48" h="607">
                <a:moveTo>
                  <a:pt x="92" y="0"/>
                </a:moveTo>
                <a:cubicBezTo>
                  <a:pt x="146" y="19"/>
                  <a:pt x="122" y="11"/>
                  <a:pt x="161" y="23"/>
                </a:cubicBezTo>
                <a:cubicBezTo>
                  <a:pt x="191" y="53"/>
                  <a:pt x="234" y="82"/>
                  <a:pt x="269" y="108"/>
                </a:cubicBezTo>
                <a:cubicBezTo>
                  <a:pt x="295" y="148"/>
                  <a:pt x="335" y="189"/>
                  <a:pt x="369" y="223"/>
                </a:cubicBezTo>
                <a:cubicBezTo>
                  <a:pt x="385" y="275"/>
                  <a:pt x="363" y="215"/>
                  <a:pt x="399" y="269"/>
                </a:cubicBezTo>
                <a:cubicBezTo>
                  <a:pt x="444" y="336"/>
                  <a:pt x="370" y="253"/>
                  <a:pt x="422" y="308"/>
                </a:cubicBezTo>
                <a:cubicBezTo>
                  <a:pt x="448" y="382"/>
                  <a:pt x="442" y="345"/>
                  <a:pt x="430" y="453"/>
                </a:cubicBezTo>
                <a:cubicBezTo>
                  <a:pt x="420" y="546"/>
                  <a:pt x="390" y="578"/>
                  <a:pt x="307" y="607"/>
                </a:cubicBezTo>
                <a:cubicBezTo>
                  <a:pt x="230" y="594"/>
                  <a:pt x="192" y="566"/>
                  <a:pt x="138" y="515"/>
                </a:cubicBezTo>
                <a:cubicBezTo>
                  <a:pt x="128" y="487"/>
                  <a:pt x="115" y="467"/>
                  <a:pt x="107" y="438"/>
                </a:cubicBezTo>
                <a:cubicBezTo>
                  <a:pt x="117" y="269"/>
                  <a:pt x="175" y="93"/>
                  <a:pt x="0" y="0"/>
                </a:cubicBezTo>
                <a:lnTo>
                  <a:pt x="92" y="0"/>
                </a:lnTo>
                <a:close/>
              </a:path>
            </a:pathLst>
          </a:custGeom>
          <a:solidFill>
            <a:srgbClr val="0099FF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3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09E434-795F-4F72-9F9C-CFB18572CC3A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400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5081"/>
            <a:ext cx="9906000" cy="8397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通信を覗く</a:t>
            </a:r>
          </a:p>
        </p:txBody>
      </p:sp>
      <p:pic>
        <p:nvPicPr>
          <p:cNvPr id="6" name="Picture 4" descr="BS0008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659" y="1613507"/>
            <a:ext cx="160628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BS00094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666" y="1700465"/>
            <a:ext cx="142054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754419" y="2198922"/>
            <a:ext cx="229137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4561243" y="1387736"/>
            <a:ext cx="989703" cy="710006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229" y="1064298"/>
            <a:ext cx="957637" cy="474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4052680" y="2322635"/>
            <a:ext cx="1816100" cy="6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buFont typeface="Wingdings" pitchFamily="2" charset="2"/>
              <a:buNone/>
            </a:pPr>
            <a:r>
              <a:rPr lang="ja-JP" altLang="en-US" sz="2400" dirty="0">
                <a:solidFill>
                  <a:schemeClr val="tx2"/>
                </a:solidFill>
                <a:latin typeface="+mj-ea"/>
                <a:ea typeface="+mj-ea"/>
              </a:rPr>
              <a:t>こんにちは</a:t>
            </a:r>
            <a:endParaRPr lang="en-US" altLang="ja-JP" sz="2400" dirty="0">
              <a:solidFill>
                <a:schemeClr val="tx2"/>
              </a:solidFill>
              <a:latin typeface="+mj-ea"/>
              <a:ea typeface="+mj-ea"/>
            </a:endParaRP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</a:pPr>
            <a:r>
              <a:rPr lang="ja-JP" altLang="en-US" sz="2400" dirty="0">
                <a:solidFill>
                  <a:schemeClr val="tx2"/>
                </a:solidFill>
                <a:latin typeface="+mj-ea"/>
                <a:ea typeface="+mj-ea"/>
              </a:rPr>
              <a:t>元気？</a:t>
            </a:r>
          </a:p>
          <a:p>
            <a:pPr eaLnBrk="1" hangingPunct="1">
              <a:buFont typeface="Wingdings" pitchFamily="2" charset="2"/>
              <a:buNone/>
            </a:pPr>
            <a:endParaRPr lang="en-US" altLang="ja-JP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041758" y="3395188"/>
            <a:ext cx="6846198" cy="336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ツール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2" eaLnBrk="1" hangingPunct="1">
              <a:buClr>
                <a:srgbClr val="0000CC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Wireshark</a:t>
            </a:r>
          </a:p>
          <a:p>
            <a:pPr lvl="3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sz="2400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 </a:t>
            </a:r>
            <a:r>
              <a:rPr lang="en-US" altLang="ja-JP" sz="2400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  <a:hlinkClick r:id="rId7"/>
              </a:rPr>
              <a:t>https://www.wireshark.org/</a:t>
            </a:r>
            <a:endParaRPr lang="en-US" altLang="ja-JP" sz="2400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ゴシック" panose="020B0609070205080204" pitchFamily="49" charset="-128"/>
            </a:endParaRPr>
          </a:p>
          <a:p>
            <a:pPr lvl="3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sz="2400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少し取扱いが面倒</a:t>
            </a:r>
            <a:endParaRPr lang="en-US" altLang="ja-JP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2" eaLnBrk="1" hangingPunct="1">
              <a:buClr>
                <a:srgbClr val="0000CC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kern="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NetProtocol</a:t>
            </a:r>
            <a:endParaRPr lang="en-US" altLang="ja-JP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3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sz="2400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https://www.nsl.tuis.ac.jp/DownLoad/SoftWare/Windows/NetProtocol.exe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09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09E434-795F-4F72-9F9C-CFB18572CC3A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400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5081"/>
            <a:ext cx="9906000" cy="8397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プロトコルの階層構造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0464" y="1021650"/>
            <a:ext cx="9103952" cy="348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本日のプロトコルは </a:t>
            </a: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HTTP</a:t>
            </a:r>
            <a:r>
              <a:rPr lang="en-US" altLang="ja-JP" strike="dblStrike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(S)</a:t>
            </a: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, </a:t>
            </a:r>
            <a:r>
              <a:rPr lang="en-US" altLang="ja-JP" strike="dblStrike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SMTP, POP3</a:t>
            </a: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</a:t>
            </a: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HTTP   (Hyper Text Transfer Protocol)  </a:t>
            </a: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HTTPS (Hyper Text Transfer Protocol Secure)</a:t>
            </a:r>
          </a:p>
          <a:p>
            <a:pPr lvl="3" eaLnBrk="1" hangingPunct="1">
              <a:buClr>
                <a:srgbClr val="0000CC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Web</a:t>
            </a:r>
            <a:r>
              <a:rPr lang="ja-JP" altLang="en-US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サーバ用プロトコル</a:t>
            </a:r>
            <a:r>
              <a:rPr lang="en-US" altLang="ja-JP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</a:t>
            </a: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SMTP (Simple Mail Transfer Protocol)</a:t>
            </a:r>
          </a:p>
          <a:p>
            <a:pPr lvl="3" eaLnBrk="1" hangingPunct="1">
              <a:buClr>
                <a:srgbClr val="0000CC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</a:t>
            </a:r>
            <a:r>
              <a:rPr lang="ja-JP" altLang="en-US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メール送信・転送用プロトコル</a:t>
            </a:r>
            <a:endParaRPr lang="en-US" altLang="ja-JP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  <a:ea typeface="+mj-ea"/>
            </a:endParaRP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POP3 (Post Office Protocol Ver.3) </a:t>
            </a:r>
          </a:p>
          <a:p>
            <a:pPr lvl="3" eaLnBrk="1" hangingPunct="1">
              <a:buClr>
                <a:srgbClr val="0000CC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メール受信用プロトコル</a:t>
            </a:r>
            <a:endParaRPr lang="en-US" altLang="ja-JP" kern="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446036" y="4845452"/>
            <a:ext cx="6970955" cy="1742740"/>
            <a:chOff x="1151068" y="4550484"/>
            <a:chExt cx="6970955" cy="1742740"/>
          </a:xfrm>
        </p:grpSpPr>
        <p:sp>
          <p:nvSpPr>
            <p:cNvPr id="2" name="正方形/長方形 1"/>
            <p:cNvSpPr/>
            <p:nvPr/>
          </p:nvSpPr>
          <p:spPr>
            <a:xfrm>
              <a:off x="1151068" y="5368066"/>
              <a:ext cx="6970955" cy="9251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TCP/IP</a:t>
              </a:r>
              <a:endParaRPr kumimoji="1" lang="ja-JP" altLang="en-US" sz="36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1151068" y="4550484"/>
              <a:ext cx="2409713" cy="81758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HTTP</a:t>
              </a:r>
              <a:endParaRPr kumimoji="1" lang="ja-JP" alt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563723" y="4551719"/>
              <a:ext cx="2409713" cy="819374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SMTP</a:t>
              </a:r>
              <a:endParaRPr kumimoji="1" lang="ja-JP" altLang="en-US" sz="3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979319" y="4551719"/>
              <a:ext cx="2140380" cy="819374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POP3</a:t>
              </a:r>
              <a:endParaRPr kumimoji="1" lang="ja-JP" alt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9179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5081"/>
            <a:ext cx="9906000" cy="8397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予備知識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71163" y="1456319"/>
            <a:ext cx="8717923" cy="416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IP</a:t>
            </a: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アドレス または マシン名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機器の住所   例</a:t>
            </a: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: 202.26.159.210, localhost    </a:t>
            </a: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郵便で言うと住所</a:t>
            </a: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: 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千葉市若葉区御成台４－１</a:t>
            </a:r>
            <a:endParaRPr lang="en-US" altLang="ja-JP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ＭＳ ゴシック" panose="020B0609070205080204" pitchFamily="49" charset="-128"/>
              </a:rPr>
              <a:t>ポート番号</a:t>
            </a: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 通信を行うプログラムを指定する番号</a:t>
            </a:r>
            <a:b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</a:b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 例</a:t>
            </a: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: Web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サーバは </a:t>
            </a: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80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番</a:t>
            </a:r>
            <a:endParaRPr lang="en-US" altLang="ja-JP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ゴシック" panose="020B0609070205080204" pitchFamily="49" charset="-128"/>
            </a:endParaRPr>
          </a:p>
          <a:p>
            <a:pPr lvl="2" eaLnBrk="1" hangingPunct="1">
              <a:buClr>
                <a:srgbClr val="800000"/>
              </a:buClr>
              <a:buSzPct val="95000"/>
              <a:buFont typeface="Wingdings" panose="05000000000000000000" pitchFamily="2" charset="2"/>
              <a:buChar char="ü"/>
              <a:defRPr/>
            </a:pP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郵便で言うと氏名</a:t>
            </a:r>
            <a:r>
              <a:rPr lang="en-US" altLang="ja-JP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:  </a:t>
            </a:r>
            <a:r>
              <a:rPr lang="ja-JP" altLang="en-US" kern="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ゴシック" panose="020B0609070205080204" pitchFamily="49" charset="-128"/>
              </a:rPr>
              <a:t>情報太郎様</a:t>
            </a:r>
            <a:endParaRPr lang="en-US" altLang="ja-JP" kern="0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ゴシック" panose="020B0609070205080204" pitchFamily="49" charset="-128"/>
            </a:endParaRPr>
          </a:p>
          <a:p>
            <a:pPr lvl="1" eaLnBrk="1" hangingPunct="1">
              <a:buClr>
                <a:srgbClr val="002060"/>
              </a:buClr>
              <a:buSzPct val="95000"/>
              <a:buFont typeface="Arial" panose="020B0604020202020204" pitchFamily="34" charset="0"/>
              <a:buChar char="•"/>
              <a:defRPr/>
            </a:pP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  <a:p>
            <a:pPr marL="457200" lvl="1" indent="0" eaLnBrk="1" hangingPunct="1">
              <a:buClr>
                <a:srgbClr val="002060"/>
              </a:buClr>
              <a:buSzPct val="95000"/>
              <a:buNone/>
              <a:defRPr/>
            </a:pPr>
            <a:endParaRPr lang="en-US" altLang="ja-JP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ＭＳ ゴシック" panose="020B0609070205080204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0948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heme/theme1.xml><?xml version="1.0" encoding="utf-8"?>
<a:theme xmlns:a="http://schemas.openxmlformats.org/drawingml/2006/main" name="TUIS-Standard-Template">
  <a:themeElements>
    <a:clrScheme name="TUIS-Standard-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3333FF"/>
      </a:folHlink>
    </a:clrScheme>
    <a:fontScheme name="TUIS-Standard-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IS-Standard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S-Standard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S-Standard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TUIS-Standard-Template</Template>
  <TotalTime>11298</TotalTime>
  <Words>393</Words>
  <Application>Microsoft Office PowerPoint</Application>
  <PresentationFormat>A4 210 x 297 mm</PresentationFormat>
  <Paragraphs>73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Times New Roman</vt:lpstr>
      <vt:lpstr>Wingdings</vt:lpstr>
      <vt:lpstr>TUIS-Standard-Template</vt:lpstr>
      <vt:lpstr>通信プロトコルの中を覗いてみよう！</vt:lpstr>
      <vt:lpstr>本日の内容</vt:lpstr>
      <vt:lpstr>ネットワーク通信</vt:lpstr>
      <vt:lpstr>（ネットワーク）プロトコル</vt:lpstr>
      <vt:lpstr>通信を覗く</vt:lpstr>
      <vt:lpstr>プロトコルの階層構造</vt:lpstr>
      <vt:lpstr>予備知識</vt:lpstr>
    </vt:vector>
  </TitlesOfParts>
  <Company>TUIS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E-Learning学会 09</dc:title>
  <dc:creator>Fumi</dc:creator>
  <cp:lastModifiedBy>井関　文一</cp:lastModifiedBy>
  <cp:revision>333</cp:revision>
  <dcterms:created xsi:type="dcterms:W3CDTF">2005-12-10T02:57:27Z</dcterms:created>
  <dcterms:modified xsi:type="dcterms:W3CDTF">2022-12-02T04:51:15Z</dcterms:modified>
</cp:coreProperties>
</file>