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66"/>
  </p:notesMasterIdLst>
  <p:handoutMasterIdLst>
    <p:handoutMasterId r:id="rId67"/>
  </p:handoutMasterIdLst>
  <p:sldIdLst>
    <p:sldId id="257" r:id="rId2"/>
    <p:sldId id="455" r:id="rId3"/>
    <p:sldId id="450" r:id="rId4"/>
    <p:sldId id="441" r:id="rId5"/>
    <p:sldId id="379" r:id="rId6"/>
    <p:sldId id="375" r:id="rId7"/>
    <p:sldId id="381" r:id="rId8"/>
    <p:sldId id="382" r:id="rId9"/>
    <p:sldId id="380" r:id="rId10"/>
    <p:sldId id="383" r:id="rId11"/>
    <p:sldId id="384" r:id="rId12"/>
    <p:sldId id="428" r:id="rId13"/>
    <p:sldId id="429" r:id="rId14"/>
    <p:sldId id="385" r:id="rId15"/>
    <p:sldId id="386" r:id="rId16"/>
    <p:sldId id="387" r:id="rId17"/>
    <p:sldId id="388" r:id="rId18"/>
    <p:sldId id="391" r:id="rId19"/>
    <p:sldId id="392" r:id="rId20"/>
    <p:sldId id="394" r:id="rId21"/>
    <p:sldId id="396" r:id="rId22"/>
    <p:sldId id="397" r:id="rId23"/>
    <p:sldId id="406" r:id="rId24"/>
    <p:sldId id="398" r:id="rId25"/>
    <p:sldId id="435" r:id="rId26"/>
    <p:sldId id="456" r:id="rId27"/>
    <p:sldId id="402" r:id="rId28"/>
    <p:sldId id="401" r:id="rId29"/>
    <p:sldId id="430" r:id="rId30"/>
    <p:sldId id="457" r:id="rId31"/>
    <p:sldId id="403" r:id="rId32"/>
    <p:sldId id="407" r:id="rId33"/>
    <p:sldId id="412" r:id="rId34"/>
    <p:sldId id="408" r:id="rId35"/>
    <p:sldId id="409" r:id="rId36"/>
    <p:sldId id="442" r:id="rId37"/>
    <p:sldId id="410" r:id="rId38"/>
    <p:sldId id="414" r:id="rId39"/>
    <p:sldId id="425" r:id="rId40"/>
    <p:sldId id="413" r:id="rId41"/>
    <p:sldId id="415" r:id="rId42"/>
    <p:sldId id="448" r:id="rId43"/>
    <p:sldId id="423" r:id="rId44"/>
    <p:sldId id="443" r:id="rId45"/>
    <p:sldId id="426" r:id="rId46"/>
    <p:sldId id="416" r:id="rId47"/>
    <p:sldId id="436" r:id="rId48"/>
    <p:sldId id="352" r:id="rId49"/>
    <p:sldId id="458" r:id="rId50"/>
    <p:sldId id="354" r:id="rId51"/>
    <p:sldId id="355" r:id="rId52"/>
    <p:sldId id="356" r:id="rId53"/>
    <p:sldId id="433" r:id="rId54"/>
    <p:sldId id="459" r:id="rId55"/>
    <p:sldId id="460" r:id="rId56"/>
    <p:sldId id="461" r:id="rId57"/>
    <p:sldId id="462" r:id="rId58"/>
    <p:sldId id="449" r:id="rId59"/>
    <p:sldId id="452" r:id="rId60"/>
    <p:sldId id="444" r:id="rId61"/>
    <p:sldId id="446" r:id="rId62"/>
    <p:sldId id="439" r:id="rId63"/>
    <p:sldId id="453" r:id="rId64"/>
    <p:sldId id="454" r:id="rId65"/>
  </p:sldIdLst>
  <p:sldSz cx="9906000" cy="6858000" type="A4"/>
  <p:notesSz cx="3143250" cy="48704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CC66"/>
    <a:srgbClr val="99FF99"/>
    <a:srgbClr val="66CCFF"/>
    <a:srgbClr val="FFFFCC"/>
    <a:srgbClr val="FFCCFF"/>
    <a:srgbClr val="FFCCCC"/>
    <a:srgbClr val="CCFFCC"/>
    <a:srgbClr val="0033CC"/>
    <a:srgbClr val="66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26754" autoAdjust="0"/>
    <p:restoredTop sz="86358" autoAdjust="0"/>
  </p:normalViewPr>
  <p:slideViewPr>
    <p:cSldViewPr snapToGrid="0">
      <p:cViewPr varScale="1">
        <p:scale>
          <a:sx n="91" d="100"/>
          <a:sy n="91" d="100"/>
        </p:scale>
        <p:origin x="582" y="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48144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8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620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t" anchorCtr="0" compatLnSpc="1">
            <a:prstTxWarp prst="textNoShape">
              <a:avLst/>
            </a:prstTxWarp>
          </a:bodyPr>
          <a:lstStyle>
            <a:lvl1pPr defTabSz="441325">
              <a:defRPr sz="6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779588" y="0"/>
            <a:ext cx="13636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t" anchorCtr="0" compatLnSpc="1">
            <a:prstTxWarp prst="textNoShape">
              <a:avLst/>
            </a:prstTxWarp>
          </a:bodyPr>
          <a:lstStyle>
            <a:lvl1pPr algn="r" defTabSz="441325">
              <a:defRPr sz="6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625975"/>
            <a:ext cx="1362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b" anchorCtr="0" compatLnSpc="1">
            <a:prstTxWarp prst="textNoShape">
              <a:avLst/>
            </a:prstTxWarp>
          </a:bodyPr>
          <a:lstStyle>
            <a:lvl1pPr defTabSz="441325">
              <a:defRPr sz="6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779588" y="4625975"/>
            <a:ext cx="1363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b" anchorCtr="0" compatLnSpc="1">
            <a:prstTxWarp prst="textNoShape">
              <a:avLst/>
            </a:prstTxWarp>
          </a:bodyPr>
          <a:lstStyle>
            <a:lvl1pPr algn="r" defTabSz="441325">
              <a:defRPr sz="600"/>
            </a:lvl1pPr>
          </a:lstStyle>
          <a:p>
            <a:pPr>
              <a:defRPr/>
            </a:pPr>
            <a:fld id="{53656078-B93D-4C3E-84EA-0EA2FADB44C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484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62075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t" anchorCtr="0" compatLnSpc="1">
            <a:prstTxWarp prst="textNoShape">
              <a:avLst/>
            </a:prstTxWarp>
          </a:bodyPr>
          <a:lstStyle>
            <a:lvl1pPr defTabSz="441325">
              <a:defRPr sz="6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779588" y="0"/>
            <a:ext cx="1363662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t" anchorCtr="0" compatLnSpc="1">
            <a:prstTxWarp prst="textNoShape">
              <a:avLst/>
            </a:prstTxWarp>
          </a:bodyPr>
          <a:lstStyle>
            <a:lvl1pPr algn="r" defTabSz="441325">
              <a:defRPr sz="6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0825" y="365125"/>
            <a:ext cx="2641600" cy="18272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14325" y="2312988"/>
            <a:ext cx="2514600" cy="219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625975"/>
            <a:ext cx="1362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b" anchorCtr="0" compatLnSpc="1">
            <a:prstTxWarp prst="textNoShape">
              <a:avLst/>
            </a:prstTxWarp>
          </a:bodyPr>
          <a:lstStyle>
            <a:lvl1pPr defTabSz="441325">
              <a:defRPr sz="6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779588" y="4625975"/>
            <a:ext cx="1363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4129" tIns="22064" rIns="44129" bIns="22064" numCol="1" anchor="b" anchorCtr="0" compatLnSpc="1">
            <a:prstTxWarp prst="textNoShape">
              <a:avLst/>
            </a:prstTxWarp>
          </a:bodyPr>
          <a:lstStyle>
            <a:lvl1pPr algn="r" defTabSz="441325">
              <a:defRPr sz="600"/>
            </a:lvl1pPr>
          </a:lstStyle>
          <a:p>
            <a:pPr>
              <a:defRPr/>
            </a:pPr>
            <a:fld id="{63E79A88-AFE1-4922-8BEA-BD81E4CE19E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72538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FAE732D-F8FC-4934-8F3E-13331912D594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E2A4B6-19D0-4822-A5D9-B2A1717D262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E2A4B6-19D0-4822-A5D9-B2A1717D262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2E2A4B6-19D0-4822-A5D9-B2A1717D262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3A1C470-8AB7-439C-ADB1-6D56AFB1847A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14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04270DE-7057-4FDD-806E-FDFA12C255E7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F1F8549-425D-45B6-9083-B7DCFC97E326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16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DE4C8A9-B65E-4091-A6CB-572D35666683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17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2491D9A-196C-4FE9-BB2C-2C445F37AA05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E07C3B6-6559-40C0-B8D7-739D42D12C23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19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78ED4D7-92AC-46A6-85D4-8F6C19DEF2D6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62BDA5-CB6A-4928-BD59-477004D09400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3538813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E177FC2-2CCD-46EE-8C89-937C9D549C1E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173F7D-B3FB-484F-B251-AC15AD1C53BB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22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A0F7FC6-EAC4-4969-91D9-84FDE480BF1B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511CD2E-9B35-48A0-8212-243C9243AB45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7BD21-3213-4374-A2C5-D78D6DC0D85C}" type="slidenum">
              <a:rPr lang="en-US" altLang="ja-JP"/>
              <a:pPr/>
              <a:t>25</a:t>
            </a:fld>
            <a:endParaRPr lang="en-US" altLang="ja-JP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</p:spPr>
        <p:txBody>
          <a:bodyPr lIns="45786" tIns="22893" rIns="45786" bIns="22893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262BDA5-CB6A-4928-BD59-477004D09400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27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21150A4-D580-44DF-BD06-2BC76B32380D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28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r>
              <a:rPr lang="en-US" altLang="ja-JP" dirty="0"/>
              <a:t>8bit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21150A4-D580-44DF-BD06-2BC76B32380D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29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r>
              <a:rPr lang="en-US" altLang="ja-JP"/>
              <a:t>8bit</a:t>
            </a:r>
            <a:endParaRPr lang="ja-JP" altLang="ja-JP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5709177-A258-45EC-A1C0-6AA3D8D13530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r>
              <a:rPr lang="en-US" altLang="ja-JP" dirty="0"/>
              <a:t>8bit</a:t>
            </a:r>
            <a:endParaRPr lang="ja-JP" altLang="ja-JP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61EBE7A-BA17-45EC-8B4B-E2923741549E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32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9BDAD1-C5B5-4B3D-A420-4982B7D6B4D5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231796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3CEB49E8-2F70-401D-8312-C46F1D811DAF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91C29B5-FEA5-4CB9-A012-95F5506BA636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5F10033-0118-453C-8E11-9A2C26607CE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35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FF9E8B9-D52F-4E54-A5CD-00BCCBCA2B1F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36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4351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7B72FDD-A3AA-425D-B320-A782BA6FB4B7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37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2208B65-68E3-4279-B584-FC2041A6A7EF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38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2208B65-68E3-4279-B584-FC2041A6A7EF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39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28A2BF5-6380-4211-A176-D561E1BB7184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40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A27BCC-907F-4CC8-8FB4-3CA54F4C8A4D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2A27BCC-907F-4CC8-8FB4-3CA54F4C8A4D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42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628157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4603F1E-F36E-42A7-B6A4-D73518DDAE48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44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202810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45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E09D35-F5EC-4529-82B2-05FF3E27D780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46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17BD21-3213-4374-A2C5-D78D6DC0D85C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31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</p:spPr>
        <p:txBody>
          <a:bodyPr lIns="45786" tIns="22893" rIns="45786" bIns="22893"/>
          <a:lstStyle/>
          <a:p>
            <a:endParaRPr lang="ja-JP" altLang="ja-JP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9328C35-84C2-4745-87AF-940BA8E64892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48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457C0A4-9E67-4636-A7A2-959D4243C225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50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F1CDCE8-05AC-4FA4-B2BA-6D8DB8713C93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88054716-99F4-468D-809C-BE4DD3A5AD37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52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A0F7FC6-EAC4-4969-91D9-84FDE480BF1B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738BF63-A356-414F-A1EF-A317C81F69EF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1E09D35-F5EC-4529-82B2-05FF3E27D780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59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60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2810852568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61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62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9972705-BB05-44F5-8C0F-68F4BE09F6C1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63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010021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449BDAD1-C5B5-4B3D-A420-4982B7D6B4D5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64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040747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0BADEA1-10A0-4D77-9FFC-DA597D4F8EE2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5E20C5C-AB13-416B-918D-8F9516A08F07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BDE72EE8-E1D4-41B4-8155-9BB002BF4830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defTabSz="441325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defTabSz="441325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85F4CAD-3DC3-42F3-9CBE-170E81C4FB4F}" type="slidenum">
              <a:rPr lang="en-US" altLang="ja-JP" sz="600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ja-JP" sz="600">
              <a:ea typeface="ＭＳ Ｐゴシック" pitchFamily="50" charset="-128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2413" y="365125"/>
            <a:ext cx="2638425" cy="1827213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" y="2312988"/>
            <a:ext cx="2305050" cy="2192337"/>
          </a:xfrm>
          <a:noFill/>
        </p:spPr>
        <p:txBody>
          <a:bodyPr lIns="45786" tIns="22893" rIns="45786" bIns="22893"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SL_PPT_Design_Resize-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8151813" y="115888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600" i="1"/>
              <a:t>東京情報大学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/>
              <a:t>マスタ タイトルの書式設定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ja-JP" altLang="en-US" noProof="0"/>
              <a:t>マスタ サブタイトルの書式設定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432675" y="6292850"/>
            <a:ext cx="23114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4BEC5C-1C16-4E6E-A130-7D5115FAFD1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9358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541F5-E055-4632-8DB1-4A1E6FFC0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2448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F7B6A-DA6D-4089-AEA8-0B3C6DE55C6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9081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4201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577850" y="1524000"/>
            <a:ext cx="4210050" cy="3886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953000" y="1524000"/>
            <a:ext cx="4210050" cy="1866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953000" y="3543300"/>
            <a:ext cx="4210050" cy="1866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505C89-8917-43E9-8789-ABD7D267E256}" type="datetime1">
              <a:rPr lang="ja-JP" altLang="en-US"/>
              <a:pPr>
                <a:defRPr/>
              </a:pPr>
              <a:t>2024/4/14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37ED0-6E32-43F2-AF87-8CF887A49BC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876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28600"/>
            <a:ext cx="84201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77850" y="1524000"/>
            <a:ext cx="4210050" cy="3886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953000" y="1524000"/>
            <a:ext cx="4210050" cy="1866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953000" y="3543300"/>
            <a:ext cx="4210050" cy="18669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8FE83-F3AE-42A1-8258-6A7C07B7FF2F}" type="datetime1">
              <a:rPr lang="ja-JP" altLang="en-US"/>
              <a:pPr>
                <a:defRPr/>
              </a:pPr>
              <a:t>2024/4/14</a:t>
            </a:fld>
            <a:endParaRPr lang="en-US" altLang="ja-JP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9BBB6E-5923-4FA8-96A8-DF6479A84D9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115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EF9CA-9B9B-449E-8E83-437D90B35C8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988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AAD10-E5CA-4DC9-BDD1-33588E29D05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430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BA685C-8B52-41DA-8259-5C0030A5A07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2157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01293-1790-4231-B044-8D68A8E24DF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66117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E7702-012E-4D61-A64C-A14CE2BE4A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05904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E80C7-4EB6-47DB-9DE9-C37635615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2091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5D50-6706-42BE-83F5-E2C4CC76155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093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A93A5-A2F3-41DE-A210-552108C53B4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52637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SL_PPT_Design_Resize-4"/>
          <p:cNvPicPr>
            <a:picLocks noChangeArrowheads="1"/>
          </p:cNvPicPr>
          <p:nvPr/>
        </p:nvPicPr>
        <p:blipFill>
          <a:blip r:embed="rId15">
            <a:lum bright="28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3FFD27-4E0E-4751-BCC1-62C03C7227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032" name="Text Box 11"/>
          <p:cNvSpPr txBox="1">
            <a:spLocks noChangeArrowheads="1"/>
          </p:cNvSpPr>
          <p:nvPr/>
        </p:nvSpPr>
        <p:spPr bwMode="auto">
          <a:xfrm>
            <a:off x="8151813" y="115888"/>
            <a:ext cx="1403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1600" i="1"/>
              <a:t>東京情報大学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  <p:sldLayoutId id="214748373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ebp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5.wmf"/><Relationship Id="rId5" Type="http://schemas.openxmlformats.org/officeDocument/2006/relationships/image" Target="../media/image64.png"/><Relationship Id="rId4" Type="http://schemas.openxmlformats.org/officeDocument/2006/relationships/image" Target="../media/image6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gif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5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3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con.co.jp/column/18986/#:~:text=%E3%83%91%E3%83%BC%E3%82%BD%E3%83%8A%E3%83%AB%E3%82%B3%E3%83%B3%E3%83%94%E3%83%A5%E3%83%BC%E3%82%BF%E3%81%AE%E7%88%B6%E3%81%A8%E3%82%82,%E3%82%92%E8%80%83%E6%A1%88%E3%81%97%E3%81%9F%E4%BA%BA%E7%89%A9%E3%81%A7%E3%81%99%E3%80%82" TargetMode="External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1209675"/>
            <a:ext cx="9437687" cy="1300163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コンピュータとインターネットの歴史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6407150" y="5918200"/>
            <a:ext cx="3155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情報システム学科　井関　文一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14375" y="1066800"/>
            <a:ext cx="9102725" cy="27717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エニグマ： ナチスドイツの暗号システム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エニグマを解析するためにコンピュータを開発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1944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コロッサス マーク２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1970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年まで，機密扱い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エニグマとチューリング</a:t>
            </a:r>
          </a:p>
        </p:txBody>
      </p:sp>
      <p:pic>
        <p:nvPicPr>
          <p:cNvPr id="22532" name="Picture 2" descr="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552825"/>
            <a:ext cx="2095500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「コロッサス２　エニグマ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238625"/>
            <a:ext cx="323532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テキスト ボックス 1"/>
          <p:cNvSpPr txBox="1">
            <a:spLocks noChangeArrowheads="1"/>
          </p:cNvSpPr>
          <p:nvPr/>
        </p:nvSpPr>
        <p:spPr bwMode="auto">
          <a:xfrm>
            <a:off x="857250" y="6305550"/>
            <a:ext cx="1027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エニグマ</a:t>
            </a:r>
          </a:p>
        </p:txBody>
      </p:sp>
      <p:pic>
        <p:nvPicPr>
          <p:cNvPr id="22535" name="Picture 2" descr="http://crossgate.yumenogotoshi.com/travel/img/2014caen/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3995738"/>
            <a:ext cx="35242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テキスト ボックス 9"/>
          <p:cNvSpPr txBox="1">
            <a:spLocks noChangeArrowheads="1"/>
          </p:cNvSpPr>
          <p:nvPr/>
        </p:nvSpPr>
        <p:spPr bwMode="auto">
          <a:xfrm>
            <a:off x="3343275" y="6353175"/>
            <a:ext cx="198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コロッサス マーク</a:t>
            </a:r>
            <a:r>
              <a:rPr lang="en-US" altLang="ja-JP" sz="1800"/>
              <a:t>2</a:t>
            </a:r>
            <a:endParaRPr lang="ja-JP" altLang="en-US" sz="1800"/>
          </a:p>
        </p:txBody>
      </p:sp>
      <p:sp>
        <p:nvSpPr>
          <p:cNvPr id="22537" name="テキスト ボックス 10"/>
          <p:cNvSpPr txBox="1">
            <a:spLocks noChangeArrowheads="1"/>
          </p:cNvSpPr>
          <p:nvPr/>
        </p:nvSpPr>
        <p:spPr bwMode="auto">
          <a:xfrm>
            <a:off x="7191375" y="6343650"/>
            <a:ext cx="14144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ノルマンジー</a:t>
            </a: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3843" y="1717787"/>
            <a:ext cx="8521590" cy="246533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1941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dirty="0" err="1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Zuse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Z3 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（ツーゼ）</a:t>
            </a:r>
            <a:endParaRPr lang="en-US" altLang="ja-JP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1942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ABC 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アタナソフ，ベリー，コンピュータ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1944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コロッサス マーク２ 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</a:t>
            </a:r>
            <a:r>
              <a:rPr lang="ja-JP" altLang="en-US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機密扱い</a:t>
            </a:r>
            <a:r>
              <a:rPr lang="en-US" altLang="ja-JP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1946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ENIAC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（エニアック）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世界初のコンピュータ？</a:t>
            </a: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1082893" y="1718441"/>
            <a:ext cx="850254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1941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年 </a:t>
            </a:r>
            <a:r>
              <a:rPr lang="en-US" altLang="ja-JP" kern="0" dirty="0" err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Zuse</a:t>
            </a: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Z3 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（ツーゼ）</a:t>
            </a:r>
            <a:endParaRPr lang="en-US" altLang="ja-JP" kern="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ea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1942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年 </a:t>
            </a: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ABC (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アタナソフ，ベリー，コンピュータ</a:t>
            </a: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)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1944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年</a:t>
            </a: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 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コロッサス マーク２ </a:t>
            </a: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(</a:t>
            </a:r>
            <a:r>
              <a:rPr lang="ja-JP" altLang="en-US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機密扱い</a:t>
            </a:r>
            <a:r>
              <a:rPr lang="en-US" altLang="ja-JP" kern="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ea"/>
              </a:rPr>
              <a:t>)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23900" y="1228725"/>
            <a:ext cx="8210550" cy="21621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コントラート・ツーゼ　</a:t>
            </a: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（ドイツ）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リレー式，プログラム可能</a:t>
            </a: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（ただし条件分岐無し）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1943</a:t>
            </a: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年のベルリン爆撃で破壊された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Zuse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Z3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テキスト ボックス 10"/>
          <p:cNvSpPr txBox="1">
            <a:spLocks noChangeArrowheads="1"/>
          </p:cNvSpPr>
          <p:nvPr/>
        </p:nvSpPr>
        <p:spPr bwMode="auto">
          <a:xfrm>
            <a:off x="5934075" y="5953125"/>
            <a:ext cx="22574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復元された </a:t>
            </a:r>
            <a:r>
              <a:rPr lang="en-US" altLang="ja-JP" sz="1800" dirty="0" err="1"/>
              <a:t>Zuse</a:t>
            </a:r>
            <a:r>
              <a:rPr lang="en-US" altLang="ja-JP" sz="1800" dirty="0"/>
              <a:t> Z3</a:t>
            </a:r>
          </a:p>
        </p:txBody>
      </p:sp>
      <p:pic>
        <p:nvPicPr>
          <p:cNvPr id="1026" name="Picture 2" descr="https://upload.wikimedia.org/wikipedia/commons/thumb/4/4c/Z3_Deutsches_Museum.JPG/250px-Z3_Deutsches_Muse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4" y="3581400"/>
            <a:ext cx="3122223" cy="234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コンラート・ツーゼ (1992年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100" y="3352800"/>
            <a:ext cx="20955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10"/>
          <p:cNvSpPr txBox="1">
            <a:spLocks noChangeArrowheads="1"/>
          </p:cNvSpPr>
          <p:nvPr/>
        </p:nvSpPr>
        <p:spPr bwMode="auto">
          <a:xfrm>
            <a:off x="2543175" y="6134100"/>
            <a:ext cx="9239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ツーゼ</a:t>
            </a:r>
            <a:endParaRPr lang="en-US" altLang="ja-JP" sz="1800" dirty="0"/>
          </a:p>
        </p:txBody>
      </p:sp>
    </p:spTree>
    <p:extLst>
      <p:ext uri="{BB962C8B-B14F-4D97-AF65-F5344CB8AC3E}">
        <p14:creationId xmlns:p14="http://schemas.microsoft.com/office/powerpoint/2010/main" val="2213201656"/>
      </p:ext>
    </p:extLst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400175" y="1257300"/>
            <a:ext cx="8210550" cy="21621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ABC </a:t>
            </a:r>
            <a:r>
              <a:rPr lang="en-US" altLang="ja-JP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</a:t>
            </a: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アタナソフ，ベリー，コンピュータ</a:t>
            </a:r>
            <a:r>
              <a:rPr lang="en-US" altLang="ja-JP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真空管式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稼働実績なし（出力装置が未完成）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メモリにコンデンサを使用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ABC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6" name="テキスト ボックス 10"/>
          <p:cNvSpPr txBox="1">
            <a:spLocks noChangeArrowheads="1"/>
          </p:cNvSpPr>
          <p:nvPr/>
        </p:nvSpPr>
        <p:spPr bwMode="auto">
          <a:xfrm>
            <a:off x="5724525" y="6162675"/>
            <a:ext cx="3581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アイオワ大学で復元された</a:t>
            </a:r>
            <a:r>
              <a:rPr lang="en-US" altLang="ja-JP" sz="1800" dirty="0"/>
              <a:t>ABC</a:t>
            </a:r>
            <a:endParaRPr lang="ja-JP" altLang="en-US" sz="1800" dirty="0"/>
          </a:p>
        </p:txBody>
      </p:sp>
      <p:pic>
        <p:nvPicPr>
          <p:cNvPr id="23557" name="Picture 4" descr="Atanasoff &amp; Ber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975" y="3843338"/>
            <a:ext cx="32067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://home.catv.ne.jp/ss/taihoh/computers/abc/ab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3842417"/>
            <a:ext cx="3086100" cy="2313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280770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9125" y="990600"/>
            <a:ext cx="8210550" cy="21621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ジョン・モークリー，ジョン・エッカート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1,800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本の真空管，電力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140kw, 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重さ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30t 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配線式のプログラム 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弾道計算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ENIAC 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（エニアック）</a:t>
            </a:r>
          </a:p>
        </p:txBody>
      </p:sp>
      <p:sp>
        <p:nvSpPr>
          <p:cNvPr id="24580" name="テキスト ボックス 10"/>
          <p:cNvSpPr txBox="1">
            <a:spLocks noChangeArrowheads="1"/>
          </p:cNvSpPr>
          <p:nvPr/>
        </p:nvSpPr>
        <p:spPr bwMode="auto">
          <a:xfrm>
            <a:off x="609600" y="4905375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モークリー</a:t>
            </a:r>
          </a:p>
        </p:txBody>
      </p:sp>
      <p:pic>
        <p:nvPicPr>
          <p:cNvPr id="24581" name="Picture 2" descr="D:\Lectures\コンピュータ概論\資料\モークリー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000375"/>
            <a:ext cx="1266825" cy="196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5" descr="D:\Lectures\コンピュータ概論\資料\eniac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3003550"/>
            <a:ext cx="3316288" cy="258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6" descr="D:\Lectures\コンピュータ概論\資料\eniac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4297362"/>
            <a:ext cx="3732212" cy="243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テキスト ボックス 11"/>
          <p:cNvSpPr txBox="1">
            <a:spLocks noChangeArrowheads="1"/>
          </p:cNvSpPr>
          <p:nvPr/>
        </p:nvSpPr>
        <p:spPr bwMode="auto">
          <a:xfrm>
            <a:off x="2085975" y="4876800"/>
            <a:ext cx="1122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エッカート</a:t>
            </a:r>
          </a:p>
        </p:txBody>
      </p:sp>
      <p:pic>
        <p:nvPicPr>
          <p:cNvPr id="24585" name="Picture 8" descr="http://zeropaso.gozaru.jp/index/img/JONEC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990850"/>
            <a:ext cx="1570037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6" name="テキスト ボックス 12"/>
          <p:cNvSpPr txBox="1">
            <a:spLocks noChangeArrowheads="1"/>
          </p:cNvSpPr>
          <p:nvPr/>
        </p:nvSpPr>
        <p:spPr bwMode="auto">
          <a:xfrm>
            <a:off x="4552950" y="5610225"/>
            <a:ext cx="890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ENIAC</a:t>
            </a:r>
            <a:endParaRPr lang="ja-JP" altLang="en-US" sz="1800"/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3450" y="1066800"/>
            <a:ext cx="8210550" cy="21621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コンピュータはスイッチの塊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1947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トランジスタの開発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ウィリアム・ショックレー他 （</a:t>
            </a: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AT&amp;T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ベル研究所）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トランジスタ → </a:t>
            </a:r>
            <a:r>
              <a:rPr lang="en-US" altLang="ja-JP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IC 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LSI 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VLSI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真空管とトランジスタ</a:t>
            </a:r>
          </a:p>
        </p:txBody>
      </p:sp>
      <p:sp>
        <p:nvSpPr>
          <p:cNvPr id="25604" name="テキスト ボックス 10"/>
          <p:cNvSpPr txBox="1">
            <a:spLocks noChangeArrowheads="1"/>
          </p:cNvSpPr>
          <p:nvPr/>
        </p:nvSpPr>
        <p:spPr bwMode="auto">
          <a:xfrm>
            <a:off x="609600" y="4905375"/>
            <a:ext cx="1190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モークリー</a:t>
            </a:r>
          </a:p>
        </p:txBody>
      </p:sp>
      <p:sp>
        <p:nvSpPr>
          <p:cNvPr id="25605" name="テキスト ボックス 11"/>
          <p:cNvSpPr txBox="1">
            <a:spLocks noChangeArrowheads="1"/>
          </p:cNvSpPr>
          <p:nvPr/>
        </p:nvSpPr>
        <p:spPr bwMode="auto">
          <a:xfrm>
            <a:off x="3752850" y="6315075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真空管</a:t>
            </a:r>
          </a:p>
        </p:txBody>
      </p:sp>
      <p:pic>
        <p:nvPicPr>
          <p:cNvPr id="25606" name="Picture 2" descr="「ショックレー トランジスタ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3657600"/>
            <a:ext cx="1905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7" name="グループ化 54"/>
          <p:cNvGrpSpPr>
            <a:grpSpLocks/>
          </p:cNvGrpSpPr>
          <p:nvPr/>
        </p:nvGrpSpPr>
        <p:grpSpPr bwMode="auto">
          <a:xfrm>
            <a:off x="2667000" y="3486150"/>
            <a:ext cx="2873375" cy="2857500"/>
            <a:chOff x="3286125" y="2943226"/>
            <a:chExt cx="3609975" cy="3590924"/>
          </a:xfrm>
        </p:grpSpPr>
        <p:sp>
          <p:nvSpPr>
            <p:cNvPr id="2" name="円/楕円 1"/>
            <p:cNvSpPr/>
            <p:nvPr/>
          </p:nvSpPr>
          <p:spPr>
            <a:xfrm>
              <a:off x="4020087" y="3352193"/>
              <a:ext cx="2876013" cy="2876729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4638370" y="3809038"/>
              <a:ext cx="1663381" cy="171566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4762026" y="5600510"/>
              <a:ext cx="1438007" cy="1336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7" name="直線コネクタ 6"/>
            <p:cNvCxnSpPr/>
            <p:nvPr/>
          </p:nvCxnSpPr>
          <p:spPr>
            <a:xfrm>
              <a:off x="4247455" y="4820482"/>
              <a:ext cx="2363437" cy="0"/>
            </a:xfrm>
            <a:prstGeom prst="line">
              <a:avLst/>
            </a:prstGeom>
            <a:ln w="73025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アーチ 14"/>
            <p:cNvSpPr/>
            <p:nvPr/>
          </p:nvSpPr>
          <p:spPr>
            <a:xfrm>
              <a:off x="4981417" y="5829931"/>
              <a:ext cx="915458" cy="456845"/>
            </a:xfrm>
            <a:prstGeom prst="blockArc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chemeClr val="tx1"/>
                </a:solidFill>
              </a:endParaRPr>
            </a:p>
          </p:txBody>
        </p:sp>
        <p:cxnSp>
          <p:nvCxnSpPr>
            <p:cNvPr id="17" name="直線コネクタ 16"/>
            <p:cNvCxnSpPr/>
            <p:nvPr/>
          </p:nvCxnSpPr>
          <p:spPr>
            <a:xfrm flipH="1" flipV="1">
              <a:off x="3286125" y="4810506"/>
              <a:ext cx="875569" cy="997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コネクタ 25"/>
            <p:cNvCxnSpPr/>
            <p:nvPr/>
          </p:nvCxnSpPr>
          <p:spPr>
            <a:xfrm>
              <a:off x="4771999" y="5620459"/>
              <a:ext cx="0" cy="9136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コネクタ 29"/>
            <p:cNvCxnSpPr/>
            <p:nvPr/>
          </p:nvCxnSpPr>
          <p:spPr>
            <a:xfrm>
              <a:off x="5410227" y="2943226"/>
              <a:ext cx="0" cy="9136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>
              <a:off x="5057207" y="6057356"/>
              <a:ext cx="0" cy="4388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線コネクタ 32"/>
            <p:cNvCxnSpPr/>
            <p:nvPr/>
          </p:nvCxnSpPr>
          <p:spPr>
            <a:xfrm>
              <a:off x="5849008" y="6057356"/>
              <a:ext cx="0" cy="438891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 flipV="1">
              <a:off x="5430172" y="4076362"/>
              <a:ext cx="29916" cy="144833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/>
            <p:nvPr/>
          </p:nvCxnSpPr>
          <p:spPr>
            <a:xfrm flipH="1" flipV="1">
              <a:off x="5009340" y="4104291"/>
              <a:ext cx="295180" cy="142041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 flipV="1">
              <a:off x="5619645" y="4096312"/>
              <a:ext cx="237342" cy="142839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flipV="1">
              <a:off x="5801141" y="4086337"/>
              <a:ext cx="476676" cy="1456319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線矢印コネクタ 59"/>
            <p:cNvCxnSpPr/>
            <p:nvPr/>
          </p:nvCxnSpPr>
          <p:spPr>
            <a:xfrm flipH="1" flipV="1">
              <a:off x="4638370" y="4134216"/>
              <a:ext cx="448754" cy="1380511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45" name="テキスト ボックス 53"/>
            <p:cNvSpPr txBox="1">
              <a:spLocks noChangeArrowheads="1"/>
            </p:cNvSpPr>
            <p:nvPr/>
          </p:nvSpPr>
          <p:spPr bwMode="auto">
            <a:xfrm>
              <a:off x="5467350" y="3400425"/>
              <a:ext cx="62709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P(+)</a:t>
              </a:r>
              <a:endParaRPr lang="ja-JP" altLang="en-US" sz="1800"/>
            </a:p>
          </p:txBody>
        </p:sp>
        <p:sp>
          <p:nvSpPr>
            <p:cNvPr id="25646" name="テキスト ボックス 63"/>
            <p:cNvSpPr txBox="1">
              <a:spLocks noChangeArrowheads="1"/>
            </p:cNvSpPr>
            <p:nvPr/>
          </p:nvSpPr>
          <p:spPr bwMode="auto">
            <a:xfrm>
              <a:off x="3515888" y="4386153"/>
              <a:ext cx="36420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G</a:t>
              </a:r>
              <a:endParaRPr lang="ja-JP" altLang="en-US" sz="1800"/>
            </a:p>
          </p:txBody>
        </p:sp>
        <p:sp>
          <p:nvSpPr>
            <p:cNvPr id="25647" name="テキスト ボックス 64"/>
            <p:cNvSpPr txBox="1">
              <a:spLocks noChangeArrowheads="1"/>
            </p:cNvSpPr>
            <p:nvPr/>
          </p:nvSpPr>
          <p:spPr bwMode="auto">
            <a:xfrm>
              <a:off x="4071829" y="6105526"/>
              <a:ext cx="56938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K(-)</a:t>
              </a:r>
              <a:endParaRPr lang="ja-JP" altLang="en-US" sz="1800"/>
            </a:p>
          </p:txBody>
        </p:sp>
        <p:sp>
          <p:nvSpPr>
            <p:cNvPr id="25648" name="テキスト ボックス 65"/>
            <p:cNvSpPr txBox="1">
              <a:spLocks noChangeArrowheads="1"/>
            </p:cNvSpPr>
            <p:nvPr/>
          </p:nvSpPr>
          <p:spPr bwMode="auto">
            <a:xfrm>
              <a:off x="5810250" y="5105400"/>
              <a:ext cx="683298" cy="46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e(-)</a:t>
              </a:r>
            </a:p>
          </p:txBody>
        </p:sp>
      </p:grpSp>
      <p:grpSp>
        <p:nvGrpSpPr>
          <p:cNvPr id="25608" name="グループ化 362503"/>
          <p:cNvGrpSpPr>
            <a:grpSpLocks/>
          </p:cNvGrpSpPr>
          <p:nvPr/>
        </p:nvGrpSpPr>
        <p:grpSpPr bwMode="auto">
          <a:xfrm>
            <a:off x="5800725" y="3963988"/>
            <a:ext cx="4038600" cy="1606550"/>
            <a:chOff x="5688599" y="3897594"/>
            <a:chExt cx="4038423" cy="1605713"/>
          </a:xfrm>
        </p:grpSpPr>
        <p:sp>
          <p:nvSpPr>
            <p:cNvPr id="57" name="正方形/長方形 56"/>
            <p:cNvSpPr/>
            <p:nvPr/>
          </p:nvSpPr>
          <p:spPr>
            <a:xfrm>
              <a:off x="6410880" y="4705210"/>
              <a:ext cx="1104852" cy="790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69" name="正方形/長方形 68"/>
            <p:cNvSpPr/>
            <p:nvPr/>
          </p:nvSpPr>
          <p:spPr>
            <a:xfrm>
              <a:off x="7525257" y="4705210"/>
              <a:ext cx="390508" cy="790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7934814" y="4705210"/>
              <a:ext cx="1104852" cy="79016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71" name="直線コネクタ 70"/>
            <p:cNvCxnSpPr/>
            <p:nvPr/>
          </p:nvCxnSpPr>
          <p:spPr>
            <a:xfrm flipH="1" flipV="1">
              <a:off x="5715586" y="5086012"/>
              <a:ext cx="696881" cy="793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 flipH="1" flipV="1">
              <a:off x="9030141" y="5114572"/>
              <a:ext cx="696881" cy="7934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7718923" y="4238728"/>
              <a:ext cx="0" cy="460135"/>
            </a:xfrm>
            <a:prstGeom prst="line">
              <a:avLst/>
            </a:prstGeom>
            <a:ln w="349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7" name="テキスト ボックス 75"/>
            <p:cNvSpPr txBox="1">
              <a:spLocks noChangeArrowheads="1"/>
            </p:cNvSpPr>
            <p:nvPr/>
          </p:nvSpPr>
          <p:spPr bwMode="auto">
            <a:xfrm>
              <a:off x="9043115" y="4764369"/>
              <a:ext cx="639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C(+)</a:t>
              </a:r>
              <a:endParaRPr lang="ja-JP" altLang="en-US" sz="1800"/>
            </a:p>
          </p:txBody>
        </p:sp>
        <p:sp>
          <p:nvSpPr>
            <p:cNvPr id="25618" name="テキスト ボックス 76"/>
            <p:cNvSpPr txBox="1">
              <a:spLocks noChangeArrowheads="1"/>
            </p:cNvSpPr>
            <p:nvPr/>
          </p:nvSpPr>
          <p:spPr bwMode="auto">
            <a:xfrm>
              <a:off x="5688599" y="4773894"/>
              <a:ext cx="56938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E(-)</a:t>
              </a:r>
              <a:endParaRPr lang="ja-JP" altLang="en-US" sz="1800"/>
            </a:p>
          </p:txBody>
        </p:sp>
        <p:sp>
          <p:nvSpPr>
            <p:cNvPr id="25619" name="テキスト ボックス 77"/>
            <p:cNvSpPr txBox="1">
              <a:spLocks noChangeArrowheads="1"/>
            </p:cNvSpPr>
            <p:nvPr/>
          </p:nvSpPr>
          <p:spPr bwMode="auto">
            <a:xfrm>
              <a:off x="7431674" y="3897594"/>
              <a:ext cx="7681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/>
                <a:t>B</a:t>
              </a:r>
              <a:r>
                <a:rPr lang="ja-JP" altLang="en-US" sz="1800"/>
                <a:t>（</a:t>
              </a:r>
              <a:r>
                <a:rPr lang="en-US" altLang="ja-JP" sz="1800"/>
                <a:t>+</a:t>
              </a:r>
              <a:r>
                <a:rPr lang="ja-JP" altLang="en-US" sz="1800"/>
                <a:t>） </a:t>
              </a:r>
              <a:endParaRPr lang="en-US" altLang="ja-JP" sz="1800"/>
            </a:p>
          </p:txBody>
        </p:sp>
        <p:sp>
          <p:nvSpPr>
            <p:cNvPr id="25620" name="テキスト ボックス 81"/>
            <p:cNvSpPr txBox="1">
              <a:spLocks noChangeArrowheads="1"/>
            </p:cNvSpPr>
            <p:nvPr/>
          </p:nvSpPr>
          <p:spPr bwMode="auto">
            <a:xfrm>
              <a:off x="7448550" y="4762500"/>
              <a:ext cx="550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+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1" name="テキスト ボックス 82"/>
            <p:cNvSpPr txBox="1">
              <a:spLocks noChangeArrowheads="1"/>
            </p:cNvSpPr>
            <p:nvPr/>
          </p:nvSpPr>
          <p:spPr bwMode="auto">
            <a:xfrm>
              <a:off x="7077075" y="4743450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-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2" name="テキスト ボックス 83"/>
            <p:cNvSpPr txBox="1">
              <a:spLocks noChangeArrowheads="1"/>
            </p:cNvSpPr>
            <p:nvPr/>
          </p:nvSpPr>
          <p:spPr bwMode="auto">
            <a:xfrm>
              <a:off x="8467725" y="4733925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-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3" name="テキスト ボックス 84"/>
            <p:cNvSpPr txBox="1">
              <a:spLocks noChangeArrowheads="1"/>
            </p:cNvSpPr>
            <p:nvPr/>
          </p:nvSpPr>
          <p:spPr bwMode="auto">
            <a:xfrm>
              <a:off x="7439025" y="5086350"/>
              <a:ext cx="55015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+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4" name="テキスト ボックス 86"/>
            <p:cNvSpPr txBox="1">
              <a:spLocks noChangeArrowheads="1"/>
            </p:cNvSpPr>
            <p:nvPr/>
          </p:nvSpPr>
          <p:spPr bwMode="auto">
            <a:xfrm>
              <a:off x="6438900" y="4886325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-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5" name="テキスト ボックス 87"/>
            <p:cNvSpPr txBox="1">
              <a:spLocks noChangeArrowheads="1"/>
            </p:cNvSpPr>
            <p:nvPr/>
          </p:nvSpPr>
          <p:spPr bwMode="auto">
            <a:xfrm>
              <a:off x="7115175" y="5086350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-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6" name="テキスト ボックス 88"/>
            <p:cNvSpPr txBox="1">
              <a:spLocks noChangeArrowheads="1"/>
            </p:cNvSpPr>
            <p:nvPr/>
          </p:nvSpPr>
          <p:spPr bwMode="auto">
            <a:xfrm>
              <a:off x="8258175" y="5133975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-</a:t>
              </a:r>
              <a:r>
                <a:rPr lang="ja-JP" altLang="en-US" sz="1800"/>
                <a:t>）</a:t>
              </a:r>
            </a:p>
          </p:txBody>
        </p:sp>
        <p:sp>
          <p:nvSpPr>
            <p:cNvPr id="25627" name="テキスト ボックス 89"/>
            <p:cNvSpPr txBox="1">
              <a:spLocks noChangeArrowheads="1"/>
            </p:cNvSpPr>
            <p:nvPr/>
          </p:nvSpPr>
          <p:spPr bwMode="auto">
            <a:xfrm>
              <a:off x="8096250" y="4876800"/>
              <a:ext cx="49244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（</a:t>
              </a:r>
              <a:r>
                <a:rPr lang="en-US" altLang="ja-JP" sz="1800"/>
                <a:t>-</a:t>
              </a:r>
              <a:r>
                <a:rPr lang="ja-JP" altLang="en-US" sz="1800"/>
                <a:t>）</a:t>
              </a:r>
            </a:p>
          </p:txBody>
        </p:sp>
        <p:cxnSp>
          <p:nvCxnSpPr>
            <p:cNvPr id="93" name="直線矢印コネクタ 92"/>
            <p:cNvCxnSpPr/>
            <p:nvPr/>
          </p:nvCxnSpPr>
          <p:spPr>
            <a:xfrm>
              <a:off x="6820437" y="5095532"/>
              <a:ext cx="190492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線矢印コネクタ 102"/>
            <p:cNvCxnSpPr/>
            <p:nvPr/>
          </p:nvCxnSpPr>
          <p:spPr>
            <a:xfrm>
              <a:off x="8439616" y="5086012"/>
              <a:ext cx="190492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609" name="テキスト ボックス 105"/>
          <p:cNvSpPr txBox="1">
            <a:spLocks noChangeArrowheads="1"/>
          </p:cNvSpPr>
          <p:nvPr/>
        </p:nvSpPr>
        <p:spPr bwMode="auto">
          <a:xfrm>
            <a:off x="847725" y="5981700"/>
            <a:ext cx="1311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ショックレー</a:t>
            </a:r>
          </a:p>
        </p:txBody>
      </p:sp>
      <p:sp>
        <p:nvSpPr>
          <p:cNvPr id="25610" name="テキスト ボックス 106"/>
          <p:cNvSpPr txBox="1">
            <a:spLocks noChangeArrowheads="1"/>
          </p:cNvSpPr>
          <p:nvPr/>
        </p:nvSpPr>
        <p:spPr bwMode="auto">
          <a:xfrm>
            <a:off x="7199313" y="5610225"/>
            <a:ext cx="1309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トランジスタ</a:t>
            </a: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33450" y="1066800"/>
            <a:ext cx="8810625" cy="29527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1950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EDVAC </a:t>
            </a: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ENIAC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の後継，プログラム内蔵方式，弾道計算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32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UNIVAC </a:t>
            </a: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エッカート・モークリー社，事務処理用途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457200" lvl="1" indent="0" eaLnBrk="1" hangingPunct="1">
              <a:buClr>
                <a:srgbClr val="006699"/>
              </a:buClr>
              <a:buSzPct val="70000"/>
              <a:buFontTx/>
              <a:buNone/>
              <a:defRPr/>
            </a:pPr>
            <a:endParaRPr lang="ja-JP" altLang="en-US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商用コンピュータ</a:t>
            </a:r>
          </a:p>
        </p:txBody>
      </p:sp>
      <p:sp>
        <p:nvSpPr>
          <p:cNvPr id="26628" name="テキスト ボックス 10"/>
          <p:cNvSpPr txBox="1">
            <a:spLocks noChangeArrowheads="1"/>
          </p:cNvSpPr>
          <p:nvPr/>
        </p:nvSpPr>
        <p:spPr bwMode="auto">
          <a:xfrm>
            <a:off x="5467350" y="6229350"/>
            <a:ext cx="1039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UNIVAC</a:t>
            </a:r>
            <a:endParaRPr lang="ja-JP" altLang="en-US" sz="1800"/>
          </a:p>
        </p:txBody>
      </p:sp>
      <p:sp>
        <p:nvSpPr>
          <p:cNvPr id="26629" name="テキスト ボックス 11"/>
          <p:cNvSpPr txBox="1">
            <a:spLocks noChangeArrowheads="1"/>
          </p:cNvSpPr>
          <p:nvPr/>
        </p:nvSpPr>
        <p:spPr bwMode="auto">
          <a:xfrm>
            <a:off x="2219325" y="6248400"/>
            <a:ext cx="962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EDVAC</a:t>
            </a:r>
            <a:endParaRPr lang="ja-JP" altLang="en-US" sz="1800"/>
          </a:p>
        </p:txBody>
      </p:sp>
      <p:pic>
        <p:nvPicPr>
          <p:cNvPr id="26630" name="Picture 2" descr="https://upload.wikimedia.org/wikipedia/commons/thumb/1/17/Edvac.jpg/275px-Edva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4135438"/>
            <a:ext cx="1644650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4" descr="https://upload.wikimedia.org/wikipedia/commons/thumb/2/2a/UNIVAC_1_demo.jpg/220px-UNIVAC_1_dem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100" y="4198938"/>
            <a:ext cx="26257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2475" y="962025"/>
            <a:ext cx="8810625" cy="38195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1964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 System/360</a:t>
            </a: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トランジスタ方式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コンピュータアーキテクチャの確立（ファミリ形成）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オペーレーティングシステム（</a:t>
            </a: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OS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 1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強の時代</a:t>
            </a: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Big Blue</a:t>
            </a:r>
            <a:r>
              <a:rPr lang="ja-JP" altLang="en-US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ガリバー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富士通：互換機で唯一対抗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457200" lvl="1" indent="0" eaLnBrk="1" hangingPunct="1">
              <a:buClr>
                <a:srgbClr val="006699"/>
              </a:buClr>
              <a:buSzPct val="70000"/>
              <a:buFontTx/>
              <a:buNone/>
              <a:defRPr/>
            </a:pP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endParaRPr lang="ja-JP" altLang="en-US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メインフレームの覇者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IBM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7652" name="テキスト ボックス 11"/>
          <p:cNvSpPr txBox="1">
            <a:spLocks noChangeArrowheads="1"/>
          </p:cNvSpPr>
          <p:nvPr/>
        </p:nvSpPr>
        <p:spPr bwMode="auto">
          <a:xfrm>
            <a:off x="4419600" y="6402388"/>
            <a:ext cx="1403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System/360</a:t>
            </a:r>
            <a:endParaRPr lang="ja-JP" altLang="en-US" sz="1800"/>
          </a:p>
        </p:txBody>
      </p:sp>
      <p:pic>
        <p:nvPicPr>
          <p:cNvPr id="27653" name="Picture 2" descr="https://upload.wikimedia.org/wikipedia/commons/8/8d/Bundesarchiv_B_145_Bild-F038812-0014%2C_Wolfsburg%2C_VW_Autowe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288" y="4883150"/>
            <a:ext cx="287178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54" name="グループ化 27"/>
          <p:cNvGrpSpPr>
            <a:grpSpLocks/>
          </p:cNvGrpSpPr>
          <p:nvPr/>
        </p:nvGrpSpPr>
        <p:grpSpPr bwMode="auto">
          <a:xfrm>
            <a:off x="5686425" y="3324225"/>
            <a:ext cx="3924300" cy="3151188"/>
            <a:chOff x="5734050" y="3467100"/>
            <a:chExt cx="3914775" cy="3143250"/>
          </a:xfrm>
        </p:grpSpPr>
        <p:sp>
          <p:nvSpPr>
            <p:cNvPr id="2" name="円/楕円 1"/>
            <p:cNvSpPr/>
            <p:nvPr/>
          </p:nvSpPr>
          <p:spPr>
            <a:xfrm>
              <a:off x="6943956" y="4458372"/>
              <a:ext cx="1390442" cy="1390314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メイン</a:t>
              </a:r>
              <a:endParaRPr lang="en-US" altLang="ja-JP" sz="1400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r>
                <a:rPr lang="ja-JP" altLang="en-US" sz="1400" dirty="0">
                  <a:solidFill>
                    <a:schemeClr val="tx1"/>
                  </a:solidFill>
                </a:rPr>
                <a:t>フレーム</a:t>
              </a:r>
            </a:p>
          </p:txBody>
        </p:sp>
        <p:sp>
          <p:nvSpPr>
            <p:cNvPr id="3" name="円/楕円 2"/>
            <p:cNvSpPr/>
            <p:nvPr/>
          </p:nvSpPr>
          <p:spPr>
            <a:xfrm>
              <a:off x="6305747" y="3600114"/>
              <a:ext cx="837749" cy="83925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100" dirty="0">
                  <a:solidFill>
                    <a:schemeClr val="tx1"/>
                  </a:solidFill>
                </a:rPr>
                <a:t>端末</a:t>
              </a: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7762702" y="3467100"/>
              <a:ext cx="837749" cy="8376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100" dirty="0">
                  <a:solidFill>
                    <a:schemeClr val="tx1"/>
                  </a:solidFill>
                </a:rPr>
                <a:t>端末</a:t>
              </a:r>
            </a:p>
          </p:txBody>
        </p:sp>
        <p:sp>
          <p:nvSpPr>
            <p:cNvPr id="14" name="円/楕円 13"/>
            <p:cNvSpPr/>
            <p:nvPr/>
          </p:nvSpPr>
          <p:spPr>
            <a:xfrm>
              <a:off x="8811076" y="4600887"/>
              <a:ext cx="837749" cy="8376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100" dirty="0">
                  <a:solidFill>
                    <a:schemeClr val="tx1"/>
                  </a:solidFill>
                </a:rPr>
                <a:t>端末</a:t>
              </a:r>
            </a:p>
          </p:txBody>
        </p:sp>
        <p:sp>
          <p:nvSpPr>
            <p:cNvPr id="15" name="円/楕円 14"/>
            <p:cNvSpPr/>
            <p:nvPr/>
          </p:nvSpPr>
          <p:spPr>
            <a:xfrm>
              <a:off x="5734050" y="4990428"/>
              <a:ext cx="837750" cy="839256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100" dirty="0">
                  <a:solidFill>
                    <a:schemeClr val="tx1"/>
                  </a:solidFill>
                </a:rPr>
                <a:t>端末</a:t>
              </a:r>
            </a:p>
          </p:txBody>
        </p:sp>
        <p:sp>
          <p:nvSpPr>
            <p:cNvPr id="16" name="円/楕円 15"/>
            <p:cNvSpPr/>
            <p:nvPr/>
          </p:nvSpPr>
          <p:spPr>
            <a:xfrm>
              <a:off x="8467424" y="5772677"/>
              <a:ext cx="837750" cy="837673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1100" dirty="0">
                  <a:solidFill>
                    <a:schemeClr val="tx1"/>
                  </a:solidFill>
                </a:rPr>
                <a:t>端末</a:t>
              </a:r>
            </a:p>
          </p:txBody>
        </p:sp>
        <p:cxnSp>
          <p:nvCxnSpPr>
            <p:cNvPr id="5" name="直線コネクタ 4"/>
            <p:cNvCxnSpPr>
              <a:stCxn id="2" idx="1"/>
            </p:cNvCxnSpPr>
            <p:nvPr/>
          </p:nvCxnSpPr>
          <p:spPr>
            <a:xfrm flipH="1" flipV="1">
              <a:off x="6934454" y="4390282"/>
              <a:ext cx="212209" cy="270778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線コネクタ 18"/>
            <p:cNvCxnSpPr>
              <a:endCxn id="15" idx="6"/>
            </p:cNvCxnSpPr>
            <p:nvPr/>
          </p:nvCxnSpPr>
          <p:spPr>
            <a:xfrm flipH="1">
              <a:off x="6571800" y="5343549"/>
              <a:ext cx="391160" cy="6650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/>
            <p:cNvCxnSpPr/>
            <p:nvPr/>
          </p:nvCxnSpPr>
          <p:spPr>
            <a:xfrm flipV="1">
              <a:off x="8030338" y="4323775"/>
              <a:ext cx="76015" cy="26761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/>
            <p:cNvCxnSpPr>
              <a:endCxn id="14" idx="2"/>
            </p:cNvCxnSpPr>
            <p:nvPr/>
          </p:nvCxnSpPr>
          <p:spPr>
            <a:xfrm flipV="1">
              <a:off x="8353402" y="5018931"/>
              <a:ext cx="457674" cy="7759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/>
          </p:nvCxnSpPr>
          <p:spPr>
            <a:xfrm>
              <a:off x="8115855" y="5657082"/>
              <a:ext cx="418083" cy="343619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655" name="テキスト ボックス 31"/>
          <p:cNvSpPr txBox="1">
            <a:spLocks noChangeArrowheads="1"/>
          </p:cNvSpPr>
          <p:nvPr/>
        </p:nvSpPr>
        <p:spPr bwMode="auto">
          <a:xfrm>
            <a:off x="6276975" y="5867400"/>
            <a:ext cx="2033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メインフレーム構成</a:t>
            </a:r>
          </a:p>
        </p:txBody>
      </p:sp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2133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同時期，</a:t>
            </a: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新しい何かが生まれようとしていた</a:t>
            </a:r>
            <a: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…..</a:t>
            </a:r>
            <a:endParaRPr lang="ja-JP" altLang="en-US" sz="4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52475" y="1457325"/>
            <a:ext cx="8943975" cy="38195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1969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C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b="1" dirty="0">
                <a:solidFill>
                  <a:srgbClr val="0033CC"/>
                </a:solidFill>
              </a:rPr>
              <a:t>アメリカ</a:t>
            </a:r>
            <a:r>
              <a:rPr lang="ja-JP" altLang="ja-JP" b="1" dirty="0">
                <a:solidFill>
                  <a:srgbClr val="0033CC"/>
                </a:solidFill>
              </a:rPr>
              <a:t>国防高等研究計画局</a:t>
            </a:r>
            <a:r>
              <a:rPr lang="ja-JP" altLang="en-US" b="1" dirty="0">
                <a:solidFill>
                  <a:srgbClr val="0033CC"/>
                </a:solidFill>
              </a:rPr>
              <a:t>（</a:t>
            </a:r>
            <a:r>
              <a:rPr lang="en-US" altLang="ja-JP" b="1" dirty="0">
                <a:solidFill>
                  <a:srgbClr val="0033CC"/>
                </a:solidFill>
              </a:rPr>
              <a:t>DARPA</a:t>
            </a:r>
            <a:r>
              <a:rPr lang="ja-JP" altLang="en-US" b="1" dirty="0">
                <a:solidFill>
                  <a:srgbClr val="0033CC"/>
                </a:solidFill>
              </a:rPr>
              <a:t>）が</a:t>
            </a:r>
            <a:r>
              <a:rPr lang="ja-JP" altLang="ja-JP" b="1" dirty="0">
                <a:solidFill>
                  <a:srgbClr val="0033CC"/>
                </a:solidFill>
              </a:rPr>
              <a:t>高等研究計画局</a:t>
            </a:r>
            <a:r>
              <a:rPr lang="ja-JP" altLang="en-US" b="1" dirty="0">
                <a:solidFill>
                  <a:srgbClr val="0033CC"/>
                </a:solidFill>
              </a:rPr>
              <a:t>（</a:t>
            </a:r>
            <a:r>
              <a:rPr lang="en-US" altLang="ja-JP" b="1" dirty="0">
                <a:solidFill>
                  <a:srgbClr val="0033CC"/>
                </a:solidFill>
              </a:rPr>
              <a:t>ARPA</a:t>
            </a:r>
            <a:r>
              <a:rPr lang="ja-JP" altLang="en-US" b="1" dirty="0">
                <a:solidFill>
                  <a:srgbClr val="0033CC"/>
                </a:solidFill>
              </a:rPr>
              <a:t>）にネットワーク研究を支持</a:t>
            </a:r>
            <a:endParaRPr lang="ja-JP" altLang="ja-JP" b="1" dirty="0">
              <a:solidFill>
                <a:srgbClr val="0033CC"/>
              </a:solidFill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ARPANET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</a:t>
            </a:r>
            <a:r>
              <a:rPr lang="en-US" altLang="ja-JP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500kbps, 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４台） → インターネットの前身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「核攻撃に備える」 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は都市伝説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（つまりウソ）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C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の誕生（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AT&amp;T 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ベル研究所）</a:t>
            </a:r>
            <a:endParaRPr lang="ja-JP" altLang="en-US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インターネットと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UNIX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CD96EE-A8AF-4048-A845-D8D2A81B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42" y="0"/>
            <a:ext cx="8915400" cy="1143000"/>
          </a:xfrm>
        </p:spPr>
        <p:txBody>
          <a:bodyPr/>
          <a:lstStyle/>
          <a:p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概要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8FAF33-FD39-3B87-AA0D-E7AD15FAC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555" y="6138041"/>
            <a:ext cx="7219293" cy="503129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1100" dirty="0">
                <a:solidFill>
                  <a:schemeClr val="bg1">
                    <a:lumMod val="85000"/>
                  </a:schemeClr>
                </a:solidFill>
              </a:rPr>
              <a:t>黎明期 → ハードウェアの時代 → ソフトウェアの時代 → ネットワークの時代 → </a:t>
            </a:r>
            <a:r>
              <a:rPr lang="en-US" altLang="ja-JP" sz="1100" dirty="0">
                <a:solidFill>
                  <a:schemeClr val="bg1">
                    <a:lumMod val="85000"/>
                  </a:schemeClr>
                </a:solidFill>
              </a:rPr>
              <a:t>ICT</a:t>
            </a:r>
            <a:r>
              <a:rPr lang="ja-JP" altLang="en-US" sz="1100" dirty="0">
                <a:solidFill>
                  <a:schemeClr val="bg1">
                    <a:lumMod val="85000"/>
                  </a:schemeClr>
                </a:solidFill>
              </a:rPr>
              <a:t>の時代 → </a:t>
            </a:r>
            <a:r>
              <a:rPr lang="en-US" altLang="ja-JP" sz="1100" dirty="0">
                <a:solidFill>
                  <a:schemeClr val="bg1">
                    <a:lumMod val="85000"/>
                  </a:schemeClr>
                </a:solidFill>
              </a:rPr>
              <a:t>BD</a:t>
            </a:r>
            <a:r>
              <a:rPr lang="ja-JP" altLang="en-US" sz="1100" dirty="0">
                <a:solidFill>
                  <a:schemeClr val="bg1">
                    <a:lumMod val="85000"/>
                  </a:schemeClr>
                </a:solidFill>
              </a:rPr>
              <a:t>，</a:t>
            </a:r>
            <a:r>
              <a:rPr lang="en-US" altLang="ja-JP" sz="1100" dirty="0">
                <a:solidFill>
                  <a:schemeClr val="bg1">
                    <a:lumMod val="85000"/>
                  </a:schemeClr>
                </a:solidFill>
              </a:rPr>
              <a:t>AI</a:t>
            </a:r>
            <a:r>
              <a:rPr lang="ja-JP" altLang="en-US" sz="1100" dirty="0">
                <a:solidFill>
                  <a:schemeClr val="bg1">
                    <a:lumMod val="85000"/>
                  </a:schemeClr>
                </a:solidFill>
              </a:rPr>
              <a:t>，</a:t>
            </a:r>
            <a:r>
              <a:rPr lang="en-US" altLang="ja-JP" sz="1100" dirty="0">
                <a:solidFill>
                  <a:schemeClr val="bg1">
                    <a:lumMod val="85000"/>
                  </a:schemeClr>
                </a:solidFill>
              </a:rPr>
              <a:t>DX</a:t>
            </a:r>
            <a:r>
              <a:rPr lang="ja-JP" altLang="en-US" sz="1100" dirty="0">
                <a:solidFill>
                  <a:schemeClr val="bg1">
                    <a:lumMod val="85000"/>
                  </a:schemeClr>
                </a:solidFill>
              </a:rPr>
              <a:t>の時代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9538CFE-46F3-C4BB-5ED1-D0CA3C1B6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7766" y="6245225"/>
            <a:ext cx="1012934" cy="476250"/>
          </a:xfrm>
        </p:spPr>
        <p:txBody>
          <a:bodyPr/>
          <a:lstStyle/>
          <a:p>
            <a:pPr>
              <a:defRPr/>
            </a:pPr>
            <a:fld id="{9C3EF9CA-9B9B-449E-8E83-437D90B35C8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E46773AA-9E5F-8C82-6534-CCDEC2F2D6E0}"/>
              </a:ext>
            </a:extLst>
          </p:cNvPr>
          <p:cNvGrpSpPr/>
          <p:nvPr/>
        </p:nvGrpSpPr>
        <p:grpSpPr>
          <a:xfrm>
            <a:off x="384464" y="1898071"/>
            <a:ext cx="9177301" cy="3733246"/>
            <a:chOff x="384464" y="1898071"/>
            <a:chExt cx="9177301" cy="3733246"/>
          </a:xfrm>
        </p:grpSpPr>
        <p:sp>
          <p:nvSpPr>
            <p:cNvPr id="6" name="雲 5">
              <a:extLst>
                <a:ext uri="{FF2B5EF4-FFF2-40B4-BE49-F238E27FC236}">
                  <a16:creationId xmlns:a16="http://schemas.microsoft.com/office/drawing/2014/main" id="{574BD588-FF8B-0A1E-A19C-80BF7DFCAFEA}"/>
                </a:ext>
              </a:extLst>
            </p:cNvPr>
            <p:cNvSpPr/>
            <p:nvPr/>
          </p:nvSpPr>
          <p:spPr>
            <a:xfrm>
              <a:off x="538163" y="1898071"/>
              <a:ext cx="2119745" cy="1274619"/>
            </a:xfrm>
            <a:prstGeom prst="clou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rgbClr val="FF0000"/>
                  </a:solidFill>
                </a:rPr>
                <a:t>黎明期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7" name="右矢印 4">
              <a:extLst>
                <a:ext uri="{FF2B5EF4-FFF2-40B4-BE49-F238E27FC236}">
                  <a16:creationId xmlns:a16="http://schemas.microsoft.com/office/drawing/2014/main" id="{1EBAFA1C-25D8-BB68-D790-92094AC562BE}"/>
                </a:ext>
              </a:extLst>
            </p:cNvPr>
            <p:cNvSpPr/>
            <p:nvPr/>
          </p:nvSpPr>
          <p:spPr>
            <a:xfrm>
              <a:off x="2810309" y="2369263"/>
              <a:ext cx="978408" cy="30452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0CA0C446-C236-2CC1-D879-28CEC33109BA}"/>
                </a:ext>
              </a:extLst>
            </p:cNvPr>
            <p:cNvSpPr/>
            <p:nvPr/>
          </p:nvSpPr>
          <p:spPr>
            <a:xfrm>
              <a:off x="4003280" y="2005475"/>
              <a:ext cx="2014537" cy="1032097"/>
            </a:xfrm>
            <a:prstGeom prst="rect">
              <a:avLst/>
            </a:prstGeom>
            <a:solidFill>
              <a:srgbClr val="FF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2400" dirty="0">
                  <a:solidFill>
                    <a:srgbClr val="C00000"/>
                  </a:solidFill>
                </a:rPr>
                <a:t>ハードウェアの時代</a:t>
              </a:r>
              <a:endParaRPr kumimoji="1" lang="ja-JP" altLang="en-US" sz="2400" dirty="0">
                <a:solidFill>
                  <a:srgbClr val="C00000"/>
                </a:solidFill>
              </a:endParaRPr>
            </a:p>
          </p:txBody>
        </p:sp>
        <p:sp>
          <p:nvSpPr>
            <p:cNvPr id="9" name="右矢印 10">
              <a:extLst>
                <a:ext uri="{FF2B5EF4-FFF2-40B4-BE49-F238E27FC236}">
                  <a16:creationId xmlns:a16="http://schemas.microsoft.com/office/drawing/2014/main" id="{DE9A301D-4A54-5989-D22A-E06EFC9DEF9B}"/>
                </a:ext>
              </a:extLst>
            </p:cNvPr>
            <p:cNvSpPr/>
            <p:nvPr/>
          </p:nvSpPr>
          <p:spPr>
            <a:xfrm>
              <a:off x="6112309" y="2397108"/>
              <a:ext cx="978408" cy="30452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3AA77539-B200-C0F0-9133-3318C8143560}"/>
                </a:ext>
              </a:extLst>
            </p:cNvPr>
            <p:cNvSpPr/>
            <p:nvPr/>
          </p:nvSpPr>
          <p:spPr>
            <a:xfrm>
              <a:off x="7185209" y="2012403"/>
              <a:ext cx="2376556" cy="1045952"/>
            </a:xfrm>
            <a:prstGeom prst="ellipse">
              <a:avLst/>
            </a:prstGeom>
            <a:solidFill>
              <a:srgbClr val="FFFF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rgbClr val="C00000"/>
                  </a:solidFill>
                </a:rPr>
                <a:t>ソフトウェアの時代</a:t>
              </a:r>
            </a:p>
          </p:txBody>
        </p:sp>
        <p:sp>
          <p:nvSpPr>
            <p:cNvPr id="11" name="右矢印 13">
              <a:extLst>
                <a:ext uri="{FF2B5EF4-FFF2-40B4-BE49-F238E27FC236}">
                  <a16:creationId xmlns:a16="http://schemas.microsoft.com/office/drawing/2014/main" id="{0A92DC09-7572-49C9-B634-B499071725A5}"/>
                </a:ext>
              </a:extLst>
            </p:cNvPr>
            <p:cNvSpPr/>
            <p:nvPr/>
          </p:nvSpPr>
          <p:spPr>
            <a:xfrm rot="5400000">
              <a:off x="7884282" y="3558390"/>
              <a:ext cx="978408" cy="30452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角丸四角形 8">
              <a:extLst>
                <a:ext uri="{FF2B5EF4-FFF2-40B4-BE49-F238E27FC236}">
                  <a16:creationId xmlns:a16="http://schemas.microsoft.com/office/drawing/2014/main" id="{48D61030-DA49-8A2A-8667-5D29E61698A5}"/>
                </a:ext>
              </a:extLst>
            </p:cNvPr>
            <p:cNvSpPr/>
            <p:nvPr/>
          </p:nvSpPr>
          <p:spPr>
            <a:xfrm>
              <a:off x="7337470" y="4364171"/>
              <a:ext cx="2116093" cy="1025237"/>
            </a:xfrm>
            <a:prstGeom prst="roundRect">
              <a:avLst/>
            </a:prstGeom>
            <a:solidFill>
              <a:srgbClr val="66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2400" dirty="0">
                  <a:solidFill>
                    <a:srgbClr val="FF0000"/>
                  </a:solidFill>
                </a:rPr>
                <a:t>ネットワークの時代</a:t>
              </a:r>
            </a:p>
          </p:txBody>
        </p:sp>
        <p:sp>
          <p:nvSpPr>
            <p:cNvPr id="13" name="右矢印 15">
              <a:extLst>
                <a:ext uri="{FF2B5EF4-FFF2-40B4-BE49-F238E27FC236}">
                  <a16:creationId xmlns:a16="http://schemas.microsoft.com/office/drawing/2014/main" id="{2200D082-E6C7-EDCA-3915-5796241BF39C}"/>
                </a:ext>
              </a:extLst>
            </p:cNvPr>
            <p:cNvSpPr/>
            <p:nvPr/>
          </p:nvSpPr>
          <p:spPr>
            <a:xfrm rot="10800000">
              <a:off x="6132913" y="4724527"/>
              <a:ext cx="978408" cy="30452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雲 13">
              <a:extLst>
                <a:ext uri="{FF2B5EF4-FFF2-40B4-BE49-F238E27FC236}">
                  <a16:creationId xmlns:a16="http://schemas.microsoft.com/office/drawing/2014/main" id="{8595A07C-A8B4-934F-D94E-5B0A0F58EC0C}"/>
                </a:ext>
              </a:extLst>
            </p:cNvPr>
            <p:cNvSpPr/>
            <p:nvPr/>
          </p:nvSpPr>
          <p:spPr>
            <a:xfrm>
              <a:off x="384464" y="4356698"/>
              <a:ext cx="2493505" cy="1274619"/>
            </a:xfrm>
            <a:prstGeom prst="cloud">
              <a:avLst/>
            </a:prstGeom>
            <a:solidFill>
              <a:srgbClr val="99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FF0000"/>
                  </a:solidFill>
                </a:rPr>
                <a:t>BD</a:t>
              </a:r>
              <a:r>
                <a:rPr lang="ja-JP" altLang="en-US" sz="24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400" dirty="0">
                  <a:solidFill>
                    <a:srgbClr val="FF0000"/>
                  </a:solidFill>
                </a:rPr>
                <a:t>AI</a:t>
              </a:r>
              <a:r>
                <a:rPr lang="ja-JP" altLang="en-US" sz="2400" dirty="0">
                  <a:solidFill>
                    <a:srgbClr val="FF0000"/>
                  </a:solidFill>
                </a:rPr>
                <a:t>・</a:t>
              </a:r>
              <a:r>
                <a:rPr lang="en-US" altLang="ja-JP" sz="2400" dirty="0">
                  <a:solidFill>
                    <a:srgbClr val="FF0000"/>
                  </a:solidFill>
                </a:rPr>
                <a:t>DX</a:t>
              </a:r>
              <a:r>
                <a:rPr lang="ja-JP" altLang="en-US" sz="2400" dirty="0">
                  <a:solidFill>
                    <a:srgbClr val="FF0000"/>
                  </a:solidFill>
                </a:rPr>
                <a:t>の時代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  <p:sp>
          <p:nvSpPr>
            <p:cNvPr id="15" name="右矢印 15">
              <a:extLst>
                <a:ext uri="{FF2B5EF4-FFF2-40B4-BE49-F238E27FC236}">
                  <a16:creationId xmlns:a16="http://schemas.microsoft.com/office/drawing/2014/main" id="{B90E77AB-F0F6-6731-BDC6-FBAAB5B0C07B}"/>
                </a:ext>
              </a:extLst>
            </p:cNvPr>
            <p:cNvSpPr/>
            <p:nvPr/>
          </p:nvSpPr>
          <p:spPr>
            <a:xfrm rot="10800000">
              <a:off x="2944584" y="4759232"/>
              <a:ext cx="978408" cy="304523"/>
            </a:xfrm>
            <a:prstGeom prst="rightArrow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六角形 15">
              <a:extLst>
                <a:ext uri="{FF2B5EF4-FFF2-40B4-BE49-F238E27FC236}">
                  <a16:creationId xmlns:a16="http://schemas.microsoft.com/office/drawing/2014/main" id="{1770530D-2615-A0B6-138F-7BC444524508}"/>
                </a:ext>
              </a:extLst>
            </p:cNvPr>
            <p:cNvSpPr/>
            <p:nvPr/>
          </p:nvSpPr>
          <p:spPr>
            <a:xfrm>
              <a:off x="3998649" y="4440209"/>
              <a:ext cx="2090424" cy="914400"/>
            </a:xfrm>
            <a:prstGeom prst="hexagon">
              <a:avLst/>
            </a:prstGeom>
            <a:solidFill>
              <a:srgbClr val="FFCC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ja-JP" sz="2400" dirty="0">
                  <a:solidFill>
                    <a:srgbClr val="FF0000"/>
                  </a:solidFill>
                </a:rPr>
                <a:t>ICT</a:t>
              </a:r>
              <a:r>
                <a:rPr kumimoji="1" lang="ja-JP" altLang="en-US" sz="2400" dirty="0">
                  <a:solidFill>
                    <a:srgbClr val="FF0000"/>
                  </a:solidFill>
                </a:rPr>
                <a:t>の時代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554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9077325" cy="4943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1982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C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b="1" dirty="0">
                <a:solidFill>
                  <a:srgbClr val="0033CC"/>
                </a:solidFill>
              </a:rPr>
              <a:t>TCP/IP </a:t>
            </a:r>
            <a:r>
              <a:rPr lang="ja-JP" altLang="en-US" b="1" dirty="0">
                <a:solidFill>
                  <a:srgbClr val="0033CC"/>
                </a:solidFill>
              </a:rPr>
              <a:t>プロトコルの完成</a:t>
            </a: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1983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C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b="1" dirty="0">
                <a:solidFill>
                  <a:srgbClr val="0033CC"/>
                </a:solidFill>
              </a:rPr>
              <a:t>ARPANET</a:t>
            </a:r>
            <a:r>
              <a:rPr lang="ja-JP" altLang="en-US" b="1" dirty="0">
                <a:solidFill>
                  <a:srgbClr val="0033CC"/>
                </a:solidFill>
              </a:rPr>
              <a:t>が </a:t>
            </a:r>
            <a:r>
              <a:rPr lang="en-US" altLang="ja-JP" b="1" dirty="0">
                <a:solidFill>
                  <a:srgbClr val="0033CC"/>
                </a:solidFill>
              </a:rPr>
              <a:t>TCP/IP </a:t>
            </a:r>
            <a:r>
              <a:rPr lang="ja-JP" altLang="en-US" b="1" dirty="0">
                <a:solidFill>
                  <a:srgbClr val="0033CC"/>
                </a:solidFill>
              </a:rPr>
              <a:t>を採用</a:t>
            </a:r>
            <a:endParaRPr lang="ja-JP" altLang="ja-JP" b="1" dirty="0">
              <a:solidFill>
                <a:srgbClr val="0033CC"/>
              </a:solidFill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ARPANET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と全米科学財団の</a:t>
            </a:r>
            <a:r>
              <a:rPr lang="en-US" altLang="ja-JP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CSNET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が </a:t>
            </a:r>
            <a:r>
              <a:rPr lang="en-US" altLang="ja-JP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TCP/IP </a:t>
            </a: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により接続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the Internet = 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「</a:t>
            </a:r>
            <a:r>
              <a:rPr lang="en-US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TCP/IP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で繋がった </a:t>
            </a:r>
            <a:r>
              <a:rPr lang="en-US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internet</a:t>
            </a:r>
            <a:r>
              <a:rPr lang="ja-JP" alt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」</a:t>
            </a:r>
            <a:endParaRPr lang="en-US" altLang="ja-JP" sz="28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CC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TCP/IP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を標準搭載した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OS</a:t>
            </a:r>
            <a:r>
              <a:rPr lang="ja-JP" altLang="en-US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4.2BSD UNIX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が開発される</a:t>
            </a:r>
            <a:endParaRPr lang="en-US" altLang="ja-JP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カリフォルニア大学，バークレイ校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CC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ja-JP" altLang="en-US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インターネットと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UNIX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95400" y="1228725"/>
            <a:ext cx="7877175" cy="49434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通信規約（通信する上での約束事）</a:t>
            </a:r>
            <a:endParaRPr lang="en-US" altLang="ja-JP" sz="3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プロトコルが違うと通信はできない</a:t>
            </a:r>
            <a:r>
              <a:rPr lang="en-US" altLang="ja-JP" sz="3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!!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b="1" dirty="0">
                <a:solidFill>
                  <a:srgbClr val="C00000"/>
                </a:solidFill>
              </a:rPr>
              <a:t>TCP/IP</a:t>
            </a:r>
            <a:r>
              <a:rPr lang="ja-JP" altLang="en-US" sz="3000" b="1" dirty="0">
                <a:solidFill>
                  <a:srgbClr val="0033CC"/>
                </a:solidFill>
              </a:rPr>
              <a:t>（テーシーピーアイピー）プロトコルはインターネットでの「事実上の標準」</a:t>
            </a:r>
            <a:endParaRPr lang="ja-JP" altLang="en-US" sz="30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プロトコル</a:t>
            </a:r>
          </a:p>
        </p:txBody>
      </p:sp>
      <p:pic>
        <p:nvPicPr>
          <p:cNvPr id="31748" name="Picture 4" descr="BS00089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4537075"/>
            <a:ext cx="16065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5" descr="BS0009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4613275"/>
            <a:ext cx="142081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4516438" y="5022850"/>
            <a:ext cx="1733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 flipH="1">
            <a:off x="4516438" y="5403850"/>
            <a:ext cx="173355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598988" y="5480050"/>
            <a:ext cx="18161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2400">
                <a:solidFill>
                  <a:schemeClr val="tx2"/>
                </a:solidFill>
                <a:latin typeface="Times New Roman" pitchFamily="18" charset="0"/>
              </a:rPr>
              <a:t>こんにちは</a:t>
            </a:r>
          </a:p>
          <a:p>
            <a:pPr eaLnBrk="1" hangingPunct="1"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ja-JP" sz="2800">
              <a:latin typeface="Times New Roman" pitchFamily="18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4846638" y="4489450"/>
            <a:ext cx="124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n-US" altLang="ja-JP" sz="2800" b="1">
                <a:solidFill>
                  <a:schemeClr val="tx2"/>
                </a:solidFill>
                <a:latin typeface="Times New Roman" pitchFamily="18" charset="0"/>
              </a:rPr>
              <a:t>Hello</a:t>
            </a:r>
          </a:p>
        </p:txBody>
      </p:sp>
      <p:sp>
        <p:nvSpPr>
          <p:cNvPr id="31754" name="AutoShape 11"/>
          <p:cNvSpPr>
            <a:spLocks noChangeArrowheads="1"/>
          </p:cNvSpPr>
          <p:nvPr/>
        </p:nvSpPr>
        <p:spPr bwMode="auto">
          <a:xfrm>
            <a:off x="8202613" y="4356100"/>
            <a:ext cx="1238250" cy="685800"/>
          </a:xfrm>
          <a:prstGeom prst="wedgeRoundRectCallout">
            <a:avLst>
              <a:gd name="adj1" fmla="val -70921"/>
              <a:gd name="adj2" fmla="val 84954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1600"/>
              <a:t>わからない？！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ja-JP" sz="1600"/>
          </a:p>
        </p:txBody>
      </p:sp>
      <p:sp>
        <p:nvSpPr>
          <p:cNvPr id="31755" name="AutoShape 12"/>
          <p:cNvSpPr>
            <a:spLocks noChangeArrowheads="1"/>
          </p:cNvSpPr>
          <p:nvPr/>
        </p:nvSpPr>
        <p:spPr bwMode="auto">
          <a:xfrm>
            <a:off x="1109663" y="3965575"/>
            <a:ext cx="1833562" cy="762000"/>
          </a:xfrm>
          <a:prstGeom prst="wedgeRoundRectCallout">
            <a:avLst>
              <a:gd name="adj1" fmla="val 56787"/>
              <a:gd name="adj2" fmla="val 101875"/>
              <a:gd name="adj3" fmla="val 1666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b="1"/>
              <a:t>I don’t understand !?</a:t>
            </a:r>
            <a:endParaRPr lang="en-US" altLang="ja-JP" sz="1600" b="1"/>
          </a:p>
        </p:txBody>
      </p:sp>
      <p:sp>
        <p:nvSpPr>
          <p:cNvPr id="31756" name="Freeform 14"/>
          <p:cNvSpPr>
            <a:spLocks/>
          </p:cNvSpPr>
          <p:nvPr/>
        </p:nvSpPr>
        <p:spPr bwMode="auto">
          <a:xfrm>
            <a:off x="7958138" y="5222875"/>
            <a:ext cx="244475" cy="204788"/>
          </a:xfrm>
          <a:custGeom>
            <a:avLst/>
            <a:gdLst>
              <a:gd name="T0" fmla="*/ 2147483647 w 448"/>
              <a:gd name="T1" fmla="*/ 0 h 607"/>
              <a:gd name="T2" fmla="*/ 2147483647 w 448"/>
              <a:gd name="T3" fmla="*/ 2147483647 h 607"/>
              <a:gd name="T4" fmla="*/ 2147483647 w 448"/>
              <a:gd name="T5" fmla="*/ 2147483647 h 607"/>
              <a:gd name="T6" fmla="*/ 2147483647 w 448"/>
              <a:gd name="T7" fmla="*/ 2147483647 h 607"/>
              <a:gd name="T8" fmla="*/ 2147483647 w 448"/>
              <a:gd name="T9" fmla="*/ 2147483647 h 607"/>
              <a:gd name="T10" fmla="*/ 2147483647 w 448"/>
              <a:gd name="T11" fmla="*/ 2147483647 h 607"/>
              <a:gd name="T12" fmla="*/ 2147483647 w 448"/>
              <a:gd name="T13" fmla="*/ 2147483647 h 607"/>
              <a:gd name="T14" fmla="*/ 2147483647 w 448"/>
              <a:gd name="T15" fmla="*/ 2147483647 h 607"/>
              <a:gd name="T16" fmla="*/ 2147483647 w 448"/>
              <a:gd name="T17" fmla="*/ 2147483647 h 607"/>
              <a:gd name="T18" fmla="*/ 2147483647 w 448"/>
              <a:gd name="T19" fmla="*/ 2147483647 h 607"/>
              <a:gd name="T20" fmla="*/ 0 w 448"/>
              <a:gd name="T21" fmla="*/ 0 h 607"/>
              <a:gd name="T22" fmla="*/ 2147483647 w 448"/>
              <a:gd name="T23" fmla="*/ 0 h 6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8" h="607">
                <a:moveTo>
                  <a:pt x="92" y="0"/>
                </a:moveTo>
                <a:cubicBezTo>
                  <a:pt x="146" y="19"/>
                  <a:pt x="122" y="11"/>
                  <a:pt x="161" y="23"/>
                </a:cubicBezTo>
                <a:cubicBezTo>
                  <a:pt x="191" y="53"/>
                  <a:pt x="234" y="82"/>
                  <a:pt x="269" y="108"/>
                </a:cubicBezTo>
                <a:cubicBezTo>
                  <a:pt x="295" y="148"/>
                  <a:pt x="335" y="189"/>
                  <a:pt x="369" y="223"/>
                </a:cubicBezTo>
                <a:cubicBezTo>
                  <a:pt x="385" y="275"/>
                  <a:pt x="363" y="215"/>
                  <a:pt x="399" y="269"/>
                </a:cubicBezTo>
                <a:cubicBezTo>
                  <a:pt x="444" y="336"/>
                  <a:pt x="370" y="253"/>
                  <a:pt x="422" y="308"/>
                </a:cubicBezTo>
                <a:cubicBezTo>
                  <a:pt x="448" y="382"/>
                  <a:pt x="442" y="345"/>
                  <a:pt x="430" y="453"/>
                </a:cubicBezTo>
                <a:cubicBezTo>
                  <a:pt x="420" y="546"/>
                  <a:pt x="390" y="578"/>
                  <a:pt x="307" y="607"/>
                </a:cubicBezTo>
                <a:cubicBezTo>
                  <a:pt x="230" y="594"/>
                  <a:pt x="192" y="566"/>
                  <a:pt x="138" y="515"/>
                </a:cubicBezTo>
                <a:cubicBezTo>
                  <a:pt x="128" y="487"/>
                  <a:pt x="115" y="467"/>
                  <a:pt x="107" y="438"/>
                </a:cubicBezTo>
                <a:cubicBezTo>
                  <a:pt x="117" y="269"/>
                  <a:pt x="175" y="93"/>
                  <a:pt x="0" y="0"/>
                </a:cubicBezTo>
                <a:lnTo>
                  <a:pt x="92" y="0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1757" name="Freeform 15"/>
          <p:cNvSpPr>
            <a:spLocks/>
          </p:cNvSpPr>
          <p:nvPr/>
        </p:nvSpPr>
        <p:spPr bwMode="auto">
          <a:xfrm>
            <a:off x="7958138" y="5451475"/>
            <a:ext cx="244475" cy="204788"/>
          </a:xfrm>
          <a:custGeom>
            <a:avLst/>
            <a:gdLst>
              <a:gd name="T0" fmla="*/ 2147483647 w 448"/>
              <a:gd name="T1" fmla="*/ 0 h 607"/>
              <a:gd name="T2" fmla="*/ 2147483647 w 448"/>
              <a:gd name="T3" fmla="*/ 2147483647 h 607"/>
              <a:gd name="T4" fmla="*/ 2147483647 w 448"/>
              <a:gd name="T5" fmla="*/ 2147483647 h 607"/>
              <a:gd name="T6" fmla="*/ 2147483647 w 448"/>
              <a:gd name="T7" fmla="*/ 2147483647 h 607"/>
              <a:gd name="T8" fmla="*/ 2147483647 w 448"/>
              <a:gd name="T9" fmla="*/ 2147483647 h 607"/>
              <a:gd name="T10" fmla="*/ 2147483647 w 448"/>
              <a:gd name="T11" fmla="*/ 2147483647 h 607"/>
              <a:gd name="T12" fmla="*/ 2147483647 w 448"/>
              <a:gd name="T13" fmla="*/ 2147483647 h 607"/>
              <a:gd name="T14" fmla="*/ 2147483647 w 448"/>
              <a:gd name="T15" fmla="*/ 2147483647 h 607"/>
              <a:gd name="T16" fmla="*/ 2147483647 w 448"/>
              <a:gd name="T17" fmla="*/ 2147483647 h 607"/>
              <a:gd name="T18" fmla="*/ 2147483647 w 448"/>
              <a:gd name="T19" fmla="*/ 2147483647 h 607"/>
              <a:gd name="T20" fmla="*/ 0 w 448"/>
              <a:gd name="T21" fmla="*/ 0 h 607"/>
              <a:gd name="T22" fmla="*/ 2147483647 w 448"/>
              <a:gd name="T23" fmla="*/ 0 h 6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8" h="607">
                <a:moveTo>
                  <a:pt x="92" y="0"/>
                </a:moveTo>
                <a:cubicBezTo>
                  <a:pt x="146" y="19"/>
                  <a:pt x="122" y="11"/>
                  <a:pt x="161" y="23"/>
                </a:cubicBezTo>
                <a:cubicBezTo>
                  <a:pt x="191" y="53"/>
                  <a:pt x="234" y="82"/>
                  <a:pt x="269" y="108"/>
                </a:cubicBezTo>
                <a:cubicBezTo>
                  <a:pt x="295" y="148"/>
                  <a:pt x="335" y="189"/>
                  <a:pt x="369" y="223"/>
                </a:cubicBezTo>
                <a:cubicBezTo>
                  <a:pt x="385" y="275"/>
                  <a:pt x="363" y="215"/>
                  <a:pt x="399" y="269"/>
                </a:cubicBezTo>
                <a:cubicBezTo>
                  <a:pt x="444" y="336"/>
                  <a:pt x="370" y="253"/>
                  <a:pt x="422" y="308"/>
                </a:cubicBezTo>
                <a:cubicBezTo>
                  <a:pt x="448" y="382"/>
                  <a:pt x="442" y="345"/>
                  <a:pt x="430" y="453"/>
                </a:cubicBezTo>
                <a:cubicBezTo>
                  <a:pt x="420" y="546"/>
                  <a:pt x="390" y="578"/>
                  <a:pt x="307" y="607"/>
                </a:cubicBezTo>
                <a:cubicBezTo>
                  <a:pt x="230" y="594"/>
                  <a:pt x="192" y="566"/>
                  <a:pt x="138" y="515"/>
                </a:cubicBezTo>
                <a:cubicBezTo>
                  <a:pt x="128" y="487"/>
                  <a:pt x="115" y="467"/>
                  <a:pt x="107" y="438"/>
                </a:cubicBezTo>
                <a:cubicBezTo>
                  <a:pt x="117" y="269"/>
                  <a:pt x="175" y="93"/>
                  <a:pt x="0" y="0"/>
                </a:cubicBezTo>
                <a:lnTo>
                  <a:pt x="92" y="0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1758" name="Freeform 16"/>
          <p:cNvSpPr>
            <a:spLocks/>
          </p:cNvSpPr>
          <p:nvPr/>
        </p:nvSpPr>
        <p:spPr bwMode="auto">
          <a:xfrm>
            <a:off x="3998913" y="4841875"/>
            <a:ext cx="244475" cy="204788"/>
          </a:xfrm>
          <a:custGeom>
            <a:avLst/>
            <a:gdLst>
              <a:gd name="T0" fmla="*/ 2147483647 w 448"/>
              <a:gd name="T1" fmla="*/ 0 h 607"/>
              <a:gd name="T2" fmla="*/ 2147483647 w 448"/>
              <a:gd name="T3" fmla="*/ 2147483647 h 607"/>
              <a:gd name="T4" fmla="*/ 2147483647 w 448"/>
              <a:gd name="T5" fmla="*/ 2147483647 h 607"/>
              <a:gd name="T6" fmla="*/ 2147483647 w 448"/>
              <a:gd name="T7" fmla="*/ 2147483647 h 607"/>
              <a:gd name="T8" fmla="*/ 2147483647 w 448"/>
              <a:gd name="T9" fmla="*/ 2147483647 h 607"/>
              <a:gd name="T10" fmla="*/ 2147483647 w 448"/>
              <a:gd name="T11" fmla="*/ 2147483647 h 607"/>
              <a:gd name="T12" fmla="*/ 2147483647 w 448"/>
              <a:gd name="T13" fmla="*/ 2147483647 h 607"/>
              <a:gd name="T14" fmla="*/ 2147483647 w 448"/>
              <a:gd name="T15" fmla="*/ 2147483647 h 607"/>
              <a:gd name="T16" fmla="*/ 2147483647 w 448"/>
              <a:gd name="T17" fmla="*/ 2147483647 h 607"/>
              <a:gd name="T18" fmla="*/ 2147483647 w 448"/>
              <a:gd name="T19" fmla="*/ 2147483647 h 607"/>
              <a:gd name="T20" fmla="*/ 0 w 448"/>
              <a:gd name="T21" fmla="*/ 0 h 607"/>
              <a:gd name="T22" fmla="*/ 2147483647 w 448"/>
              <a:gd name="T23" fmla="*/ 0 h 6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8" h="607">
                <a:moveTo>
                  <a:pt x="92" y="0"/>
                </a:moveTo>
                <a:cubicBezTo>
                  <a:pt x="146" y="19"/>
                  <a:pt x="122" y="11"/>
                  <a:pt x="161" y="23"/>
                </a:cubicBezTo>
                <a:cubicBezTo>
                  <a:pt x="191" y="53"/>
                  <a:pt x="234" y="82"/>
                  <a:pt x="269" y="108"/>
                </a:cubicBezTo>
                <a:cubicBezTo>
                  <a:pt x="295" y="148"/>
                  <a:pt x="335" y="189"/>
                  <a:pt x="369" y="223"/>
                </a:cubicBezTo>
                <a:cubicBezTo>
                  <a:pt x="385" y="275"/>
                  <a:pt x="363" y="215"/>
                  <a:pt x="399" y="269"/>
                </a:cubicBezTo>
                <a:cubicBezTo>
                  <a:pt x="444" y="336"/>
                  <a:pt x="370" y="253"/>
                  <a:pt x="422" y="308"/>
                </a:cubicBezTo>
                <a:cubicBezTo>
                  <a:pt x="448" y="382"/>
                  <a:pt x="442" y="345"/>
                  <a:pt x="430" y="453"/>
                </a:cubicBezTo>
                <a:cubicBezTo>
                  <a:pt x="420" y="546"/>
                  <a:pt x="390" y="578"/>
                  <a:pt x="307" y="607"/>
                </a:cubicBezTo>
                <a:cubicBezTo>
                  <a:pt x="230" y="594"/>
                  <a:pt x="192" y="566"/>
                  <a:pt x="138" y="515"/>
                </a:cubicBezTo>
                <a:cubicBezTo>
                  <a:pt x="128" y="487"/>
                  <a:pt x="115" y="467"/>
                  <a:pt x="107" y="438"/>
                </a:cubicBezTo>
                <a:cubicBezTo>
                  <a:pt x="117" y="269"/>
                  <a:pt x="175" y="93"/>
                  <a:pt x="0" y="0"/>
                </a:cubicBezTo>
                <a:lnTo>
                  <a:pt x="92" y="0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  <p:sp>
        <p:nvSpPr>
          <p:cNvPr id="31759" name="Freeform 17"/>
          <p:cNvSpPr>
            <a:spLocks/>
          </p:cNvSpPr>
          <p:nvPr/>
        </p:nvSpPr>
        <p:spPr bwMode="auto">
          <a:xfrm>
            <a:off x="4037013" y="5080000"/>
            <a:ext cx="244475" cy="204788"/>
          </a:xfrm>
          <a:custGeom>
            <a:avLst/>
            <a:gdLst>
              <a:gd name="T0" fmla="*/ 2147483647 w 448"/>
              <a:gd name="T1" fmla="*/ 0 h 607"/>
              <a:gd name="T2" fmla="*/ 2147483647 w 448"/>
              <a:gd name="T3" fmla="*/ 2147483647 h 607"/>
              <a:gd name="T4" fmla="*/ 2147483647 w 448"/>
              <a:gd name="T5" fmla="*/ 2147483647 h 607"/>
              <a:gd name="T6" fmla="*/ 2147483647 w 448"/>
              <a:gd name="T7" fmla="*/ 2147483647 h 607"/>
              <a:gd name="T8" fmla="*/ 2147483647 w 448"/>
              <a:gd name="T9" fmla="*/ 2147483647 h 607"/>
              <a:gd name="T10" fmla="*/ 2147483647 w 448"/>
              <a:gd name="T11" fmla="*/ 2147483647 h 607"/>
              <a:gd name="T12" fmla="*/ 2147483647 w 448"/>
              <a:gd name="T13" fmla="*/ 2147483647 h 607"/>
              <a:gd name="T14" fmla="*/ 2147483647 w 448"/>
              <a:gd name="T15" fmla="*/ 2147483647 h 607"/>
              <a:gd name="T16" fmla="*/ 2147483647 w 448"/>
              <a:gd name="T17" fmla="*/ 2147483647 h 607"/>
              <a:gd name="T18" fmla="*/ 2147483647 w 448"/>
              <a:gd name="T19" fmla="*/ 2147483647 h 607"/>
              <a:gd name="T20" fmla="*/ 0 w 448"/>
              <a:gd name="T21" fmla="*/ 0 h 607"/>
              <a:gd name="T22" fmla="*/ 2147483647 w 448"/>
              <a:gd name="T23" fmla="*/ 0 h 607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48" h="607">
                <a:moveTo>
                  <a:pt x="92" y="0"/>
                </a:moveTo>
                <a:cubicBezTo>
                  <a:pt x="146" y="19"/>
                  <a:pt x="122" y="11"/>
                  <a:pt x="161" y="23"/>
                </a:cubicBezTo>
                <a:cubicBezTo>
                  <a:pt x="191" y="53"/>
                  <a:pt x="234" y="82"/>
                  <a:pt x="269" y="108"/>
                </a:cubicBezTo>
                <a:cubicBezTo>
                  <a:pt x="295" y="148"/>
                  <a:pt x="335" y="189"/>
                  <a:pt x="369" y="223"/>
                </a:cubicBezTo>
                <a:cubicBezTo>
                  <a:pt x="385" y="275"/>
                  <a:pt x="363" y="215"/>
                  <a:pt x="399" y="269"/>
                </a:cubicBezTo>
                <a:cubicBezTo>
                  <a:pt x="444" y="336"/>
                  <a:pt x="370" y="253"/>
                  <a:pt x="422" y="308"/>
                </a:cubicBezTo>
                <a:cubicBezTo>
                  <a:pt x="448" y="382"/>
                  <a:pt x="442" y="345"/>
                  <a:pt x="430" y="453"/>
                </a:cubicBezTo>
                <a:cubicBezTo>
                  <a:pt x="420" y="546"/>
                  <a:pt x="390" y="578"/>
                  <a:pt x="307" y="607"/>
                </a:cubicBezTo>
                <a:cubicBezTo>
                  <a:pt x="230" y="594"/>
                  <a:pt x="192" y="566"/>
                  <a:pt x="138" y="515"/>
                </a:cubicBezTo>
                <a:cubicBezTo>
                  <a:pt x="128" y="487"/>
                  <a:pt x="115" y="467"/>
                  <a:pt x="107" y="438"/>
                </a:cubicBezTo>
                <a:cubicBezTo>
                  <a:pt x="117" y="269"/>
                  <a:pt x="175" y="93"/>
                  <a:pt x="0" y="0"/>
                </a:cubicBezTo>
                <a:lnTo>
                  <a:pt x="92" y="0"/>
                </a:lnTo>
                <a:close/>
              </a:path>
            </a:pathLst>
          </a:custGeom>
          <a:solidFill>
            <a:srgbClr val="0099FF"/>
          </a:solidFill>
          <a:ln w="952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ja-JP" altLang="en-US"/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975" y="1057275"/>
            <a:ext cx="9086850" cy="3857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ケン・トンプソン，デニス・リッチー</a:t>
            </a:r>
            <a:r>
              <a:rPr lang="ja-JP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</a:t>
            </a:r>
            <a:endParaRPr lang="en-US" altLang="ja-JP" sz="24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Multics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で行っていた</a:t>
            </a:r>
            <a:r>
              <a:rPr lang="ja-JP" altLang="en-US" sz="30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惑星探索ゲーム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を続けてプレイするために開発！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(1969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PDP-11, AT&amp;T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ベル研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何か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OS</a:t>
            </a:r>
            <a:r>
              <a:rPr lang="ja-JP" altLang="en-US" sz="3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っぽく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なったので，無料で配布しちゃおう！</a:t>
            </a:r>
            <a:b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</a:b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</a:t>
            </a:r>
            <a:r>
              <a:rPr lang="ja-JP" altLang="en-US" sz="3000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➡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無料なら使いたい</a:t>
            </a:r>
            <a:r>
              <a:rPr lang="en-US" altLang="ja-JP" sz="30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</a:t>
            </a:r>
            <a:r>
              <a:rPr lang="ja-JP" altLang="en-US" sz="24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（お金のない大学）</a:t>
            </a:r>
            <a:endParaRPr lang="en-US" altLang="ja-JP" sz="24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FontTx/>
              <a:buNone/>
              <a:defRPr/>
            </a:pP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UNIX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2772" name="Picture 2" descr="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800" y="3971925"/>
            <a:ext cx="17081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4" descr="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3990975"/>
            <a:ext cx="1516063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テキスト ボックス 17"/>
          <p:cNvSpPr txBox="1">
            <a:spLocks noChangeArrowheads="1"/>
          </p:cNvSpPr>
          <p:nvPr/>
        </p:nvSpPr>
        <p:spPr bwMode="auto">
          <a:xfrm>
            <a:off x="3448050" y="6200775"/>
            <a:ext cx="1120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トンプソン</a:t>
            </a:r>
          </a:p>
        </p:txBody>
      </p:sp>
      <p:sp>
        <p:nvSpPr>
          <p:cNvPr id="32775" name="テキスト ボックス 18"/>
          <p:cNvSpPr txBox="1">
            <a:spLocks noChangeArrowheads="1"/>
          </p:cNvSpPr>
          <p:nvPr/>
        </p:nvSpPr>
        <p:spPr bwMode="auto">
          <a:xfrm>
            <a:off x="6429375" y="6134100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リッチー</a:t>
            </a:r>
          </a:p>
        </p:txBody>
      </p:sp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2450" y="1247775"/>
            <a:ext cx="9086850" cy="3476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みんなでいろいろ改良！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バークレイ校でネットワーク機能（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TCP/IP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）を</a:t>
            </a:r>
            <a:b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</a:b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標準搭載（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1983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とインターネットは車の両輪のように発展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インターネットツールの開発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UNIX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6" name="Picture 4" descr="ファイル名: j0393752.wmf&#10;キーワード: 乗り物, 日本, 荷車 ...&#10;ファイル サイズ: 40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367213"/>
            <a:ext cx="2182813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52500" y="1047750"/>
            <a:ext cx="7800975" cy="34766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言語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1972</a:t>
            </a:r>
            <a:r>
              <a:rPr lang="ja-JP" alt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デニス・リッチーが開発</a:t>
            </a:r>
            <a:endParaRPr lang="en-US" altLang="ja-JP" sz="26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低級な高級言語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（なんでも有り）</a:t>
            </a:r>
            <a:endParaRPr lang="en-US" altLang="ja-JP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1973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を </a:t>
            </a:r>
            <a:r>
              <a:rPr lang="en-US" altLang="ja-JP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言語で記述</a:t>
            </a:r>
            <a:endParaRPr lang="en-US" altLang="ja-JP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言語を</a:t>
            </a:r>
            <a:r>
              <a:rPr lang="en-US" altLang="ja-JP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</a:t>
            </a:r>
            <a:r>
              <a:rPr lang="ja-JP" altLang="en-US" sz="24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言語で記述可能</a:t>
            </a:r>
            <a:endParaRPr lang="en-US" altLang="ja-JP" sz="24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UNIX/C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4820" name="Picture 4" descr="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800" y="3738563"/>
            <a:ext cx="16446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テキスト ボックス 18"/>
          <p:cNvSpPr txBox="1">
            <a:spLocks noChangeArrowheads="1"/>
          </p:cNvSpPr>
          <p:nvPr/>
        </p:nvSpPr>
        <p:spPr bwMode="auto">
          <a:xfrm>
            <a:off x="1590675" y="6067425"/>
            <a:ext cx="957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リッチー</a:t>
            </a:r>
          </a:p>
        </p:txBody>
      </p:sp>
      <p:pic>
        <p:nvPicPr>
          <p:cNvPr id="34822" name="Picture 5" descr="https://images-na.ssl-images-amazon.com/images/I/41W69WGATNL._SX331_BO1,204,203,200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0" y="1636713"/>
            <a:ext cx="317182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3" name="テキスト ボックス 18"/>
          <p:cNvSpPr txBox="1">
            <a:spLocks noChangeArrowheads="1"/>
          </p:cNvSpPr>
          <p:nvPr/>
        </p:nvSpPr>
        <p:spPr bwMode="auto">
          <a:xfrm>
            <a:off x="7334250" y="6115050"/>
            <a:ext cx="1501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バイブル？！</a:t>
            </a:r>
          </a:p>
        </p:txBody>
      </p:sp>
      <p:pic>
        <p:nvPicPr>
          <p:cNvPr id="34824" name="Picture 7" descr="「BWカーニハン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49" y="3775663"/>
            <a:ext cx="1812925" cy="229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テキスト ボックス 18"/>
          <p:cNvSpPr txBox="1">
            <a:spLocks noChangeArrowheads="1"/>
          </p:cNvSpPr>
          <p:nvPr/>
        </p:nvSpPr>
        <p:spPr bwMode="auto">
          <a:xfrm>
            <a:off x="3276600" y="6086475"/>
            <a:ext cx="233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ブライアン・カーニハン</a:t>
            </a:r>
          </a:p>
        </p:txBody>
      </p:sp>
    </p:spTree>
  </p:cSld>
  <p:clrMapOvr>
    <a:masterClrMapping/>
  </p:clrMapOvr>
  <p:transition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2012-2797-4EBA-93A6-8389AB025836}" type="slidenum">
              <a:rPr lang="en-US" altLang="ja-JP"/>
              <a:pPr/>
              <a:t>25</a:t>
            </a:fld>
            <a:endParaRPr lang="en-US" altLang="ja-JP" dirty="0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1500" y="1400175"/>
            <a:ext cx="9102725" cy="33242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hlink"/>
              </a:buClr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1984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日本で </a:t>
            </a:r>
            <a:r>
              <a:rPr lang="en-US" altLang="ja-JP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JUNET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の実験開始</a:t>
            </a:r>
          </a:p>
          <a:p>
            <a:pPr>
              <a:buClr>
                <a:schemeClr val="hlink"/>
              </a:buClr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1990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ARPANET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が実験を終了</a:t>
            </a:r>
          </a:p>
          <a:p>
            <a:pPr>
              <a:buClr>
                <a:schemeClr val="hlink"/>
              </a:buClr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1991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WWW</a:t>
            </a:r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 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が開発される</a:t>
            </a:r>
          </a:p>
          <a:p>
            <a:pPr>
              <a:buClr>
                <a:schemeClr val="hlink"/>
              </a:buClr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1994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東京情報大学が インターネットに接続</a:t>
            </a:r>
          </a:p>
          <a:p>
            <a:pPr>
              <a:buClr>
                <a:schemeClr val="hlink"/>
              </a:buClr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1996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米国 </a:t>
            </a:r>
            <a:r>
              <a:rPr lang="en-US" altLang="ja-JP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Internet2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プロジェクト開始</a:t>
            </a:r>
            <a:endParaRPr lang="ja-JP" altLang="en-US" dirty="0">
              <a:solidFill>
                <a:srgbClr val="003399"/>
              </a:solidFill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  <a:noFill/>
          <a:ln/>
        </p:spPr>
        <p:txBody>
          <a:bodyPr/>
          <a:lstStyle/>
          <a:p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インターネット</a:t>
            </a:r>
          </a:p>
        </p:txBody>
      </p:sp>
    </p:spTree>
    <p:extLst>
      <p:ext uri="{BB962C8B-B14F-4D97-AF65-F5344CB8AC3E}">
        <p14:creationId xmlns:p14="http://schemas.microsoft.com/office/powerpoint/2010/main" val="3793707229"/>
      </p:ext>
    </p:extLst>
  </p:cSld>
  <p:clrMapOvr>
    <a:masterClrMapping/>
  </p:clrMapOvr>
  <p:transition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87A7D5-9413-84DB-6FE8-2F05B3B7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79" y="0"/>
            <a:ext cx="8915400" cy="1143000"/>
          </a:xfrm>
        </p:spPr>
        <p:txBody>
          <a:bodyPr/>
          <a:lstStyle/>
          <a:p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村井 淳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8AE41D-9DD4-779F-5209-EDC0783B1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日本のインターネットの育ての親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1984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年　日本で 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JUNET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の実験開始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WIDE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プロジェクト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慶応義塾大学教授</a:t>
            </a:r>
            <a:endParaRPr lang="en-US" altLang="ja-JP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DNS 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の 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M(</a:t>
            </a:r>
            <a:r>
              <a:rPr lang="en-US" altLang="ja-JP" dirty="0" err="1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Murai</a:t>
            </a:r>
            <a:r>
              <a:rPr lang="en-US" altLang="ja-JP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)</a:t>
            </a:r>
            <a:r>
              <a:rPr lang="ja-JP" altLang="en-US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サーバ</a:t>
            </a:r>
            <a:endParaRPr lang="en-US" altLang="ja-JP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EB60EAE-8C82-8F20-FC20-C41EE455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EF9CA-9B9B-449E-8E83-437D90B35C89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  <p:pic>
        <p:nvPicPr>
          <p:cNvPr id="5" name="Picture 7" descr="02_0002">
            <a:extLst>
              <a:ext uri="{FF2B5EF4-FFF2-40B4-BE49-F238E27FC236}">
                <a16:creationId xmlns:a16="http://schemas.microsoft.com/office/drawing/2014/main" id="{791D8219-A59B-F743-B33D-94C86A00C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3676650"/>
            <a:ext cx="1816100" cy="233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10">
            <a:extLst>
              <a:ext uri="{FF2B5EF4-FFF2-40B4-BE49-F238E27FC236}">
                <a16:creationId xmlns:a16="http://schemas.microsoft.com/office/drawing/2014/main" id="{C1B17525-3854-B9CA-C954-6DC804AB3C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8100" y="5994400"/>
            <a:ext cx="14414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1800" dirty="0">
                <a:latin typeface="Times" pitchFamily="18" charset="0"/>
              </a:rPr>
              <a:t>村井 純</a:t>
            </a:r>
          </a:p>
        </p:txBody>
      </p:sp>
    </p:spTree>
    <p:extLst>
      <p:ext uri="{BB962C8B-B14F-4D97-AF65-F5344CB8AC3E}">
        <p14:creationId xmlns:p14="http://schemas.microsoft.com/office/powerpoint/2010/main" val="37100282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1504950"/>
            <a:ext cx="8915400" cy="28003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メインフレームの終焉と</a:t>
            </a: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</a:t>
            </a: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（パーソナルコンピュータ）の台頭</a:t>
            </a: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ja-JP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 </a:t>
            </a: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ソフトウェアの時代 </a:t>
            </a:r>
            <a:r>
              <a:rPr lang="en-US" altLang="ja-JP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</a:t>
            </a: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sp>
        <p:nvSpPr>
          <p:cNvPr id="35843" name="AutoShape 4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600200"/>
            <a:ext cx="589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ransition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IC, LSI, VLSI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592520"/>
            <a:ext cx="10520855" cy="29241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1951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テキサス・インストルメント社　 </a:t>
            </a: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IC 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の発明</a:t>
            </a:r>
            <a:endParaRPr lang="en-US" altLang="ja-JP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シリコンの単結晶上に回路を形成する技術を開発</a:t>
            </a:r>
            <a:endParaRPr lang="en-US" altLang="ja-JP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CPU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</a:t>
            </a: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Ryzen9 7950X:  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トランジスタ数 約</a:t>
            </a: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13,140,000,000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個</a:t>
            </a:r>
            <a:endParaRPr lang="en-US" altLang="ja-JP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GPU  RTX4090       :  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トランジスタ数 約</a:t>
            </a: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76,000,000,000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個</a:t>
            </a:r>
            <a:endParaRPr lang="en-US" altLang="ja-JP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6870" name="AutoShape 7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1" name="AutoShape 9" descr="「Z80」の画像検索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2" name="AutoShape 11" descr="「Z80」の画像検索結果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3" name="AutoShape 13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600200"/>
            <a:ext cx="589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026" name="Picture 2" descr="https://kotobank.jp/image/dictionary/nipponica/media/001122020004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3575904"/>
            <a:ext cx="4359275" cy="263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85723" y="6415415"/>
            <a:ext cx="7562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https://kotobank.jp/image/dictionary/nipponica/media/00112202000401.jpg</a:t>
            </a:r>
          </a:p>
        </p:txBody>
      </p:sp>
      <p:pic>
        <p:nvPicPr>
          <p:cNvPr id="7170" name="Picture 2" descr="「シリコン 単結晶　回路　ウェハー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113" y="3575904"/>
            <a:ext cx="2398461" cy="1943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「シリコン 単結晶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85" y="4608099"/>
            <a:ext cx="2717766" cy="180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嶋正利とマイクロプロセッサー</a:t>
            </a:r>
          </a:p>
        </p:txBody>
      </p:sp>
      <p:pic>
        <p:nvPicPr>
          <p:cNvPr id="36867" name="Picture 2" descr="嶋正利さん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4845050"/>
            <a:ext cx="25146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619500" y="6324600"/>
            <a:ext cx="9476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嶋 正利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00050" y="1114425"/>
            <a:ext cx="9086850" cy="37814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lvl="1" indent="-342900"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マイクロプロセッサー（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CPU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）の開発　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1971</a:t>
            </a:r>
            <a:r>
              <a:rPr lang="ja-JP" altLang="en-US" sz="2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インテル社＋デジコン社   </a:t>
            </a:r>
            <a:r>
              <a:rPr lang="en-US" altLang="ja-JP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i4004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電卓用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CPU(4bit)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1974</a:t>
            </a:r>
            <a:r>
              <a:rPr lang="ja-JP" altLang="en-US" sz="2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インテル社 </a:t>
            </a:r>
            <a:r>
              <a:rPr lang="en-US" altLang="ja-JP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i8080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(8bit CPU)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1974</a:t>
            </a:r>
            <a:r>
              <a:rPr lang="ja-JP" altLang="en-US" sz="26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ザイログ社 </a:t>
            </a:r>
            <a:r>
              <a:rPr lang="en-US" altLang="ja-JP" sz="26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Z80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(8bit CPU</a:t>
            </a:r>
            <a:r>
              <a:rPr lang="ja-JP" altLang="en-US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8080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互換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marL="457200" lvl="1" indent="0" eaLnBrk="1" hangingPunct="1">
              <a:buClr>
                <a:srgbClr val="0000FF"/>
              </a:buClr>
              <a:buSzPct val="70000"/>
              <a:buFontTx/>
              <a:buNone/>
              <a:defRPr/>
            </a:pPr>
            <a:endParaRPr lang="en-US" altLang="ja-JP" sz="1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1974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モトローラ社 </a:t>
            </a:r>
            <a:r>
              <a:rPr lang="en-US" altLang="ja-JP" sz="26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MC6800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(8bit CPU)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1975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モステクノロジー社 </a:t>
            </a:r>
            <a:r>
              <a:rPr lang="en-US" altLang="ja-JP" sz="2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MOS6502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 (8bit CPU)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1979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モトローラ社 </a:t>
            </a:r>
            <a:r>
              <a:rPr lang="en-US" altLang="ja-JP" sz="2600" dirty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MC6809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(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究極の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8bit CPU)</a:t>
            </a:r>
          </a:p>
          <a:p>
            <a:pPr marL="457200" lvl="1" indent="0" eaLnBrk="1" hangingPunct="1">
              <a:buClr>
                <a:srgbClr val="0000FF"/>
              </a:buClr>
              <a:buSzPct val="70000"/>
              <a:buFontTx/>
              <a:buNone/>
              <a:defRPr/>
            </a:pPr>
            <a:endParaRPr lang="en-US" altLang="ja-JP" sz="22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FontTx/>
              <a:buNone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6870" name="AutoShape 7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1" name="AutoShape 9" descr="「Z80」の画像検索結果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2" name="AutoShape 11" descr="「Z80」の画像検索結果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36873" name="AutoShape 13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600200"/>
            <a:ext cx="589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36874" name="Picture 11" descr="「Z80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4933950"/>
            <a:ext cx="3049588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8496300" y="6296025"/>
            <a:ext cx="5476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Z80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153400" y="1371600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TR2300</a:t>
            </a:r>
            <a:r>
              <a:rPr lang="ja-JP" altLang="en-US" dirty="0"/>
              <a:t>個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97734838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1504950"/>
            <a:ext cx="8915400" cy="280035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コンピュータ前史</a:t>
            </a:r>
            <a:endParaRPr lang="ja-JP" alt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3" name="AutoShape 4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600200"/>
            <a:ext cx="589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92257431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534C13D-FA49-09C7-2A5F-061E4EB3F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831" y="0"/>
            <a:ext cx="8915400" cy="1143000"/>
          </a:xfrm>
        </p:spPr>
        <p:txBody>
          <a:bodyPr/>
          <a:lstStyle/>
          <a:p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8bit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パソコンの名器（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1/2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61FA44-4B28-BAA0-939D-0D362800DF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010" y="5520558"/>
            <a:ext cx="3446079" cy="1237593"/>
          </a:xfrm>
        </p:spPr>
        <p:txBody>
          <a:bodyPr/>
          <a:lstStyle/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MITS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：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ALTAIR 8800 (8080) 1974</a:t>
            </a: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アタリ：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Atari 800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6502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1979</a:t>
            </a: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コモドール：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PET2001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6502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1977</a:t>
            </a: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アップル：</a:t>
            </a:r>
            <a:r>
              <a:rPr lang="en-US" altLang="ja-JP" sz="1400" dirty="0" err="1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AppleⅡ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 (6502) 1977</a:t>
            </a:r>
          </a:p>
          <a:p>
            <a:pPr marL="0" lvl="1" eaLnBrk="1" hangingPunct="1">
              <a:spcBef>
                <a:spcPct val="0"/>
              </a:spcBef>
              <a:buNone/>
            </a:pP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コモドール：コモドール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64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6510</a:t>
            </a:r>
            <a:r>
              <a:rPr lang="ja-JP" altLang="en-US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1982</a:t>
            </a:r>
          </a:p>
          <a:p>
            <a:pPr marL="0" lvl="1" eaLnBrk="1" hangingPunct="1">
              <a:spcBef>
                <a:spcPct val="0"/>
              </a:spcBef>
              <a:buNone/>
            </a:pPr>
            <a:endParaRPr lang="en-US" altLang="ja-JP" sz="1400" dirty="0">
              <a:solidFill>
                <a:schemeClr val="bg1">
                  <a:lumMod val="85000"/>
                </a:schemeClr>
              </a:solidFill>
              <a:latin typeface="ＭＳ Ｐゴシック" pitchFamily="50" charset="-128"/>
            </a:endParaRPr>
          </a:p>
          <a:p>
            <a:pPr marL="0" lvl="1" eaLnBrk="1" hangingPunct="1">
              <a:spcBef>
                <a:spcPct val="0"/>
              </a:spcBef>
              <a:buFontTx/>
              <a:buNone/>
            </a:pPr>
            <a:endParaRPr lang="en-US" altLang="ja-JP" sz="1400" dirty="0">
              <a:latin typeface="ＭＳ Ｐゴシック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8D766E-2FF0-5644-338D-3D8C5F094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EF9CA-9B9B-449E-8E83-437D90B35C89}" type="slidenum">
              <a:rPr lang="en-US" altLang="ja-JP" smtClean="0"/>
              <a:pPr>
                <a:defRPr/>
              </a:pPr>
              <a:t>30</a:t>
            </a:fld>
            <a:endParaRPr lang="en-US" altLang="ja-JP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D9979F4-4378-395E-2560-CB13C7D3A07A}"/>
              </a:ext>
            </a:extLst>
          </p:cNvPr>
          <p:cNvSpPr txBox="1"/>
          <p:nvPr/>
        </p:nvSpPr>
        <p:spPr>
          <a:xfrm>
            <a:off x="3868792" y="3236310"/>
            <a:ext cx="22923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sz="1400" dirty="0">
                <a:latin typeface="ＭＳ Ｐゴシック" pitchFamily="50" charset="-128"/>
              </a:rPr>
              <a:t>アタリ：</a:t>
            </a:r>
            <a:r>
              <a:rPr lang="en-US" altLang="ja-JP" sz="1400" dirty="0">
                <a:latin typeface="ＭＳ Ｐゴシック" pitchFamily="50" charset="-128"/>
              </a:rPr>
              <a:t>Atari 800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6502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1979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E1A88D8-F3AE-DA0E-9D41-B098BAB2F5D3}"/>
              </a:ext>
            </a:extLst>
          </p:cNvPr>
          <p:cNvSpPr txBox="1"/>
          <p:nvPr/>
        </p:nvSpPr>
        <p:spPr>
          <a:xfrm>
            <a:off x="6564367" y="6001735"/>
            <a:ext cx="29194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sz="1400" dirty="0">
                <a:latin typeface="ＭＳ Ｐゴシック" pitchFamily="50" charset="-128"/>
              </a:rPr>
              <a:t>コモドール：コモドール</a:t>
            </a:r>
            <a:r>
              <a:rPr lang="en-US" altLang="ja-JP" sz="1400" dirty="0">
                <a:latin typeface="ＭＳ Ｐゴシック" pitchFamily="50" charset="-128"/>
              </a:rPr>
              <a:t>64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6510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1982</a:t>
            </a:r>
          </a:p>
        </p:txBody>
      </p:sp>
      <p:pic>
        <p:nvPicPr>
          <p:cNvPr id="7" name="Picture 4" descr="Atari 800.jpg">
            <a:extLst>
              <a:ext uri="{FF2B5EF4-FFF2-40B4-BE49-F238E27FC236}">
                <a16:creationId xmlns:a16="http://schemas.microsoft.com/office/drawing/2014/main" id="{A794B49B-223B-9448-2AD6-2C5C81A14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92" y="1191610"/>
            <a:ext cx="20764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Commodore64.jpg">
            <a:extLst>
              <a:ext uri="{FF2B5EF4-FFF2-40B4-BE49-F238E27FC236}">
                <a16:creationId xmlns:a16="http://schemas.microsoft.com/office/drawing/2014/main" id="{FF843ACF-4D22-089B-7014-3F83F6795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92" y="4249135"/>
            <a:ext cx="28257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modore 2001 Series-IMG 0448b.jpg">
            <a:extLst>
              <a:ext uri="{FF2B5EF4-FFF2-40B4-BE49-F238E27FC236}">
                <a16:creationId xmlns:a16="http://schemas.microsoft.com/office/drawing/2014/main" id="{CBDC0823-50E2-A757-CD9B-D163EDD1F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67" y="1286860"/>
            <a:ext cx="2092325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46AD852-68B7-01D3-9112-C96F4DB792EB}"/>
              </a:ext>
            </a:extLst>
          </p:cNvPr>
          <p:cNvSpPr txBox="1"/>
          <p:nvPr/>
        </p:nvSpPr>
        <p:spPr>
          <a:xfrm>
            <a:off x="6611992" y="3344260"/>
            <a:ext cx="2632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sz="1400" dirty="0">
                <a:latin typeface="ＭＳ Ｐゴシック" pitchFamily="50" charset="-128"/>
              </a:rPr>
              <a:t>コモドール：</a:t>
            </a:r>
            <a:r>
              <a:rPr lang="en-US" altLang="ja-JP" sz="1400" dirty="0">
                <a:latin typeface="ＭＳ Ｐゴシック" pitchFamily="50" charset="-128"/>
              </a:rPr>
              <a:t>PET2001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6502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1977</a:t>
            </a:r>
          </a:p>
        </p:txBody>
      </p:sp>
      <p:pic>
        <p:nvPicPr>
          <p:cNvPr id="11" name="Picture 10" descr="「AppleⅡ」の画像検索結果">
            <a:extLst>
              <a:ext uri="{FF2B5EF4-FFF2-40B4-BE49-F238E27FC236}">
                <a16:creationId xmlns:a16="http://schemas.microsoft.com/office/drawing/2014/main" id="{94282D94-F583-0E3C-BBAE-C4F7A9C76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55" y="4268185"/>
            <a:ext cx="2706687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22">
            <a:extLst>
              <a:ext uri="{FF2B5EF4-FFF2-40B4-BE49-F238E27FC236}">
                <a16:creationId xmlns:a16="http://schemas.microsoft.com/office/drawing/2014/main" id="{E2057C55-FE52-B0FF-9860-B354AD89A2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42" y="6020785"/>
            <a:ext cx="24431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ＭＳ Ｐゴシック" pitchFamily="50" charset="-128"/>
              </a:rPr>
              <a:t>アップル：</a:t>
            </a:r>
            <a:r>
              <a:rPr lang="en-US" altLang="ja-JP" sz="1400" dirty="0" err="1">
                <a:latin typeface="ＭＳ Ｐゴシック" pitchFamily="50" charset="-128"/>
              </a:rPr>
              <a:t>AppleⅡ</a:t>
            </a:r>
            <a:r>
              <a:rPr lang="en-US" altLang="ja-JP" sz="1400" dirty="0">
                <a:latin typeface="ＭＳ Ｐゴシック" pitchFamily="50" charset="-128"/>
              </a:rPr>
              <a:t> (6502) 1977</a:t>
            </a:r>
          </a:p>
        </p:txBody>
      </p:sp>
      <p:pic>
        <p:nvPicPr>
          <p:cNvPr id="13" name="Picture 12" descr="「ALTAIR8800」の画像検索結果">
            <a:extLst>
              <a:ext uri="{FF2B5EF4-FFF2-40B4-BE49-F238E27FC236}">
                <a16:creationId xmlns:a16="http://schemas.microsoft.com/office/drawing/2014/main" id="{1BB01745-EED6-19A3-ABCC-53372B21B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2" y="1539273"/>
            <a:ext cx="2816225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27">
            <a:extLst>
              <a:ext uri="{FF2B5EF4-FFF2-40B4-BE49-F238E27FC236}">
                <a16:creationId xmlns:a16="http://schemas.microsoft.com/office/drawing/2014/main" id="{69580A44-D469-41AA-BADF-718CAA6B3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8392" y="3182335"/>
            <a:ext cx="26019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latin typeface="ＭＳ Ｐゴシック" pitchFamily="50" charset="-128"/>
              </a:rPr>
              <a:t>MITS</a:t>
            </a:r>
            <a:r>
              <a:rPr lang="ja-JP" altLang="en-US" sz="1400" dirty="0">
                <a:latin typeface="ＭＳ Ｐゴシック" pitchFamily="50" charset="-128"/>
              </a:rPr>
              <a:t>：</a:t>
            </a:r>
            <a:r>
              <a:rPr lang="en-US" altLang="ja-JP" sz="1400" dirty="0">
                <a:latin typeface="ＭＳ Ｐゴシック" pitchFamily="50" charset="-128"/>
              </a:rPr>
              <a:t>ALTAIR 8800 (8080) 1974</a:t>
            </a:r>
          </a:p>
        </p:txBody>
      </p:sp>
    </p:spTree>
    <p:extLst>
      <p:ext uri="{BB962C8B-B14F-4D97-AF65-F5344CB8AC3E}">
        <p14:creationId xmlns:p14="http://schemas.microsoft.com/office/powerpoint/2010/main" val="14278670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70065" y="1215501"/>
            <a:ext cx="4580309" cy="154872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日本メーカー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         シャープ：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MZ-80K2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Z80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）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1980</a:t>
            </a:r>
          </a:p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en-US" altLang="ja-JP" sz="800" baseline="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         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富士通：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FM-8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6809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1981</a:t>
            </a:r>
          </a:p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         富士通：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FM-7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6809x2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1982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1" lang="en-US" altLang="ja-JP" sz="800" dirty="0">
                <a:solidFill>
                  <a:schemeClr val="bg1">
                    <a:lumMod val="85000"/>
                  </a:schemeClr>
                </a:solidFill>
                <a:effectLst/>
              </a:rPr>
              <a:t>         NEC</a:t>
            </a:r>
            <a:r>
              <a:rPr kumimoji="1" lang="ja-JP" altLang="ja-JP" sz="800" dirty="0">
                <a:solidFill>
                  <a:schemeClr val="bg1">
                    <a:lumMod val="85000"/>
                  </a:schemeClr>
                </a:solidFill>
                <a:effectLst/>
              </a:rPr>
              <a:t>：</a:t>
            </a:r>
            <a:r>
              <a:rPr kumimoji="1" lang="en-US" altLang="ja-JP" sz="800" dirty="0">
                <a:solidFill>
                  <a:schemeClr val="bg1">
                    <a:lumMod val="85000"/>
                  </a:schemeClr>
                </a:solidFill>
                <a:effectLst/>
              </a:rPr>
              <a:t>PC-8001markⅡ</a:t>
            </a:r>
            <a:r>
              <a:rPr kumimoji="1" lang="ja-JP" altLang="ja-JP" sz="800" dirty="0">
                <a:solidFill>
                  <a:schemeClr val="bg1">
                    <a:lumMod val="85000"/>
                  </a:schemeClr>
                </a:solidFill>
                <a:effectLst/>
              </a:rPr>
              <a:t>（</a:t>
            </a:r>
            <a:r>
              <a:rPr kumimoji="1" lang="en-US" altLang="ja-JP" sz="800" dirty="0">
                <a:solidFill>
                  <a:schemeClr val="bg1">
                    <a:lumMod val="85000"/>
                  </a:schemeClr>
                </a:solidFill>
                <a:effectLst/>
              </a:rPr>
              <a:t>Z80</a:t>
            </a:r>
            <a:r>
              <a:rPr kumimoji="1" lang="ja-JP" altLang="ja-JP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）</a:t>
            </a:r>
            <a:r>
              <a:rPr kumimoji="1" lang="en-US" altLang="ja-JP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 rotWithShape="0">
                    <a:srgbClr val="C0C0C0"/>
                  </a:outerShdw>
                </a:effectLst>
              </a:rPr>
              <a:t>1983</a:t>
            </a:r>
            <a:endParaRPr lang="en-US" altLang="ja-JP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         NEC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：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PC-8801markⅡ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Z80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1983</a:t>
            </a:r>
          </a:p>
          <a:p>
            <a:pPr marL="0" lvl="1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        シャープ：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X1turboZ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（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Z80</a:t>
            </a:r>
            <a:r>
              <a:rPr lang="ja-JP" altLang="en-US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）</a:t>
            </a:r>
            <a:r>
              <a:rPr lang="en-US" altLang="ja-JP" sz="800" dirty="0">
                <a:solidFill>
                  <a:schemeClr val="bg1">
                    <a:lumMod val="85000"/>
                  </a:schemeClr>
                </a:solidFill>
                <a:latin typeface="ＭＳ Ｐゴシック" pitchFamily="50" charset="-128"/>
              </a:rPr>
              <a:t>1984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8bit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パソコンの名器（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2/2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pic>
        <p:nvPicPr>
          <p:cNvPr id="38916" name="Picture 2" descr="「MZ-80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" y="1976438"/>
            <a:ext cx="2101850" cy="157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テキスト ボックス 6"/>
          <p:cNvSpPr txBox="1">
            <a:spLocks noChangeArrowheads="1"/>
          </p:cNvSpPr>
          <p:nvPr/>
        </p:nvSpPr>
        <p:spPr bwMode="auto">
          <a:xfrm>
            <a:off x="476250" y="3524250"/>
            <a:ext cx="2432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ＭＳ Ｐゴシック" pitchFamily="50" charset="-128"/>
              </a:rPr>
              <a:t>シャープ：</a:t>
            </a:r>
            <a:r>
              <a:rPr lang="en-US" altLang="ja-JP" sz="1400" dirty="0">
                <a:latin typeface="ＭＳ Ｐゴシック" pitchFamily="50" charset="-128"/>
              </a:rPr>
              <a:t>MZ-80K2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Z80</a:t>
            </a:r>
            <a:r>
              <a:rPr lang="ja-JP" altLang="en-US" sz="1400" dirty="0">
                <a:latin typeface="ＭＳ Ｐゴシック" pitchFamily="50" charset="-128"/>
              </a:rPr>
              <a:t>）</a:t>
            </a:r>
            <a:r>
              <a:rPr lang="en-US" altLang="ja-JP" sz="1400" dirty="0">
                <a:latin typeface="ＭＳ Ｐゴシック" pitchFamily="50" charset="-128"/>
              </a:rPr>
              <a:t>1980</a:t>
            </a:r>
          </a:p>
        </p:txBody>
      </p:sp>
      <p:pic>
        <p:nvPicPr>
          <p:cNvPr id="38918" name="Picture 4" descr="https://akiba-pc.watch.impress.co.jp/img/ah/docs/704/675/pc1_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725" y="1806575"/>
            <a:ext cx="21939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486150" y="3482975"/>
            <a:ext cx="2647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sz="1400" dirty="0">
                <a:latin typeface="ＭＳ Ｐゴシック" pitchFamily="50" charset="-128"/>
              </a:rPr>
              <a:t>NEC</a:t>
            </a:r>
            <a:r>
              <a:rPr lang="ja-JP" altLang="en-US" sz="1400" dirty="0">
                <a:latin typeface="ＭＳ Ｐゴシック" pitchFamily="50" charset="-128"/>
              </a:rPr>
              <a:t>：</a:t>
            </a:r>
            <a:r>
              <a:rPr lang="en-US" altLang="ja-JP" sz="1400" dirty="0">
                <a:latin typeface="ＭＳ Ｐゴシック" pitchFamily="50" charset="-128"/>
              </a:rPr>
              <a:t>PC-8001markⅡ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Z80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1983</a:t>
            </a:r>
          </a:p>
        </p:txBody>
      </p:sp>
      <p:pic>
        <p:nvPicPr>
          <p:cNvPr id="38920" name="Picture 8" descr="「X1turbo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038600"/>
            <a:ext cx="16827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21" name="テキスト ボックス 11"/>
          <p:cNvSpPr txBox="1">
            <a:spLocks noChangeArrowheads="1"/>
          </p:cNvSpPr>
          <p:nvPr/>
        </p:nvSpPr>
        <p:spPr bwMode="auto">
          <a:xfrm>
            <a:off x="438150" y="5829300"/>
            <a:ext cx="242566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marL="0" lvl="1" eaLnBrk="1" hangingPunct="1">
              <a:spcBef>
                <a:spcPct val="0"/>
              </a:spcBef>
              <a:buFontTx/>
              <a:buNone/>
            </a:pPr>
            <a:r>
              <a:rPr lang="ja-JP" altLang="en-US" sz="1400" dirty="0">
                <a:latin typeface="ＭＳ Ｐゴシック" pitchFamily="50" charset="-128"/>
              </a:rPr>
              <a:t>シャープ：</a:t>
            </a:r>
            <a:r>
              <a:rPr lang="en-US" altLang="ja-JP" sz="1400" dirty="0">
                <a:latin typeface="ＭＳ Ｐゴシック" pitchFamily="50" charset="-128"/>
              </a:rPr>
              <a:t>X1turboZ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Z80</a:t>
            </a:r>
            <a:r>
              <a:rPr lang="ja-JP" altLang="en-US" sz="1400" dirty="0">
                <a:latin typeface="ＭＳ Ｐゴシック" pitchFamily="50" charset="-128"/>
              </a:rPr>
              <a:t>）</a:t>
            </a:r>
            <a:r>
              <a:rPr lang="en-US" altLang="ja-JP" sz="1400" dirty="0">
                <a:latin typeface="ＭＳ Ｐゴシック" pitchFamily="50" charset="-128"/>
              </a:rPr>
              <a:t>1984</a:t>
            </a:r>
          </a:p>
        </p:txBody>
      </p:sp>
      <p:pic>
        <p:nvPicPr>
          <p:cNvPr id="38922" name="Picture 10" descr="「FM7 PC」の画像検索結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4098925"/>
            <a:ext cx="2319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テキスト ボックス 13"/>
          <p:cNvSpPr txBox="1"/>
          <p:nvPr/>
        </p:nvSpPr>
        <p:spPr>
          <a:xfrm>
            <a:off x="6677025" y="5848350"/>
            <a:ext cx="22955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sz="1400" dirty="0">
                <a:latin typeface="ＭＳ Ｐゴシック" pitchFamily="50" charset="-128"/>
              </a:rPr>
              <a:t>富士通：</a:t>
            </a:r>
            <a:r>
              <a:rPr lang="en-US" altLang="ja-JP" sz="1400" dirty="0">
                <a:latin typeface="ＭＳ Ｐゴシック" pitchFamily="50" charset="-128"/>
              </a:rPr>
              <a:t>FM-7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6809x2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1982</a:t>
            </a:r>
          </a:p>
        </p:txBody>
      </p:sp>
      <p:pic>
        <p:nvPicPr>
          <p:cNvPr id="38924" name="Picture 12" descr="http://itoi.jp/img/hard-6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4057650"/>
            <a:ext cx="2314575" cy="172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3438525" y="5749925"/>
            <a:ext cx="26479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sz="1400" dirty="0">
                <a:latin typeface="ＭＳ Ｐゴシック" pitchFamily="50" charset="-128"/>
              </a:rPr>
              <a:t>NEC</a:t>
            </a:r>
            <a:r>
              <a:rPr lang="ja-JP" altLang="en-US" sz="1400" dirty="0">
                <a:latin typeface="ＭＳ Ｐゴシック" pitchFamily="50" charset="-128"/>
              </a:rPr>
              <a:t>：</a:t>
            </a:r>
            <a:r>
              <a:rPr lang="en-US" altLang="ja-JP" sz="1400" dirty="0">
                <a:latin typeface="ＭＳ Ｐゴシック" pitchFamily="50" charset="-128"/>
              </a:rPr>
              <a:t>PC-8801markⅡ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Z80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1983</a:t>
            </a:r>
          </a:p>
        </p:txBody>
      </p:sp>
      <p:pic>
        <p:nvPicPr>
          <p:cNvPr id="38926" name="Picture 14" descr="「FM-8」の画像検索結果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950" y="1838325"/>
            <a:ext cx="23844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6705600" y="3400425"/>
            <a:ext cx="2122488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sz="1400" dirty="0">
                <a:latin typeface="ＭＳ Ｐゴシック" pitchFamily="50" charset="-128"/>
              </a:rPr>
              <a:t>富士通：</a:t>
            </a:r>
            <a:r>
              <a:rPr lang="en-US" altLang="ja-JP" sz="1400" dirty="0">
                <a:latin typeface="ＭＳ Ｐゴシック" pitchFamily="50" charset="-128"/>
              </a:rPr>
              <a:t>FM-8</a:t>
            </a:r>
            <a:r>
              <a:rPr lang="ja-JP" altLang="en-US" sz="1400" dirty="0">
                <a:latin typeface="ＭＳ Ｐゴシック" pitchFamily="50" charset="-128"/>
              </a:rPr>
              <a:t>（</a:t>
            </a:r>
            <a:r>
              <a:rPr lang="en-US" altLang="ja-JP" sz="1400" dirty="0">
                <a:latin typeface="ＭＳ Ｐゴシック" pitchFamily="50" charset="-128"/>
              </a:rPr>
              <a:t>6809</a:t>
            </a:r>
            <a:r>
              <a:rPr lang="ja-JP" altLang="en-US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r>
              <a:rPr lang="en-US" altLang="ja-JP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1981</a:t>
            </a:r>
          </a:p>
        </p:txBody>
      </p:sp>
    </p:spTree>
  </p:cSld>
  <p:clrMapOvr>
    <a:masterClrMapping/>
  </p:clrMapOvr>
  <p:transition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9650" y="1143000"/>
            <a:ext cx="8172450" cy="42195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IBM-PC (8086)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1981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大規模な資本投下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インテル 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8088 (16bit CPU?)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MS-DOS (IBM PC-DOS)   Microsoft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との提携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弱小メーカーはほぼ撤退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アップルは青息吐息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倒産寸前！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PC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事業への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IBM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の参入</a:t>
            </a:r>
          </a:p>
        </p:txBody>
      </p:sp>
    </p:spTree>
  </p:cSld>
  <p:clrMapOvr>
    <a:masterClrMapping/>
  </p:clrMapOvr>
  <p:transition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38225" y="1238250"/>
            <a:ext cx="8324850" cy="489585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IBM-PC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用の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16Bit OS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の開発を外部に依頼することにする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デジタルリサーチ社の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CP/M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は諦める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Microsoft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社に開発を依頼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ビル・ゲイツは自社開発を諦め，他社の 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QDOS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を買収，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IBM-PC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用に改修 </a:t>
            </a:r>
            <a:r>
              <a:rPr lang="en-US" altLang="ja-JP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(UNIX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の影響大</a:t>
            </a:r>
            <a:r>
              <a:rPr lang="en-US" altLang="ja-JP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権利を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に残したまま，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IBM</a:t>
            </a:r>
            <a:r>
              <a:rPr lang="ja-JP" altLang="en-US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には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使用権のみを許可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商売がうまい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の蜜月時代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IBM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9650" y="1142999"/>
            <a:ext cx="8172450" cy="3082159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ビル・ゲイツ，ポール・アレン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1977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(1981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～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Microsoft Basic, MS Windows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Microsoft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0964" name="Picture 2" descr="「ビルゲイツ 創業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3181350"/>
            <a:ext cx="2009775" cy="284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4" descr="ビルゲイツとポールアレンp3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725" y="2960688"/>
            <a:ext cx="3333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「ポールアレン」の画像検索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50" y="3238500"/>
            <a:ext cx="2160588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1238250" y="6000750"/>
            <a:ext cx="79533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ゲイツ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05200" y="5953125"/>
            <a:ext cx="7874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アレン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800850" y="5953125"/>
            <a:ext cx="17335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若かりし頃の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…</a:t>
            </a:r>
          </a:p>
        </p:txBody>
      </p:sp>
    </p:spTree>
  </p:cSld>
  <p:clrMapOvr>
    <a:masterClrMapping/>
  </p:clrMapOvr>
  <p:transition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09650" y="1143000"/>
            <a:ext cx="8172450" cy="20955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スティーブ・ジョブス，スティーブ・ウォズニアク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1977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年～　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（法人化）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AppleⅠ</a:t>
            </a:r>
            <a:r>
              <a:rPr lang="ja-JP" altLang="en-US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AppleⅡ</a:t>
            </a:r>
            <a:r>
              <a:rPr lang="ja-JP" altLang="en-US" sz="26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Macintosh, iPad, iPhone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Apple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3012" name="Picture 2" descr="「スティーブ・ジョブス」の画像検索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6" y="3467100"/>
            <a:ext cx="2281808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4" descr="「スティーブ・ウォズニアック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601" y="3438525"/>
            <a:ext cx="1690180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1514475" y="5695950"/>
            <a:ext cx="949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ジョブス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24250" y="5686425"/>
            <a:ext cx="1414463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ウォズニアク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pic>
        <p:nvPicPr>
          <p:cNvPr id="1026" name="Picture 2" descr="http://image.news.livedoor.com/newsimage/4/f/4ff54_1400_6775b26db68723660e14fe24c162c5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050" y="3790951"/>
            <a:ext cx="3797696" cy="189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467475" y="5695950"/>
            <a:ext cx="173316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若かりし頃の</a:t>
            </a: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…</a:t>
            </a:r>
          </a:p>
        </p:txBody>
      </p:sp>
    </p:spTree>
  </p:cSld>
  <p:clrMapOvr>
    <a:masterClrMapping/>
  </p:clrMapOvr>
  <p:transition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45299" y="1426451"/>
            <a:ext cx="8172450" cy="352392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の参入により，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は倒産寸前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IBM-PC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に対抗する新しいコンピュータの開発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マーケティングの分かる役員のヘッドハンティング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457200" lvl="1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ゼロックス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 パロアルト研究所へ見学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742950" lvl="2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アラン・ケイの研究を知る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Apple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vs. IBM+MS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4000105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6325" y="1114425"/>
            <a:ext cx="8172450" cy="36671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Dynabook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の研究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計算をする機械 ➡ 人間の思考能力を高める機械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（グラフィカル ユーザ インターフェイス）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ポインティングデバイス（マウス），アイコン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ネットワーク（イーサネット）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アラン・ケイ</a:t>
            </a:r>
          </a:p>
        </p:txBody>
      </p:sp>
      <p:pic>
        <p:nvPicPr>
          <p:cNvPr id="45060" name="Picture 4" descr="「アランケイ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3454400"/>
            <a:ext cx="2270125" cy="290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943725" y="6315075"/>
            <a:ext cx="1296988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アラン・ケイ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pic>
        <p:nvPicPr>
          <p:cNvPr id="45062" name="Picture 7" descr="https://lh3.googleusercontent.com/-qfr_-c686VU/WezC7wIg_YI/AAAAAAABFgc/zQFUdT06QDojnk1nGOKn6294x99ElrlNQCHMYBhgL/w9999/alto-running-smalltal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3821113"/>
            <a:ext cx="1895475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3105150" y="6267450"/>
            <a:ext cx="5778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Alto</a:t>
            </a:r>
          </a:p>
        </p:txBody>
      </p:sp>
    </p:spTree>
  </p:cSld>
  <p:clrMapOvr>
    <a:masterClrMapping/>
  </p:clrMapOvr>
  <p:transition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13591" y="1223140"/>
            <a:ext cx="8172450" cy="2749769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ゼロックス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 パロアルト研究所へ見学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742950" lvl="2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アラン・ケイの研究を知る</a:t>
            </a:r>
            <a:endParaRPr lang="en-US" altLang="ja-JP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742950" lvl="2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Lisa, </a:t>
            </a:r>
            <a:r>
              <a:rPr lang="en-US" altLang="ja-JP" sz="28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Macintosh</a:t>
            </a:r>
            <a:r>
              <a:rPr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の開発</a:t>
            </a:r>
            <a:endParaRPr lang="en-US" altLang="ja-JP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742950" lvl="2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1984</a:t>
            </a: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Macintosh </a:t>
            </a:r>
            <a:r>
              <a:rPr lang="ja-JP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発売</a:t>
            </a:r>
            <a:endParaRPr lang="en-US" altLang="ja-JP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FontTx/>
              <a:buNone/>
              <a:defRPr/>
            </a:pP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Apple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vs. IBM+MS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5" name="AutoShape 2" descr="「Lisa apple」の画像検索結果"/>
          <p:cNvSpPr>
            <a:spLocks noChangeAspect="1" noChangeArrowheads="1"/>
          </p:cNvSpPr>
          <p:nvPr/>
        </p:nvSpPr>
        <p:spPr bwMode="auto">
          <a:xfrm>
            <a:off x="155575" y="-2109788"/>
            <a:ext cx="6705600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6086" name="AutoShape 4" descr="「Lisa apple」の画像検索結果"/>
          <p:cNvSpPr>
            <a:spLocks noChangeAspect="1" noChangeArrowheads="1"/>
          </p:cNvSpPr>
          <p:nvPr/>
        </p:nvSpPr>
        <p:spPr bwMode="auto">
          <a:xfrm>
            <a:off x="307975" y="-1957388"/>
            <a:ext cx="6705600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46087" name="Picture 6" descr="https://i2.wp.com/www.mac-history.net/wp-content/uploads/2007/10/Apple_Lisa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4279900"/>
            <a:ext cx="3127375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2952750" y="6316663"/>
            <a:ext cx="149701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Lisa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（開発機）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pic>
        <p:nvPicPr>
          <p:cNvPr id="46089" name="Picture 8" descr="「Macintosh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4413250"/>
            <a:ext cx="22764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6991350" y="6297613"/>
            <a:ext cx="1165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Macintosh</a:t>
            </a:r>
          </a:p>
        </p:txBody>
      </p:sp>
    </p:spTree>
  </p:cSld>
  <p:clrMapOvr>
    <a:masterClrMapping/>
  </p:clrMapOvr>
  <p:transition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04900" y="1009649"/>
            <a:ext cx="8610600" cy="319087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</a:t>
            </a:r>
            <a:r>
              <a:rPr lang="ja-JP" altLang="en-US" sz="28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Window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システム，アイコン，マウス（１ボタン）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PS</a:t>
            </a:r>
            <a:r>
              <a:rPr lang="ja-JP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（ポストスクリプト） 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プリンタ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データフォークとリソースフォーク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ネットワーク（アップルトーク）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742950" lvl="2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おもちゃと揶揄される．</a:t>
            </a:r>
            <a:endParaRPr lang="en-US" altLang="ja-JP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742950" lvl="2" indent="-342900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1984</a:t>
            </a:r>
            <a:r>
              <a:rPr lang="ja-JP" altLang="en-US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</a:t>
            </a: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Super Bowl </a:t>
            </a:r>
            <a:r>
              <a:rPr lang="ja-JP" altLang="en-US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での</a:t>
            </a:r>
            <a:r>
              <a:rPr lang="en-US" altLang="ja-JP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CM</a:t>
            </a:r>
          </a:p>
          <a:p>
            <a:pPr marL="0" indent="0" eaLnBrk="1" hangingPunct="1">
              <a:buClr>
                <a:schemeClr val="hlink"/>
              </a:buClr>
              <a:buSzPct val="70000"/>
              <a:buFontTx/>
              <a:buNone/>
              <a:defRPr/>
            </a:pP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Macintosh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5" name="AutoShape 2" descr="「Lisa apple」の画像検索結果"/>
          <p:cNvSpPr>
            <a:spLocks noChangeAspect="1" noChangeArrowheads="1"/>
          </p:cNvSpPr>
          <p:nvPr/>
        </p:nvSpPr>
        <p:spPr bwMode="auto">
          <a:xfrm>
            <a:off x="155575" y="-2109788"/>
            <a:ext cx="6705600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46086" name="AutoShape 4" descr="「Lisa apple」の画像検索結果"/>
          <p:cNvSpPr>
            <a:spLocks noChangeAspect="1" noChangeArrowheads="1"/>
          </p:cNvSpPr>
          <p:nvPr/>
        </p:nvSpPr>
        <p:spPr bwMode="auto">
          <a:xfrm>
            <a:off x="307975" y="-1957388"/>
            <a:ext cx="6705600" cy="4400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391275" y="6192838"/>
            <a:ext cx="26052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Macintosh </a:t>
            </a: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のデスクトップ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pic>
        <p:nvPicPr>
          <p:cNvPr id="46089" name="Picture 8" descr="「Macintosh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71962"/>
            <a:ext cx="2276475" cy="19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2752725" y="6173788"/>
            <a:ext cx="11652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Macintosh</a:t>
            </a:r>
          </a:p>
        </p:txBody>
      </p:sp>
      <p:pic>
        <p:nvPicPr>
          <p:cNvPr id="46092" name="Picture 12" descr="関連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658" y="3849805"/>
            <a:ext cx="3515467" cy="23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95470"/>
      </p:ext>
    </p:extLst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876300" y="1076325"/>
            <a:ext cx="8620125" cy="33909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1791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年～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1871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イギリス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1800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年代に</a:t>
            </a:r>
            <a:r>
              <a:rPr lang="ja-JP" altLang="en-US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蒸気コ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ンピュータを作ろうとした男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階差機関と解析機関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コンピュータの父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ビジュネル暗号の解析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ビジュネル暗号：</a:t>
            </a: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300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年間解読不能だった暗号</a:t>
            </a: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チャールズ・バベッジ（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1/4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pic>
        <p:nvPicPr>
          <p:cNvPr id="16388" name="Picture 3" descr="D:\Lectures\コンピュータ概論\資料\バベッ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4449763"/>
            <a:ext cx="2125662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テキスト ボックス 6"/>
          <p:cNvSpPr txBox="1">
            <a:spLocks noChangeArrowheads="1"/>
          </p:cNvSpPr>
          <p:nvPr/>
        </p:nvSpPr>
        <p:spPr bwMode="auto">
          <a:xfrm>
            <a:off x="5324475" y="6343650"/>
            <a:ext cx="1009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バベッジ</a:t>
            </a:r>
          </a:p>
        </p:txBody>
      </p:sp>
    </p:spTree>
    <p:extLst>
      <p:ext uri="{BB962C8B-B14F-4D97-AF65-F5344CB8AC3E}">
        <p14:creationId xmlns:p14="http://schemas.microsoft.com/office/powerpoint/2010/main" val="2602916477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14400" y="1133475"/>
            <a:ext cx="8172450" cy="2031603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の参入により，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は倒産寸前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マーケティングの分かる役員のヘッドハンティング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ジョン・スカリー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に白羽の矢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ペプシコーラ副社長 </a:t>
            </a:r>
            <a:endParaRPr lang="en-US" altLang="ja-JP" sz="26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Apple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vs. IBM+MS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7108" name="Picture 2" descr="「ジョン スカリー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943350"/>
            <a:ext cx="2509838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7553325" y="6276975"/>
            <a:ext cx="1917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ジョブスとスカリー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990600" y="4695825"/>
            <a:ext cx="61341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1985</a:t>
            </a:r>
            <a:r>
              <a:rPr lang="ja-JP" altLang="en-US" sz="30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スカリーはジョブスを </a:t>
            </a:r>
            <a:r>
              <a:rPr lang="en-US" altLang="ja-JP" sz="30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</a:t>
            </a:r>
            <a:br>
              <a:rPr lang="en-US" altLang="ja-JP" sz="30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</a:br>
            <a:r>
              <a:rPr lang="ja-JP" altLang="en-US" sz="3000" kern="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から追放</a:t>
            </a:r>
            <a:endParaRPr lang="en-US" altLang="ja-JP" sz="3000" kern="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14400" y="3140472"/>
            <a:ext cx="8172450" cy="160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2400" b="1" kern="0" dirty="0">
                <a:solidFill>
                  <a:srgbClr val="C00000"/>
                </a:solidFill>
              </a:rPr>
              <a:t>このまま一生砂糖水を売り続けたいのか、それとも私と一緒に世界を変えたいのか？</a:t>
            </a:r>
            <a:endParaRPr lang="en-US" altLang="ja-JP" sz="2400" b="1" kern="0" dirty="0">
              <a:solidFill>
                <a:srgbClr val="C00000"/>
              </a:solidFill>
            </a:endParaRPr>
          </a:p>
          <a:p>
            <a:pPr lvl="1" eaLnBrk="1" hangingPunct="1">
              <a:buClr>
                <a:srgbClr val="0000FF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1983</a:t>
            </a:r>
            <a:r>
              <a:rPr lang="ja-JP" altLang="en-US" sz="26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r>
              <a:rPr lang="en-US" altLang="ja-JP" sz="26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Apple Computer</a:t>
            </a:r>
            <a:r>
              <a:rPr lang="ja-JP" altLang="en-US" sz="26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社 社長</a:t>
            </a:r>
            <a:endParaRPr lang="en-US" altLang="ja-JP" sz="2600" kern="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7168" y="1107528"/>
            <a:ext cx="8703879" cy="5750472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時代は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32bit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の時代へ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：一気に 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 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32bit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の世界へ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OS/2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の開発</a:t>
            </a:r>
            <a:endParaRPr lang="en-US" altLang="ja-JP" sz="22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PC-DOS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との互換性（ほぼ）無し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MS: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徐々に移行 </a:t>
            </a:r>
            <a:r>
              <a:rPr lang="en-US" altLang="ja-JP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当分は</a:t>
            </a:r>
            <a:r>
              <a:rPr lang="en-US" altLang="ja-JP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16bit)</a:t>
            </a: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 Windows 3.0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の開発 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貧弱な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</a:t>
            </a:r>
            <a:r>
              <a:rPr lang="ja-JP" altLang="en-US" sz="2200" dirty="0" err="1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1990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PC-DOS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との互換性有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の失墜 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</a:t>
            </a:r>
            <a:r>
              <a:rPr lang="en-US" altLang="ja-JP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IBM-PC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互換機</a:t>
            </a:r>
            <a:r>
              <a:rPr lang="en-US" altLang="ja-JP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: </a:t>
            </a:r>
            <a:r>
              <a:rPr lang="ja-JP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ハードウェアメーカの凋落）</a:t>
            </a:r>
            <a:endParaRPr lang="en-US" altLang="ja-JP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Microsoft</a:t>
            </a:r>
            <a:endParaRPr lang="en-US" altLang="ja-JP" sz="24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 Windows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3.0/3.1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→ 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95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98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Me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b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</a:br>
            <a:r>
              <a:rPr lang="en-US" altLang="ja-JP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XP(NT</a:t>
            </a:r>
            <a:r>
              <a:rPr lang="ja-JP" altLang="en-US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系</a:t>
            </a:r>
            <a:r>
              <a:rPr lang="en-US" altLang="ja-JP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 </a:t>
            </a:r>
            <a:r>
              <a:rPr lang="ja-JP" altLang="en-US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Vista </a:t>
            </a:r>
            <a:r>
              <a:rPr lang="ja-JP" altLang="en-US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7 </a:t>
            </a:r>
            <a:r>
              <a:rPr lang="ja-JP" altLang="en-US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8 </a:t>
            </a:r>
            <a:r>
              <a:rPr lang="ja-JP" altLang="en-US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→ </a:t>
            </a:r>
            <a:r>
              <a:rPr lang="en-US" altLang="ja-JP" sz="2200" dirty="0">
                <a:solidFill>
                  <a:srgbClr val="66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10</a:t>
            </a: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 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との </a:t>
            </a:r>
            <a:r>
              <a:rPr lang="en-US" altLang="ja-JP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</a:t>
            </a:r>
            <a:r>
              <a:rPr lang="ja-JP" altLang="en-US" sz="2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に関する裁判 ⇒ </a:t>
            </a:r>
            <a:r>
              <a:rPr lang="en-US" altLang="ja-JP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GUI </a:t>
            </a:r>
            <a:r>
              <a:rPr lang="ja-JP" alt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に著作権は無い</a:t>
            </a:r>
            <a:endParaRPr lang="en-US" altLang="ja-JP" sz="2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en-US" altLang="ja-JP" sz="22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IBM vs. MS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6043" y="1605642"/>
            <a:ext cx="8172450" cy="472158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</a:t>
            </a:r>
            <a:r>
              <a:rPr lang="ja-JP" altLang="en-US" sz="3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</a:t>
            </a:r>
            <a:r>
              <a:rPr lang="en-US" altLang="ja-JP" sz="3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10</a:t>
            </a:r>
            <a:r>
              <a:rPr lang="ja-JP" altLang="en-US" sz="3000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年余りの技術的先行も虚しく</a:t>
            </a:r>
            <a:endParaRPr lang="en-US" altLang="ja-JP" sz="3000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MS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 </a:t>
            </a:r>
            <a:r>
              <a:rPr lang="en-US" altLang="ja-JP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Windows95 </a:t>
            </a:r>
            <a:r>
              <a:rPr lang="ja-JP" altLang="en-US" sz="2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により，ついに追いつき，追い抜く</a:t>
            </a: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l"/>
              <a:defRPr/>
            </a:pPr>
            <a:r>
              <a:rPr lang="en-US" altLang="ja-JP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</a:t>
            </a:r>
            <a:r>
              <a:rPr lang="ja-JP" alt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はまたしても経営危機に陥る</a:t>
            </a:r>
            <a:endParaRPr lang="en-US" altLang="ja-JP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457200" lvl="1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2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Apple vs. MS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矢印: 下 1">
            <a:extLst>
              <a:ext uri="{FF2B5EF4-FFF2-40B4-BE49-F238E27FC236}">
                <a16:creationId xmlns:a16="http://schemas.microsoft.com/office/drawing/2014/main" id="{60945D9F-2F7B-4479-9A68-780BDF909D4B}"/>
              </a:ext>
            </a:extLst>
          </p:cNvPr>
          <p:cNvSpPr/>
          <p:nvPr/>
        </p:nvSpPr>
        <p:spPr>
          <a:xfrm>
            <a:off x="3951515" y="2928257"/>
            <a:ext cx="484632" cy="71715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95523"/>
      </p:ext>
    </p:extLst>
  </p:cSld>
  <p:clrMapOvr>
    <a:masterClrMapping/>
  </p:clrMapOvr>
  <p:transition>
    <p:cut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7300" y="457199"/>
            <a:ext cx="8439150" cy="30765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1985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ジョブス　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Next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社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1989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</a:t>
            </a:r>
            <a:r>
              <a:rPr lang="en-US" altLang="ja-JP" sz="3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NeXTSTEP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1997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NeXT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を買収．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ジョブスは </a:t>
            </a:r>
            <a:r>
              <a:rPr lang="en-US" altLang="ja-JP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 </a:t>
            </a:r>
            <a:r>
              <a:rPr lang="ja-JP" alt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に復帰</a:t>
            </a:r>
            <a:endParaRPr lang="en-US" altLang="ja-JP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NeXTSTEP</a:t>
            </a:r>
            <a:r>
              <a:rPr lang="en-US" altLang="ja-JP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は </a:t>
            </a:r>
            <a:r>
              <a:rPr lang="en-US" altLang="ja-JP" sz="240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MacOS</a:t>
            </a:r>
            <a:r>
              <a:rPr lang="ja-JP" alt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や</a:t>
            </a:r>
            <a:r>
              <a:rPr lang="en-US" altLang="ja-JP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iOS</a:t>
            </a:r>
            <a:r>
              <a:rPr lang="ja-JP" altLang="en-US" sz="240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の基幹技術として採用される</a:t>
            </a:r>
            <a:endParaRPr lang="en-US" altLang="ja-JP" sz="240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NeXT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50" name="Picture 2" descr="「Nextstep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909217"/>
            <a:ext cx="3082925" cy="231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le:NEXT Cube-IMG 715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975" y="3928443"/>
            <a:ext cx="3486150" cy="23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276475" y="6229350"/>
            <a:ext cx="11977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NeXT</a:t>
            </a:r>
            <a:r>
              <a:rPr lang="ja-JP" altLang="en-US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ｃ</a:t>
            </a: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ube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38875" y="6210300"/>
            <a:ext cx="127310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NeXTSTEP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</p:spTree>
  </p:cSld>
  <p:clrMapOvr>
    <a:masterClrMapping/>
  </p:clrMapOvr>
  <p:transition>
    <p:cut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257300" y="457199"/>
            <a:ext cx="8439150" cy="30765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NextSTEP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以前に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が買収を交渉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 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からスピンアウト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現在は 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OSS (Haiku)</a:t>
            </a: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BeOS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451963" y="6030188"/>
            <a:ext cx="75052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en-US" altLang="ja-JP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BeOS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90" y="3520783"/>
            <a:ext cx="3345873" cy="2509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88096"/>
      </p:ext>
    </p:extLst>
  </p:cSld>
  <p:clrMapOvr>
    <a:masterClrMapping/>
  </p:clrMapOvr>
  <p:transition>
    <p:cut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直線コネクタ 12"/>
          <p:cNvCxnSpPr/>
          <p:nvPr/>
        </p:nvCxnSpPr>
        <p:spPr>
          <a:xfrm flipV="1">
            <a:off x="5372100" y="4638675"/>
            <a:ext cx="1238250" cy="51435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IBM, MS, Intel, Apple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円/楕円 1"/>
          <p:cNvSpPr/>
          <p:nvPr/>
        </p:nvSpPr>
        <p:spPr>
          <a:xfrm>
            <a:off x="2047875" y="2400300"/>
            <a:ext cx="1628775" cy="158880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rgbClr val="0070C0"/>
                </a:solidFill>
              </a:rPr>
              <a:t>IBM</a:t>
            </a:r>
            <a:endParaRPr kumimoji="1" lang="ja-JP" altLang="en-US" sz="3200" dirty="0">
              <a:solidFill>
                <a:srgbClr val="0070C0"/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4810125" y="1343025"/>
            <a:ext cx="1590675" cy="1551640"/>
          </a:xfrm>
          <a:prstGeom prst="ellipse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3200" dirty="0">
                <a:solidFill>
                  <a:srgbClr val="003300"/>
                </a:solidFill>
              </a:rPr>
              <a:t>MS</a:t>
            </a:r>
            <a:endParaRPr kumimoji="1" lang="ja-JP" altLang="en-US" sz="3200" dirty="0">
              <a:solidFill>
                <a:srgbClr val="003300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762375" y="4505325"/>
            <a:ext cx="1640457" cy="1600200"/>
          </a:xfrm>
          <a:prstGeom prst="ellipse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000" dirty="0">
                <a:solidFill>
                  <a:srgbClr val="FF0000"/>
                </a:solidFill>
              </a:rPr>
              <a:t>Apple</a:t>
            </a:r>
            <a:endParaRPr kumimoji="1" lang="ja-JP" altLang="en-US" sz="3000" dirty="0">
              <a:solidFill>
                <a:srgbClr val="FF0000"/>
              </a:solidFill>
            </a:endParaRPr>
          </a:p>
        </p:txBody>
      </p:sp>
      <p:sp>
        <p:nvSpPr>
          <p:cNvPr id="7" name="円/楕円 6"/>
          <p:cNvSpPr/>
          <p:nvPr/>
        </p:nvSpPr>
        <p:spPr>
          <a:xfrm>
            <a:off x="6496050" y="3457575"/>
            <a:ext cx="1657350" cy="1616679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3200" dirty="0">
                <a:solidFill>
                  <a:srgbClr val="6600FF"/>
                </a:solidFill>
              </a:rPr>
              <a:t>Intel</a:t>
            </a:r>
            <a:endParaRPr kumimoji="1" lang="ja-JP" altLang="en-US" sz="3200" dirty="0">
              <a:solidFill>
                <a:srgbClr val="6600FF"/>
              </a:solidFill>
            </a:endParaRPr>
          </a:p>
        </p:txBody>
      </p:sp>
      <p:cxnSp>
        <p:nvCxnSpPr>
          <p:cNvPr id="4" name="直線コネクタ 3"/>
          <p:cNvCxnSpPr/>
          <p:nvPr/>
        </p:nvCxnSpPr>
        <p:spPr>
          <a:xfrm flipV="1">
            <a:off x="3600450" y="2333625"/>
            <a:ext cx="1238250" cy="514350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>
            <a:endCxn id="6" idx="1"/>
          </p:cNvCxnSpPr>
          <p:nvPr/>
        </p:nvCxnSpPr>
        <p:spPr>
          <a:xfrm>
            <a:off x="3324225" y="3857625"/>
            <a:ext cx="678389" cy="882044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13"/>
          <p:cNvCxnSpPr/>
          <p:nvPr/>
        </p:nvCxnSpPr>
        <p:spPr>
          <a:xfrm>
            <a:off x="6172200" y="2667000"/>
            <a:ext cx="695325" cy="942975"/>
          </a:xfrm>
          <a:prstGeom prst="line">
            <a:avLst/>
          </a:prstGeom>
          <a:ln w="1079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78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2133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ネットワークの時代</a:t>
            </a:r>
          </a:p>
        </p:txBody>
      </p:sp>
      <p:sp>
        <p:nvSpPr>
          <p:cNvPr id="50179" name="AutoShape 4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600200"/>
            <a:ext cx="589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</p:cSld>
  <p:clrMapOvr>
    <a:masterClrMapping/>
  </p:clrMapOvr>
  <p:transition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D52012-2797-4EBA-93A6-8389AB025836}" type="slidenum">
              <a:rPr lang="en-US" altLang="ja-JP"/>
              <a:pPr/>
              <a:t>47</a:t>
            </a:fld>
            <a:endParaRPr lang="en-US" altLang="ja-JP"/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275" y="1381125"/>
            <a:ext cx="9102725" cy="3324225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1984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日本で </a:t>
            </a:r>
            <a:r>
              <a:rPr lang="en-US" altLang="ja-JP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JUNET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の実験開始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1990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b="1" dirty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ARPANET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が実験を終了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1991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en-US" altLang="ja-JP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WWW</a:t>
            </a:r>
            <a:r>
              <a:rPr lang="en-US" altLang="ja-JP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 </a:t>
            </a:r>
            <a:r>
              <a:rPr lang="ja-JP" altLang="en-US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が開発される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1994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東京情報大学が インターネットに接続</a:t>
            </a:r>
          </a:p>
          <a:p>
            <a:pPr>
              <a:buClr>
                <a:schemeClr val="hlink"/>
              </a:buClr>
              <a:buSzPct val="80000"/>
              <a:buFont typeface="Wingdings" pitchFamily="2" charset="2"/>
              <a:buChar char="l"/>
            </a:pPr>
            <a:r>
              <a:rPr lang="en-US" altLang="ja-JP" b="1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1996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　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米国 </a:t>
            </a:r>
            <a:r>
              <a:rPr lang="en-US" altLang="ja-JP" b="1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Internet2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charset="-128"/>
              </a:rPr>
              <a:t>プロジェクト開始</a:t>
            </a:r>
            <a:endParaRPr lang="ja-JP" altLang="en-US" dirty="0">
              <a:solidFill>
                <a:srgbClr val="003399"/>
              </a:solidFill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  <a:noFill/>
          <a:ln/>
        </p:spPr>
        <p:txBody>
          <a:bodyPr/>
          <a:lstStyle/>
          <a:p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インターネット</a:t>
            </a:r>
          </a:p>
        </p:txBody>
      </p:sp>
    </p:spTree>
    <p:extLst>
      <p:ext uri="{BB962C8B-B14F-4D97-AF65-F5344CB8AC3E}">
        <p14:creationId xmlns:p14="http://schemas.microsoft.com/office/powerpoint/2010/main" val="206156001"/>
      </p:ext>
    </p:extLst>
  </p:cSld>
  <p:clrMapOvr>
    <a:masterClrMapping/>
  </p:clrMapOvr>
  <p:transition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2" descr="ti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644900"/>
            <a:ext cx="1862137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8467" name="Rectangle 3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World Wide Web</a:t>
            </a:r>
            <a:endParaRPr lang="en-US" altLang="ja-JP" sz="36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95300" y="1600200"/>
            <a:ext cx="9229725" cy="1868488"/>
          </a:xfrm>
        </p:spPr>
        <p:txBody>
          <a:bodyPr/>
          <a:lstStyle/>
          <a:p>
            <a:pPr eaLnBrk="1" hangingPunct="1">
              <a:buSzPct val="80000"/>
              <a:buFont typeface="Wingdings" pitchFamily="2" charset="2"/>
              <a:buChar char="l"/>
              <a:defRPr/>
            </a:pPr>
            <a:r>
              <a:rPr lang="en-US" altLang="ja-JP" b="1" dirty="0">
                <a:solidFill>
                  <a:schemeClr val="hlink"/>
                </a:solidFill>
                <a:latin typeface="ＭＳ Ｐゴシック" pitchFamily="50" charset="-128"/>
              </a:rPr>
              <a:t>1991</a:t>
            </a:r>
            <a:r>
              <a:rPr lang="ja-JP" altLang="en-US" dirty="0">
                <a:solidFill>
                  <a:schemeClr val="hlink"/>
                </a:solidFill>
                <a:latin typeface="ＭＳ Ｐゴシック" pitchFamily="50" charset="-128"/>
              </a:rPr>
              <a:t>年</a:t>
            </a:r>
            <a:r>
              <a:rPr lang="ja-JP" altLang="en-US" dirty="0">
                <a:solidFill>
                  <a:srgbClr val="663300"/>
                </a:solidFill>
                <a:latin typeface="ＭＳ Ｐゴシック" pitchFamily="50" charset="-128"/>
              </a:rPr>
              <a:t> </a:t>
            </a:r>
            <a:r>
              <a:rPr lang="en-US" altLang="ja-JP" b="1" dirty="0">
                <a:solidFill>
                  <a:srgbClr val="663300"/>
                </a:solidFill>
                <a:latin typeface="ＭＳ Ｐゴシック" pitchFamily="50" charset="-128"/>
              </a:rPr>
              <a:t>CERN</a:t>
            </a:r>
            <a:r>
              <a:rPr lang="ja-JP" altLang="en-US" dirty="0">
                <a:solidFill>
                  <a:srgbClr val="663300"/>
                </a:solidFill>
                <a:latin typeface="ＭＳ Ｐゴシック" pitchFamily="50" charset="-128"/>
              </a:rPr>
              <a:t>（欧州合同素粒子原子核研究機構）</a:t>
            </a:r>
          </a:p>
          <a:p>
            <a:pPr lvl="1" eaLnBrk="1" hangingPunct="1">
              <a:defRPr/>
            </a:pPr>
            <a:r>
              <a:rPr lang="en-US" altLang="ja-JP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WWW</a:t>
            </a:r>
            <a:r>
              <a:rPr lang="ja-JP" altLang="en-US" sz="32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システムの開発</a:t>
            </a:r>
          </a:p>
          <a:p>
            <a:pPr lvl="1" eaLnBrk="1" hangingPunct="1">
              <a:defRPr/>
            </a:pPr>
            <a:r>
              <a:rPr lang="ja-JP" altLang="en-US" sz="3200" dirty="0">
                <a:solidFill>
                  <a:srgbClr val="006600"/>
                </a:solidFill>
                <a:latin typeface="ＭＳ Ｐゴシック" pitchFamily="50" charset="-128"/>
              </a:rPr>
              <a:t>研究者間の情報交換用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5705475" y="6329363"/>
            <a:ext cx="2805113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ja-JP" altLang="en-US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ティム・バーナーズ リー</a:t>
            </a:r>
          </a:p>
        </p:txBody>
      </p:sp>
      <p:pic>
        <p:nvPicPr>
          <p:cNvPr id="52231" name="Picture 6" descr="WORL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88" y="3568700"/>
            <a:ext cx="26543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7" descr="WB01299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13" y="4845050"/>
            <a:ext cx="14033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8" descr="AN02068_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1513" y="128588"/>
            <a:ext cx="1296987" cy="1354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cut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12A6FA-BF13-E9B7-CFAC-342DA66D9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279" y="0"/>
            <a:ext cx="8915400" cy="1143000"/>
          </a:xfrm>
        </p:spPr>
        <p:txBody>
          <a:bodyPr/>
          <a:lstStyle/>
          <a:p>
            <a:r>
              <a:rPr lang="en-US" altLang="ja-J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CERN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（欧州合同素粒子原子核研究機構）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28F5BB8-FCA0-46FF-9872-39529C997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186" y="1484588"/>
            <a:ext cx="8915400" cy="838200"/>
          </a:xfrm>
        </p:spPr>
        <p:txBody>
          <a:bodyPr/>
          <a:lstStyle/>
          <a:p>
            <a:pPr>
              <a:buSzPct val="70000"/>
              <a:buFont typeface="Wingdings" panose="05000000000000000000" pitchFamily="2" charset="2"/>
              <a:buChar char="l"/>
            </a:pP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巨大なリング加速器（</a:t>
            </a:r>
            <a:r>
              <a:rPr lang="en-US" altLang="ja-JP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JR</a:t>
            </a:r>
            <a:r>
              <a:rPr lang="ja-JP" altLang="en-US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山手線大）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228D190-5F28-3DC5-B2D4-1AD0A302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3EF9CA-9B9B-449E-8E83-437D90B35C89}" type="slidenum">
              <a:rPr lang="en-US" altLang="ja-JP" smtClean="0"/>
              <a:pPr>
                <a:defRPr/>
              </a:pPr>
              <a:t>49</a:t>
            </a:fld>
            <a:endParaRPr lang="en-US" altLang="ja-JP"/>
          </a:p>
        </p:txBody>
      </p:sp>
      <p:sp>
        <p:nvSpPr>
          <p:cNvPr id="5" name="スライド番号プレースホルダー 5">
            <a:extLst>
              <a:ext uri="{FF2B5EF4-FFF2-40B4-BE49-F238E27FC236}">
                <a16:creationId xmlns:a16="http://schemas.microsoft.com/office/drawing/2014/main" id="{6CC33981-5DF0-3C01-6B1D-3E068D9DC53F}"/>
              </a:ext>
            </a:extLst>
          </p:cNvPr>
          <p:cNvSpPr txBox="1">
            <a:spLocks/>
          </p:cNvSpPr>
          <p:nvPr/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 kern="1200">
                <a:solidFill>
                  <a:schemeClr val="tx1"/>
                </a:solidFill>
                <a:latin typeface="Arial" charset="0"/>
                <a:ea typeface="ＭＳ Ｐゴシック" pitchFamily="50" charset="-128"/>
                <a:cs typeface="+mn-cs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44595D5-14BA-4865-B54B-E8ED78CA90FA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49</a:t>
            </a:fld>
            <a:endParaRPr lang="en-US" altLang="ja-JP" sz="1400"/>
          </a:p>
        </p:txBody>
      </p:sp>
      <p:pic>
        <p:nvPicPr>
          <p:cNvPr id="6" name="Picture 3" descr="Satelite">
            <a:extLst>
              <a:ext uri="{FF2B5EF4-FFF2-40B4-BE49-F238E27FC236}">
                <a16:creationId xmlns:a16="http://schemas.microsoft.com/office/drawing/2014/main" id="{F28E9DE6-C45F-B803-FF4A-3597E4B1C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95600"/>
            <a:ext cx="46561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ERN_AerialView_rl">
            <a:extLst>
              <a:ext uri="{FF2B5EF4-FFF2-40B4-BE49-F238E27FC236}">
                <a16:creationId xmlns:a16="http://schemas.microsoft.com/office/drawing/2014/main" id="{70D63892-FA29-A826-C93B-811532464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2286000"/>
            <a:ext cx="4292600" cy="388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>
            <a:extLst>
              <a:ext uri="{FF2B5EF4-FFF2-40B4-BE49-F238E27FC236}">
                <a16:creationId xmlns:a16="http://schemas.microsoft.com/office/drawing/2014/main" id="{96AE5388-7146-2278-EE4C-B1D0B79BB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150" y="6324600"/>
            <a:ext cx="660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ja-JP" altLang="ja-JP" sz="1600">
              <a:latin typeface="Times New Roman" pitchFamily="18" charset="0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CE5D8F0-269A-0DD1-BD95-45BC76262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6163" y="6297613"/>
            <a:ext cx="50038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1800" b="1">
                <a:latin typeface="ＭＳ Ｐゴシック" pitchFamily="50" charset="-128"/>
              </a:rPr>
              <a:t>出典： </a:t>
            </a:r>
            <a:r>
              <a:rPr lang="en-US" altLang="ja-JP" sz="1800" b="1">
                <a:latin typeface="ＭＳ Ｐゴシック" pitchFamily="50" charset="-128"/>
              </a:rPr>
              <a:t>http://press.web.cern.ch/Press/Photos/</a:t>
            </a:r>
          </a:p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n-US" altLang="ja-JP" sz="1800" b="1">
              <a:latin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9409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275" y="1200150"/>
            <a:ext cx="9102725" cy="25527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階差機関 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(1822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～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航海のための数表作成</a:t>
            </a:r>
            <a:endParaRPr lang="en-US" altLang="ja-JP" sz="32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歯車式の計算機</a:t>
            </a:r>
            <a:endParaRPr lang="en-US" altLang="ja-JP" sz="32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未完成（失敗）</a:t>
            </a:r>
            <a:endParaRPr lang="en-US" altLang="ja-JP" sz="32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チャールズ・バベッジ（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2/4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pic>
        <p:nvPicPr>
          <p:cNvPr id="17412" name="Picture 4" descr="D:\Lectures\コンピュータ概論\資料\ディファレントエンジン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150" y="3384550"/>
            <a:ext cx="2867025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テキスト ボックス 1"/>
          <p:cNvSpPr txBox="1">
            <a:spLocks noChangeArrowheads="1"/>
          </p:cNvSpPr>
          <p:nvPr/>
        </p:nvSpPr>
        <p:spPr bwMode="auto">
          <a:xfrm>
            <a:off x="6362700" y="5591175"/>
            <a:ext cx="1800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階差機関の模型</a:t>
            </a:r>
          </a:p>
        </p:txBody>
      </p:sp>
    </p:spTree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7F59629-449F-4C86-8F0C-3508D59D83B5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50</a:t>
            </a:fld>
            <a:endParaRPr lang="en-US" altLang="ja-JP" sz="140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4263" y="5916613"/>
            <a:ext cx="5375275" cy="32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b="1">
                <a:latin typeface="ＭＳ Ｐゴシック" pitchFamily="50" charset="-128"/>
              </a:rPr>
              <a:t>出典： </a:t>
            </a:r>
            <a:r>
              <a:rPr lang="en-US" altLang="ja-JP" sz="1800" b="1">
                <a:latin typeface="ＭＳ Ｐゴシック" pitchFamily="50" charset="-128"/>
              </a:rPr>
              <a:t>http://press.web.cern.ch/Press/Photos/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b="1">
              <a:latin typeface="ＭＳ Ｐゴシック" pitchFamily="50" charset="-128"/>
            </a:endParaRPr>
          </a:p>
        </p:txBody>
      </p:sp>
      <p:pic>
        <p:nvPicPr>
          <p:cNvPr id="54277" name="Picture 4" descr="0102033_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1587500"/>
            <a:ext cx="6769100" cy="413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561975" y="0"/>
            <a:ext cx="891540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ja-J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CERN</a:t>
            </a:r>
            <a:r>
              <a:rPr lang="en-US" altLang="ja-JP" sz="4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（欧州合同素粒子原子核研究機構）</a:t>
            </a:r>
            <a:endParaRPr lang="ja-JP" alt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</p:spTree>
  </p:cSld>
  <p:clrMapOvr>
    <a:masterClrMapping/>
  </p:clrMapOvr>
  <p:transition>
    <p:cut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B52A454-7E5F-4EE7-9ADC-7CFF96D7CCB2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51</a:t>
            </a:fld>
            <a:endParaRPr lang="en-US" altLang="ja-JP" sz="1400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98450" y="0"/>
            <a:ext cx="9493250" cy="1143000"/>
          </a:xfrm>
        </p:spPr>
        <p:txBody>
          <a:bodyPr/>
          <a:lstStyle/>
          <a:p>
            <a:pPr eaLnBrk="1" hangingPunct="1">
              <a:lnSpc>
                <a:spcPct val="75000"/>
              </a:lnSpc>
              <a:defRPr/>
            </a:pPr>
            <a:r>
              <a:rPr lang="en-US" altLang="ja-J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CERN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（欧州合同素粒子原子核研究機構</a:t>
            </a:r>
            <a:r>
              <a:rPr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60600" y="5875338"/>
            <a:ext cx="5611813" cy="323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ja-JP" altLang="en-US" sz="1800" b="1" dirty="0">
                <a:latin typeface="ＭＳ Ｐゴシック" pitchFamily="50" charset="-128"/>
              </a:rPr>
              <a:t>出典： </a:t>
            </a:r>
            <a:r>
              <a:rPr lang="en-US" altLang="ja-JP" sz="1800" b="1" dirty="0">
                <a:latin typeface="ＭＳ Ｐゴシック" pitchFamily="50" charset="-128"/>
              </a:rPr>
              <a:t>http://press.web.cern.ch/Press/Photos/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ja-JP" dirty="0">
              <a:latin typeface="ＭＳ Ｐゴシック" pitchFamily="50" charset="-128"/>
            </a:endParaRPr>
          </a:p>
        </p:txBody>
      </p:sp>
      <p:sp>
        <p:nvSpPr>
          <p:cNvPr id="55301" name="Rectangle 4"/>
          <p:cNvSpPr>
            <a:spLocks noChangeArrowheads="1"/>
          </p:cNvSpPr>
          <p:nvPr/>
        </p:nvSpPr>
        <p:spPr bwMode="auto">
          <a:xfrm>
            <a:off x="4657725" y="6200775"/>
            <a:ext cx="6604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ja-JP" altLang="ja-JP" sz="1600">
              <a:latin typeface="Times New Roman" pitchFamily="18" charset="0"/>
            </a:endParaRPr>
          </a:p>
        </p:txBody>
      </p:sp>
      <p:pic>
        <p:nvPicPr>
          <p:cNvPr id="55302" name="Picture 5" descr="0107008_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1573213"/>
            <a:ext cx="6851650" cy="41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2A8F9B9-A82C-4F12-B0A6-98A3560CA9A6}" type="slidenum">
              <a:rPr lang="en-US" altLang="ja-JP" sz="1400" smtClean="0"/>
              <a:pPr eaLnBrk="1" hangingPunct="1">
                <a:spcBef>
                  <a:spcPct val="0"/>
                </a:spcBef>
                <a:buFontTx/>
                <a:buNone/>
              </a:pPr>
              <a:t>52</a:t>
            </a:fld>
            <a:endParaRPr lang="en-US" altLang="ja-JP" sz="1400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-76200"/>
            <a:ext cx="94107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CERN </a:t>
            </a:r>
            <a:r>
              <a:rPr lang="ja-JP" alt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（欧州合同素粒子原子核研究機構）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6221413"/>
            <a:ext cx="6604000" cy="304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ja-JP" altLang="en-US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出典： </a:t>
            </a:r>
            <a:r>
              <a:rPr lang="en-US" altLang="ja-JP" sz="1800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http://press.web.cern.ch/Press/Photos/</a:t>
            </a:r>
          </a:p>
        </p:txBody>
      </p:sp>
      <p:pic>
        <p:nvPicPr>
          <p:cNvPr id="56325" name="Picture 4" descr="0107024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447800"/>
            <a:ext cx="3871913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6" name="Picture 5" descr="9710002_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1828800"/>
            <a:ext cx="4351338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19125" y="1238250"/>
            <a:ext cx="9086850" cy="4784177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</a:t>
            </a:r>
            <a:r>
              <a:rPr lang="ja-JP" altLang="en-US" sz="30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とインターネットは車の両輪のように発展</a:t>
            </a:r>
            <a:endParaRPr lang="en-US" altLang="ja-JP" sz="300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ＡＴ＆Ｔ がＵＮＩＸの版権を主張！！</a:t>
            </a:r>
            <a:endParaRPr lang="en-US" altLang="ja-JP" sz="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 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ピンチ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!!</a:t>
            </a:r>
          </a:p>
          <a:p>
            <a:pPr marL="457200" lvl="1" indent="0" eaLnBrk="1" hangingPunct="1">
              <a:buClr>
                <a:srgbClr val="003300"/>
              </a:buClr>
              <a:buSzPct val="70000"/>
              <a:buNone/>
              <a:defRPr/>
            </a:pP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FreeBSD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NetBSD, OpenBSD</a:t>
            </a:r>
          </a:p>
          <a:p>
            <a:pPr marL="457200" lvl="1" indent="0" eaLnBrk="1" hangingPunct="1">
              <a:buClr>
                <a:srgbClr val="003300"/>
              </a:buClr>
              <a:buSzPct val="70000"/>
              <a:buNone/>
              <a:defRPr/>
            </a:pP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Linux</a:t>
            </a: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8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8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インターネットの相棒．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UNIX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3796" name="Picture 4" descr="ファイル名: j0393752.wmf&#10;キーワード: 乗り物, 日本, 荷車 ...&#10;ファイル サイズ: 40 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25" y="4367213"/>
            <a:ext cx="2182813" cy="218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657225" y="1857376"/>
            <a:ext cx="9086850" cy="647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kern="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ＡＴ＆Ｔ がＵＮＩＸの版権を主張！！</a:t>
            </a:r>
            <a:endParaRPr lang="en-US" altLang="ja-JP" sz="3000" kern="0" dirty="0">
              <a:solidFill>
                <a:srgbClr val="00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657225" y="2743201"/>
            <a:ext cx="9086850" cy="77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 </a:t>
            </a:r>
            <a:r>
              <a:rPr lang="ja-JP" altLang="en-US" sz="3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ピンチ</a:t>
            </a:r>
            <a:r>
              <a:rPr lang="en-US" altLang="ja-JP" sz="30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!!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904875" y="3314701"/>
            <a:ext cx="6438900" cy="102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kern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FreeBSD</a:t>
            </a:r>
            <a:r>
              <a:rPr lang="ja-JP" altLang="en-US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，</a:t>
            </a:r>
            <a:r>
              <a:rPr lang="en-US" altLang="ja-JP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NetBSD</a:t>
            </a:r>
            <a:r>
              <a:rPr lang="en-US" altLang="ja-JP" kern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, </a:t>
            </a:r>
            <a:r>
              <a:rPr lang="en-US" altLang="ja-JP" kern="0" dirty="0" err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OpenBSD</a:t>
            </a:r>
            <a:endParaRPr lang="en-US" altLang="ja-JP" kern="0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en-US" altLang="ja-JP" kern="0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Linux</a:t>
            </a:r>
          </a:p>
        </p:txBody>
      </p:sp>
    </p:spTree>
    <p:extLst>
      <p:ext uri="{BB962C8B-B14F-4D97-AF65-F5344CB8AC3E}">
        <p14:creationId xmlns:p14="http://schemas.microsoft.com/office/powerpoint/2010/main" val="3570761529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4229FC-7A6C-C9DA-A519-2BCDC2FA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0"/>
            <a:ext cx="8420100" cy="1143000"/>
          </a:xfrm>
        </p:spPr>
        <p:txBody>
          <a:bodyPr/>
          <a:lstStyle/>
          <a:p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リヌース・トーヴァルト</a:t>
            </a:r>
            <a:endParaRPr kumimoji="1" lang="ja-JP" altLang="en-US" sz="40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DDB62D4-64FB-49E2-145C-2FD9368BA2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7850" y="1524000"/>
            <a:ext cx="8797378" cy="38862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1991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年　</a:t>
            </a: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Linux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カーネル（車のエンジン）の開発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ライセンスフリーで一般の</a:t>
            </a:r>
            <a:r>
              <a:rPr lang="en-US" altLang="ja-JP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PC</a:t>
            </a: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でも作動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開発当時はヘルシンキ大学の大学生</a:t>
            </a:r>
            <a:endParaRPr lang="en-US" altLang="ja-JP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18516B-C170-FAD5-3A97-B31B81A3A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37ED0-6E32-43F2-AF87-8CF887A49BCA}" type="slidenum">
              <a:rPr lang="en-US" altLang="ja-JP" smtClean="0"/>
              <a:pPr>
                <a:defRPr/>
              </a:pPr>
              <a:t>54</a:t>
            </a:fld>
            <a:endParaRPr lang="en-US" altLang="ja-JP"/>
          </a:p>
        </p:txBody>
      </p:sp>
      <p:pic>
        <p:nvPicPr>
          <p:cNvPr id="9" name="Picture 8" descr="small-linus">
            <a:extLst>
              <a:ext uri="{FF2B5EF4-FFF2-40B4-BE49-F238E27FC236}">
                <a16:creationId xmlns:a16="http://schemas.microsoft.com/office/drawing/2014/main" id="{4948F8CF-605C-AB56-9F02-3FE7E0BBA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3714750"/>
            <a:ext cx="1760538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C980989-B266-F9EC-24FB-C36DC224C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0" y="6129338"/>
            <a:ext cx="25082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1800" dirty="0">
                <a:latin typeface="Times" pitchFamily="18" charset="0"/>
              </a:rPr>
              <a:t>リヌース・トーヴァルト</a:t>
            </a:r>
          </a:p>
        </p:txBody>
      </p:sp>
    </p:spTree>
    <p:extLst>
      <p:ext uri="{BB962C8B-B14F-4D97-AF65-F5344CB8AC3E}">
        <p14:creationId xmlns:p14="http://schemas.microsoft.com/office/powerpoint/2010/main" val="4320059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1DE304-90EB-DFCC-72A0-37F3889A1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62" y="0"/>
            <a:ext cx="8420100" cy="1143000"/>
          </a:xfrm>
        </p:spPr>
        <p:txBody>
          <a:bodyPr/>
          <a:lstStyle/>
          <a:p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Ｌｉｎｕｘ（リナックス，リヌクス）</a:t>
            </a:r>
            <a:endParaRPr kumimoji="1" lang="ja-JP" altLang="en-US" sz="40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C9FCB68-C87B-1CC8-DD44-624D98F2E392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35505" y="1524000"/>
            <a:ext cx="8912991" cy="38862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版権フリーな，ＵＮＩＸに良く似たＯＳ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リヌースがエンジン部分（カーネル）を開発</a:t>
            </a:r>
            <a:b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</a:b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         </a:t>
            </a:r>
            <a:r>
              <a:rPr lang="ja-JP" alt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➡ インターネットに公開</a:t>
            </a:r>
            <a:endParaRPr lang="en-US" altLang="ja-JP" sz="2800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色んな人たちが寄って集って改造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!!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パソコンでも稼働可能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UNIX</a:t>
            </a: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ワークステーションは何百万円</a:t>
            </a:r>
            <a:r>
              <a:rPr lang="en-US" altLang="ja-JP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!!</a:t>
            </a:r>
          </a:p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7EAC22A-57CB-5DA6-E287-1B93BF9EC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37ED0-6E32-43F2-AF87-8CF887A49BCA}" type="slidenum">
              <a:rPr lang="en-US" altLang="ja-JP" smtClean="0"/>
              <a:pPr>
                <a:defRPr/>
              </a:pPr>
              <a:t>55</a:t>
            </a:fld>
            <a:endParaRPr lang="en-US" altLang="ja-JP"/>
          </a:p>
        </p:txBody>
      </p:sp>
      <p:pic>
        <p:nvPicPr>
          <p:cNvPr id="7" name="Picture 4" descr="ファイル名: IN00694_.wmf&#10;キーワード: エンジン, パーツ, ファンベルト ...&#10;ファイル サイズ: 7 KB">
            <a:extLst>
              <a:ext uri="{FF2B5EF4-FFF2-40B4-BE49-F238E27FC236}">
                <a16:creationId xmlns:a16="http://schemas.microsoft.com/office/drawing/2014/main" id="{05400EDB-71ED-DFA7-C544-E76EB6B953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5399198"/>
            <a:ext cx="1187450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5" descr="ファイル名: j0283464.gif&#10;キーワード: Webアニメーション, Web素材, エンジン ...&#10;ファイル サイズ: 25 KB">
            <a:extLst>
              <a:ext uri="{FF2B5EF4-FFF2-40B4-BE49-F238E27FC236}">
                <a16:creationId xmlns:a16="http://schemas.microsoft.com/office/drawing/2014/main" id="{0E726B70-17B7-656F-62C9-A13271422D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763" y="5315060"/>
            <a:ext cx="118745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7">
            <a:extLst>
              <a:ext uri="{FF2B5EF4-FFF2-40B4-BE49-F238E27FC236}">
                <a16:creationId xmlns:a16="http://schemas.microsoft.com/office/drawing/2014/main" id="{BEB0CBCA-0560-04DC-4F34-2CB6C16B5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6938" y="5713523"/>
            <a:ext cx="815975" cy="419100"/>
          </a:xfrm>
          <a:prstGeom prst="rightArrow">
            <a:avLst>
              <a:gd name="adj1" fmla="val 50000"/>
              <a:gd name="adj2" fmla="val 44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pic>
        <p:nvPicPr>
          <p:cNvPr id="10" name="Picture 8" descr="Linux">
            <a:extLst>
              <a:ext uri="{FF2B5EF4-FFF2-40B4-BE49-F238E27FC236}">
                <a16:creationId xmlns:a16="http://schemas.microsoft.com/office/drawing/2014/main" id="{E6F8A654-280B-218E-13B0-B8EB2CB6CB54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9434" y="679725"/>
            <a:ext cx="108743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09080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563367-4940-5656-2E44-7355F0C87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63" y="0"/>
            <a:ext cx="8420100" cy="1143000"/>
          </a:xfrm>
        </p:spPr>
        <p:txBody>
          <a:bodyPr/>
          <a:lstStyle/>
          <a:p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itchFamily="18" charset="0"/>
              </a:rPr>
              <a:t>リチャード・ストールマン</a:t>
            </a:r>
            <a:endParaRPr kumimoji="1" lang="ja-JP" altLang="en-US" sz="4000" dirty="0"/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88FEA14-B516-E2C7-AEB4-306B9F34603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577849" y="1524000"/>
            <a:ext cx="8765847" cy="388620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フリー・ソフトウェアー・ファウンデーション（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FSF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）</a:t>
            </a:r>
            <a:b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</a:b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の設立　</a:t>
            </a:r>
            <a:r>
              <a:rPr lang="ja-JP" altLang="en-US" sz="2800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➡ソフトウェアは人類が共有すべき財産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GNU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プロジェクト（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Gnu is Not Unix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）</a:t>
            </a:r>
            <a:endParaRPr lang="en-US" altLang="ja-JP" sz="28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Linux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（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Unix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）ソフトウェアの開発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B868B00-0057-B9E1-1FBE-30F3BA9F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B37ED0-6E32-43F2-AF87-8CF887A49BCA}" type="slidenum">
              <a:rPr lang="en-US" altLang="ja-JP" smtClean="0"/>
              <a:pPr>
                <a:defRPr/>
              </a:pPr>
              <a:t>56</a:t>
            </a:fld>
            <a:endParaRPr lang="en-US" altLang="ja-JP"/>
          </a:p>
        </p:txBody>
      </p:sp>
      <p:pic>
        <p:nvPicPr>
          <p:cNvPr id="7" name="Picture 4" descr="Rms_crop">
            <a:extLst>
              <a:ext uri="{FF2B5EF4-FFF2-40B4-BE49-F238E27FC236}">
                <a16:creationId xmlns:a16="http://schemas.microsoft.com/office/drawing/2014/main" id="{9E2D1594-85B7-B419-B739-54133CB22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4213225"/>
            <a:ext cx="1830387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48A0B5DD-9609-9FA5-201C-86F4C77E2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925" y="6289675"/>
            <a:ext cx="24987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1800" dirty="0">
                <a:latin typeface="Times" pitchFamily="18" charset="0"/>
              </a:rPr>
              <a:t>リチャード・ストールマン</a:t>
            </a:r>
          </a:p>
        </p:txBody>
      </p:sp>
    </p:spTree>
    <p:extLst>
      <p:ext uri="{BB962C8B-B14F-4D97-AF65-F5344CB8AC3E}">
        <p14:creationId xmlns:p14="http://schemas.microsoft.com/office/powerpoint/2010/main" val="34120766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97CA5D9-364A-B979-86EE-01222E1BA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10" y="0"/>
            <a:ext cx="8420100" cy="1143000"/>
          </a:xfrm>
        </p:spPr>
        <p:txBody>
          <a:bodyPr/>
          <a:lstStyle/>
          <a:p>
            <a:r>
              <a:rPr lang="ja-JP" alt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ＧＮＵ</a:t>
            </a:r>
            <a:r>
              <a:rPr lang="ja-JP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（グヌー）</a:t>
            </a:r>
            <a:endParaRPr kumimoji="1" lang="ja-JP" altLang="en-US" sz="32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53CFB4C-B676-2326-8BBD-0AEBC35F1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9076" y="1439918"/>
            <a:ext cx="8524109" cy="2417379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SzPct val="80000"/>
              <a:buFont typeface="Wingdings" pitchFamily="2" charset="2"/>
              <a:buChar char="l"/>
            </a:pPr>
            <a:r>
              <a:rPr lang="ja-JP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夢はＵＮＩＸでないＵＮＩＸ</a:t>
            </a:r>
            <a:r>
              <a:rPr lang="ja-JP" alt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（</a:t>
            </a:r>
            <a:r>
              <a:rPr lang="ja-JP" alt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Ｇｎｕ </a:t>
            </a:r>
            <a:r>
              <a:rPr lang="en-US" altLang="ja-JP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ＭＳ Ｐゴシック" pitchFamily="50" charset="-128"/>
              </a:rPr>
              <a:t>is Not Unix</a:t>
            </a:r>
            <a:r>
              <a:rPr lang="ja-JP" altLang="en-US" sz="28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）</a:t>
            </a:r>
          </a:p>
          <a:p>
            <a:pPr eaLnBrk="1" hangingPunct="1">
              <a:buClr>
                <a:srgbClr val="0033CC"/>
              </a:buClr>
              <a:buSzPct val="80000"/>
              <a:buFont typeface="Wingdings" pitchFamily="2" charset="2"/>
              <a:buChar char="l"/>
            </a:pPr>
            <a:r>
              <a:rPr lang="ja-JP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エンジン部分はリヌースに先を越される．</a:t>
            </a:r>
          </a:p>
          <a:p>
            <a:pPr eaLnBrk="1" hangingPunct="1">
              <a:buClr>
                <a:srgbClr val="0033CC"/>
              </a:buClr>
              <a:buSzPct val="80000"/>
              <a:buFont typeface="Wingdings" pitchFamily="2" charset="2"/>
              <a:buChar char="l"/>
            </a:pPr>
            <a:r>
              <a:rPr lang="ja-JP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エンジン以外の部品の開発</a:t>
            </a:r>
          </a:p>
          <a:p>
            <a:pPr eaLnBrk="1" hangingPunct="1">
              <a:buClr>
                <a:srgbClr val="0033CC"/>
              </a:buClr>
              <a:buSzPct val="80000"/>
              <a:buFont typeface="Wingdings" pitchFamily="2" charset="2"/>
              <a:buChar char="l"/>
            </a:pPr>
            <a:r>
              <a:rPr lang="ja-JP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フリーソフトウェア（オープンソース）の開発</a:t>
            </a:r>
          </a:p>
          <a:p>
            <a:endParaRPr kumimoji="1"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B812F7E-7484-4A3E-0EF5-C0ED04AD3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9BBB6E-5923-4FA8-96A8-DF6479A84D94}" type="slidenum">
              <a:rPr lang="en-US" altLang="ja-JP" smtClean="0"/>
              <a:pPr>
                <a:defRPr/>
              </a:pPr>
              <a:t>57</a:t>
            </a:fld>
            <a:endParaRPr lang="en-US" altLang="ja-JP"/>
          </a:p>
        </p:txBody>
      </p:sp>
      <p:pic>
        <p:nvPicPr>
          <p:cNvPr id="7" name="Picture 3" descr="ファイル名: j0222192.wmf&#10;キーワード: オープンカー, スポーツカー, 乗り物 ...&#10;ファイル サイズ: 51 KB">
            <a:extLst>
              <a:ext uri="{FF2B5EF4-FFF2-40B4-BE49-F238E27FC236}">
                <a16:creationId xmlns:a16="http://schemas.microsoft.com/office/drawing/2014/main" id="{68032FF4-A8EF-5212-FD93-3C10B275219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5975" y="4657725"/>
            <a:ext cx="1189038" cy="1096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ファイル名: IN00694_.wmf&#10;キーワード: エンジン, パーツ, ファンベルト ...&#10;ファイル サイズ: 7 KB">
            <a:extLst>
              <a:ext uri="{FF2B5EF4-FFF2-40B4-BE49-F238E27FC236}">
                <a16:creationId xmlns:a16="http://schemas.microsoft.com/office/drawing/2014/main" id="{B413DE64-833E-7D37-1A19-08E8BC2A408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36788" y="4652963"/>
            <a:ext cx="1189037" cy="109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6" descr="ファイル名: j0285566.wmf&#10;キーワード: ハンドル, ホイール, 乗り物 ...&#10;ファイル サイズ: 41 KB">
            <a:extLst>
              <a:ext uri="{FF2B5EF4-FFF2-40B4-BE49-F238E27FC236}">
                <a16:creationId xmlns:a16="http://schemas.microsoft.com/office/drawing/2014/main" id="{6901ED93-2B87-E27F-B788-F95DA5B2D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738" y="4094163"/>
            <a:ext cx="118903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ファイル名: SY00550_.wmf&#10;キーワード: ゴム, タイヤ, 乗り物 ...&#10;ファイル サイズ: 4 KB">
            <a:extLst>
              <a:ext uri="{FF2B5EF4-FFF2-40B4-BE49-F238E27FC236}">
                <a16:creationId xmlns:a16="http://schemas.microsoft.com/office/drawing/2014/main" id="{5D87DF90-72F7-508C-9203-10A84BB41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213" y="5253038"/>
            <a:ext cx="118745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>
            <a:extLst>
              <a:ext uri="{FF2B5EF4-FFF2-40B4-BE49-F238E27FC236}">
                <a16:creationId xmlns:a16="http://schemas.microsoft.com/office/drawing/2014/main" id="{C804D1C7-D81B-EF79-8313-60EFCB7FFD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7875" y="5703888"/>
            <a:ext cx="170656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3300"/>
                </a:solidFill>
                <a:latin typeface="ＭＳ Ｐゴシック" pitchFamily="50" charset="-128"/>
              </a:rPr>
              <a:t>Linux</a:t>
            </a:r>
            <a:r>
              <a:rPr lang="ja-JP" altLang="en-US" sz="2000" dirty="0">
                <a:solidFill>
                  <a:srgbClr val="003300"/>
                </a:solidFill>
              </a:rPr>
              <a:t>カーネル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E9A4B95B-268A-BCB0-E256-F7157E9D6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3788" y="4822825"/>
            <a:ext cx="6477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3600" b="1">
                <a:solidFill>
                  <a:srgbClr val="00FF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＋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92ACD3D9-FB3D-A212-0133-C19635D08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2438" y="6334125"/>
            <a:ext cx="202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 dirty="0">
                <a:solidFill>
                  <a:srgbClr val="003300"/>
                </a:solidFill>
              </a:rPr>
              <a:t>ＧＮＵソフトウェア</a:t>
            </a:r>
          </a:p>
        </p:txBody>
      </p:sp>
      <p:sp>
        <p:nvSpPr>
          <p:cNvPr id="14" name="AutoShape 11">
            <a:extLst>
              <a:ext uri="{FF2B5EF4-FFF2-40B4-BE49-F238E27FC236}">
                <a16:creationId xmlns:a16="http://schemas.microsoft.com/office/drawing/2014/main" id="{7D53C48E-0514-4EF7-E957-D5719E94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56325" y="5084763"/>
            <a:ext cx="630238" cy="257175"/>
          </a:xfrm>
          <a:prstGeom prst="rightArrow">
            <a:avLst>
              <a:gd name="adj1" fmla="val 50000"/>
              <a:gd name="adj2" fmla="val 56557"/>
            </a:avLst>
          </a:prstGeom>
          <a:solidFill>
            <a:srgbClr val="00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  <p:sp>
        <p:nvSpPr>
          <p:cNvPr id="15" name="Text Box 12">
            <a:extLst>
              <a:ext uri="{FF2B5EF4-FFF2-40B4-BE49-F238E27FC236}">
                <a16:creationId xmlns:a16="http://schemas.microsoft.com/office/drawing/2014/main" id="{659E5C95-ACA7-B37C-5745-3FF042A63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3300" y="5676900"/>
            <a:ext cx="75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>
                <a:solidFill>
                  <a:srgbClr val="003300"/>
                </a:solidFill>
                <a:latin typeface="ＭＳ Ｐゴシック" pitchFamily="50" charset="-128"/>
              </a:rPr>
              <a:t>Linux</a:t>
            </a:r>
          </a:p>
        </p:txBody>
      </p:sp>
    </p:spTree>
    <p:extLst>
      <p:ext uri="{BB962C8B-B14F-4D97-AF65-F5344CB8AC3E}">
        <p14:creationId xmlns:p14="http://schemas.microsoft.com/office/powerpoint/2010/main" val="38251832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213360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ICT</a:t>
            </a: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（コミュニケーション）</a:t>
            </a: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の時代</a:t>
            </a: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(GAFAM</a:t>
            </a: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ja-JP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GAMAM)</a:t>
            </a:r>
            <a:endParaRPr lang="ja-JP" altLang="en-US" sz="32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0179" name="AutoShape 4" descr="「Z80」の画像検索結果"/>
          <p:cNvSpPr>
            <a:spLocks noChangeAspect="1" noChangeArrowheads="1"/>
          </p:cNvSpPr>
          <p:nvPr/>
        </p:nvSpPr>
        <p:spPr bwMode="auto">
          <a:xfrm>
            <a:off x="155575" y="-1600200"/>
            <a:ext cx="5895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800"/>
          </a:p>
        </p:txBody>
      </p:sp>
    </p:spTree>
    <p:extLst>
      <p:ext uri="{BB962C8B-B14F-4D97-AF65-F5344CB8AC3E}">
        <p14:creationId xmlns:p14="http://schemas.microsoft.com/office/powerpoint/2010/main" val="2444949425"/>
      </p:ext>
    </p:extLst>
  </p:cSld>
  <p:clrMapOvr>
    <a:masterClrMapping/>
  </p:clrMapOvr>
  <p:transition>
    <p:cut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302836" y="1439349"/>
            <a:ext cx="4530405" cy="523472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Google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Amazon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Facebook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Meta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Microsoft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Microsoft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Amazon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Tesla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ｌ</a:t>
            </a:r>
            <a:r>
              <a:rPr lang="en-US" altLang="ja-JP" sz="3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phabet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(OpenAI)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NVIDIA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Apple</a:t>
            </a:r>
          </a:p>
          <a:p>
            <a:pPr eaLnBrk="1" hangingPunct="1">
              <a:lnSpc>
                <a:spcPts val="2600"/>
              </a:lnSpc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440508" y="79899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GAFA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GAFAM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GAMAM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），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MATANA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utoShape 2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155575" y="-8461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307975" y="-6937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43609818"/>
      </p:ext>
    </p:extLst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95325" y="1057275"/>
            <a:ext cx="9102725" cy="269557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エイダ</a:t>
            </a:r>
            <a:r>
              <a:rPr lang="ja-JP" altLang="en-US" sz="24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（詩人バイロンの娘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）との出会い</a:t>
            </a:r>
            <a:endParaRPr lang="ja-JP" altLang="en-US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解析機関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(1837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～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 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プログラム式コンピュータ？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プログラム制御方式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エイダ：「世界初のプログラマー」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2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未完成</a:t>
            </a:r>
            <a:endParaRPr lang="en-US" altLang="ja-JP" sz="28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チャールズ・バベッジ（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3/4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sp>
        <p:nvSpPr>
          <p:cNvPr id="18436" name="テキスト ボックス 1"/>
          <p:cNvSpPr txBox="1">
            <a:spLocks noChangeArrowheads="1"/>
          </p:cNvSpPr>
          <p:nvPr/>
        </p:nvSpPr>
        <p:spPr bwMode="auto">
          <a:xfrm>
            <a:off x="7648575" y="63436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解析機関</a:t>
            </a:r>
          </a:p>
        </p:txBody>
      </p:sp>
      <p:pic>
        <p:nvPicPr>
          <p:cNvPr id="18437" name="Picture 6" descr="https://upload.wikimedia.org/wikipedia/commons/thumb/a/ac/AnalyticalMachine_Babbage_London.jpg/440px-AnalyticalMachine_Babbage_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3702050"/>
            <a:ext cx="2757487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" descr="「エイダ バベッジ」の画像検索結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550" y="3698875"/>
            <a:ext cx="2105025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テキスト ボックス 11"/>
          <p:cNvSpPr txBox="1">
            <a:spLocks noChangeArrowheads="1"/>
          </p:cNvSpPr>
          <p:nvPr/>
        </p:nvSpPr>
        <p:spPr bwMode="auto">
          <a:xfrm>
            <a:off x="3724275" y="6286500"/>
            <a:ext cx="19272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エイダ・ラブレース</a:t>
            </a:r>
          </a:p>
        </p:txBody>
      </p:sp>
    </p:spTree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33425" y="1266824"/>
            <a:ext cx="8848725" cy="320992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ジラリー・ペイジ，セルゲイ・ブリン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Google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検索エンジン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Android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(</a:t>
            </a:r>
            <a:r>
              <a:rPr lang="ja-JP" altLang="en-US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スマートフォン</a:t>
            </a:r>
            <a:r>
              <a:rPr lang="en-US" altLang="ja-JP" sz="28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)</a:t>
            </a: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sz="2800" b="1" dirty="0">
                <a:solidFill>
                  <a:srgbClr val="003300"/>
                </a:solidFill>
              </a:rPr>
              <a:t>夢が非現実的であるほど、ライバルは減る （ペイジ）</a:t>
            </a:r>
            <a:endParaRPr lang="en-US" altLang="ja-JP" sz="2800" b="1" dirty="0">
              <a:solidFill>
                <a:srgbClr val="003300"/>
              </a:solidFill>
            </a:endParaRPr>
          </a:p>
          <a:p>
            <a:pPr eaLnBrk="1" hangingPunct="1">
              <a:buClr>
                <a:srgbClr val="003300"/>
              </a:buClr>
              <a:buSzPct val="70000"/>
              <a:buFont typeface="Wingdings" panose="05000000000000000000" pitchFamily="2" charset="2"/>
              <a:buChar char="ü"/>
              <a:defRPr/>
            </a:pPr>
            <a:endParaRPr lang="ja-JP" altLang="en-US" b="1" dirty="0">
              <a:solidFill>
                <a:srgbClr val="003300"/>
              </a:solidFill>
            </a:endParaRPr>
          </a:p>
          <a:p>
            <a:pPr marL="457200" lvl="1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2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Google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utoShape 2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155575" y="-8461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307975" y="-6937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0" name="Picture 6" descr="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075" y="4398962"/>
            <a:ext cx="1905000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関連画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675" y="4400992"/>
            <a:ext cx="2740025" cy="1847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035300" y="6224588"/>
            <a:ext cx="860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1800" dirty="0">
                <a:latin typeface="Times" pitchFamily="18" charset="0"/>
              </a:rPr>
              <a:t>ペイジ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359525" y="6176963"/>
            <a:ext cx="8604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ja-JP" altLang="en-US" sz="1800" dirty="0">
                <a:latin typeface="Times" pitchFamily="18" charset="0"/>
              </a:rPr>
              <a:t>ブリン</a:t>
            </a:r>
          </a:p>
        </p:txBody>
      </p:sp>
    </p:spTree>
    <p:extLst>
      <p:ext uri="{BB962C8B-B14F-4D97-AF65-F5344CB8AC3E}">
        <p14:creationId xmlns:p14="http://schemas.microsoft.com/office/powerpoint/2010/main" val="3965779440"/>
      </p:ext>
    </p:extLst>
  </p:cSld>
  <p:clrMapOvr>
    <a:masterClrMapping/>
  </p:clrMapOvr>
  <p:transition>
    <p:cut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1100" y="1285875"/>
            <a:ext cx="8172450" cy="129404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iPad, iPhone, iOS</a:t>
            </a:r>
          </a:p>
          <a:p>
            <a:pPr marL="0" indent="0" eaLnBrk="1" hangingPunct="1">
              <a:buClr>
                <a:schemeClr val="hlink"/>
              </a:buClr>
              <a:buSzPct val="70000"/>
              <a:buNone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　  </a:t>
            </a:r>
            <a:r>
              <a:rPr lang="ja-JP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アラン・ケイが夢見た </a:t>
            </a:r>
            <a:r>
              <a:rPr lang="en-US" altLang="ja-JP" sz="24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Dynabook</a:t>
            </a:r>
            <a:r>
              <a:rPr lang="en-US" altLang="ja-JP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?</a:t>
            </a:r>
            <a:r>
              <a:rPr lang="ja-JP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　（まだ能力不足</a:t>
            </a:r>
            <a:r>
              <a:rPr lang="en-US" altLang="ja-JP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?</a:t>
            </a:r>
            <a:r>
              <a:rPr lang="ja-JP" altLang="en-US" sz="24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endParaRPr lang="en-US" altLang="ja-JP" sz="24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457200" lvl="1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2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Apple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utoShape 2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155575" y="-8461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307975" y="-6937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" name="Picture 2" descr="「スティーブ・ジョブス」の画像検索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975" y="3108325"/>
            <a:ext cx="3057525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6991350" y="6078537"/>
            <a:ext cx="94932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>
              <a:defRPr/>
            </a:pPr>
            <a:r>
              <a:rPr lang="ja-JP" altLang="en-US" dirty="0"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ジョブス</a:t>
            </a:r>
            <a:endParaRPr lang="en-US" altLang="ja-JP" dirty="0"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pic>
        <p:nvPicPr>
          <p:cNvPr id="6146" name="Picture 2" descr="「iPhone」の画像検索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875" y="299085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5864191"/>
      </p:ext>
    </p:extLst>
  </p:cSld>
  <p:clrMapOvr>
    <a:masterClrMapping/>
  </p:clrMapOvr>
  <p:transition>
    <p:cut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56617" y="1307553"/>
            <a:ext cx="8486775" cy="4378544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スマートフォンはアランの唱えた</a:t>
            </a:r>
            <a:r>
              <a:rPr lang="en-US" altLang="ja-JP" sz="3000" dirty="0" err="1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Dynabook</a:t>
            </a: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に近いものかもしれない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でも，まだまだプアー</a:t>
            </a:r>
            <a:r>
              <a:rPr lang="en-US" altLang="ja-JP" sz="3000" dirty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!?</a:t>
            </a: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???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marL="457200" lvl="1" indent="0" eaLnBrk="1" hangingPunct="1">
              <a:buClr>
                <a:schemeClr val="hlink"/>
              </a:buClr>
              <a:buSzPct val="70000"/>
              <a:buNone/>
              <a:defRPr/>
            </a:pPr>
            <a:endParaRPr lang="en-US" altLang="ja-JP" sz="22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スマートフォン</a:t>
            </a:r>
          </a:p>
        </p:txBody>
      </p:sp>
      <p:sp>
        <p:nvSpPr>
          <p:cNvPr id="2" name="AutoShape 2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155575" y="-8461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307975" y="-6937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下矢印 3"/>
          <p:cNvSpPr/>
          <p:nvPr/>
        </p:nvSpPr>
        <p:spPr>
          <a:xfrm>
            <a:off x="3703911" y="2546787"/>
            <a:ext cx="390525" cy="64503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703910" y="4319899"/>
            <a:ext cx="390525" cy="645033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9061496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181100" y="1285875"/>
            <a:ext cx="8172450" cy="3472556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生成系ＡＩ　Ｃｈａ</a:t>
            </a:r>
            <a:r>
              <a:rPr lang="en-US" altLang="ja-JP" sz="3000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tGPT</a:t>
            </a:r>
            <a:endParaRPr lang="en-US" altLang="ja-JP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endParaRPr lang="en-US" altLang="ja-JP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AI</a:t>
            </a:r>
            <a:r>
              <a:rPr lang="ja-JP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 の時代？</a:t>
            </a:r>
            <a:endParaRPr lang="en-US" altLang="ja-JP" sz="3000" dirty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OpenAI</a:t>
            </a:r>
            <a:endParaRPr lang="ja-JP" altLang="en-US" sz="40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AutoShape 2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155575" y="-8461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" name="AutoShape 4" descr="「セルゲイ・ブリン」の画像検索結果"/>
          <p:cNvSpPr>
            <a:spLocks noChangeAspect="1" noChangeArrowheads="1"/>
          </p:cNvSpPr>
          <p:nvPr/>
        </p:nvSpPr>
        <p:spPr bwMode="auto">
          <a:xfrm>
            <a:off x="307975" y="-693738"/>
            <a:ext cx="1857375" cy="177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33F01B-E2A8-D8F2-C6F8-224550A82F78}"/>
              </a:ext>
            </a:extLst>
          </p:cNvPr>
          <p:cNvSpPr txBox="1"/>
          <p:nvPr/>
        </p:nvSpPr>
        <p:spPr>
          <a:xfrm>
            <a:off x="2321255" y="5897426"/>
            <a:ext cx="4829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https://ledge.ai/articles/imagenavi-inaimodel-man</a:t>
            </a:r>
            <a:endParaRPr kumimoji="1" lang="ja-JP" altLang="en-US" sz="14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583586D-40BD-EEBE-9A2C-AEE9D5972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103" y="3468236"/>
            <a:ext cx="4590310" cy="228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70808"/>
      </p:ext>
    </p:extLst>
  </p:cSld>
  <p:clrMapOvr>
    <a:masterClrMapping/>
  </p:clrMapOvr>
  <p:transition>
    <p:cut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id="{72501852-BFFE-D1DB-1E9B-0451FFB77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7219293" cy="71470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</a:rPr>
              <a:t>黎明期 → ハードウェアの時代 → ソフトウェアの時代 → ネットワークの時代 → 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</a:rPr>
              <a:t>ICT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</a:rPr>
              <a:t>の時代 → 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</a:rPr>
              <a:t>BD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</a:rPr>
              <a:t>，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</a:rPr>
              <a:t>AI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</a:rPr>
              <a:t>，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</a:rPr>
              <a:t>DX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</a:rPr>
              <a:t>の時代</a:t>
            </a:r>
            <a:endParaRPr lang="en-US" altLang="ja-JP" sz="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endParaRPr lang="en-US" altLang="ja-JP" sz="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</a:rPr>
              <a:t>目まぐるしく変わる社会の中で，今何が起こっている（起ころうとしている）のだろうか？</a:t>
            </a:r>
          </a:p>
          <a:p>
            <a:pPr marL="0" indent="0">
              <a:buNone/>
            </a:pPr>
            <a:endParaRPr lang="en-US" altLang="ja-JP" sz="800" dirty="0">
              <a:solidFill>
                <a:schemeClr val="bg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未来を予測する最善の方法は，それを発明することだ　　　　　　　　　　　　　　　　　　　　　　　                         </a:t>
            </a:r>
            <a:r>
              <a:rPr lang="en-US" altLang="ja-JP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by </a:t>
            </a:r>
            <a:r>
              <a:rPr lang="ja-JP" altLang="en-US" sz="8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アラン・ケイ</a:t>
            </a:r>
            <a:endParaRPr lang="ja-JP" altLang="en-US" sz="800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ja-JP" altLang="en-US" sz="1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雲 3"/>
          <p:cNvSpPr/>
          <p:nvPr/>
        </p:nvSpPr>
        <p:spPr>
          <a:xfrm>
            <a:off x="547041" y="618524"/>
            <a:ext cx="2119745" cy="1274619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FF0000"/>
                </a:solidFill>
              </a:rPr>
              <a:t>黎明期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" name="右矢印 4"/>
          <p:cNvSpPr/>
          <p:nvPr/>
        </p:nvSpPr>
        <p:spPr>
          <a:xfrm>
            <a:off x="2819187" y="1089716"/>
            <a:ext cx="978408" cy="3045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4012158" y="725928"/>
            <a:ext cx="2014537" cy="1032097"/>
          </a:xfrm>
          <a:prstGeom prst="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>
                <a:solidFill>
                  <a:srgbClr val="C00000"/>
                </a:solidFill>
              </a:rPr>
              <a:t>ハードウェアの時代</a:t>
            </a:r>
            <a:endParaRPr kumimoji="1" lang="ja-JP" altLang="en-US" sz="2400" dirty="0">
              <a:solidFill>
                <a:srgbClr val="C00000"/>
              </a:solidFill>
            </a:endParaRPr>
          </a:p>
        </p:txBody>
      </p:sp>
      <p:sp>
        <p:nvSpPr>
          <p:cNvPr id="11" name="右矢印 10"/>
          <p:cNvSpPr/>
          <p:nvPr/>
        </p:nvSpPr>
        <p:spPr>
          <a:xfrm>
            <a:off x="6121187" y="1117561"/>
            <a:ext cx="978408" cy="3045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7194087" y="732856"/>
            <a:ext cx="2376556" cy="104595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C00000"/>
                </a:solidFill>
              </a:rPr>
              <a:t>ソフトウェアの時代</a:t>
            </a:r>
          </a:p>
        </p:txBody>
      </p:sp>
      <p:sp>
        <p:nvSpPr>
          <p:cNvPr id="14" name="右矢印 13"/>
          <p:cNvSpPr/>
          <p:nvPr/>
        </p:nvSpPr>
        <p:spPr>
          <a:xfrm rot="5400000">
            <a:off x="7893160" y="2278843"/>
            <a:ext cx="978408" cy="3045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7346348" y="3084624"/>
            <a:ext cx="2116093" cy="1025237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>
                <a:solidFill>
                  <a:srgbClr val="FF0000"/>
                </a:solidFill>
              </a:rPr>
              <a:t>ネットワークの時代</a:t>
            </a:r>
          </a:p>
        </p:txBody>
      </p:sp>
      <p:sp>
        <p:nvSpPr>
          <p:cNvPr id="16" name="右矢印 15"/>
          <p:cNvSpPr/>
          <p:nvPr/>
        </p:nvSpPr>
        <p:spPr>
          <a:xfrm rot="10800000">
            <a:off x="6141791" y="3444980"/>
            <a:ext cx="978408" cy="3045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雲 16"/>
          <p:cNvSpPr/>
          <p:nvPr/>
        </p:nvSpPr>
        <p:spPr>
          <a:xfrm>
            <a:off x="393342" y="3077151"/>
            <a:ext cx="2493505" cy="1274619"/>
          </a:xfrm>
          <a:prstGeom prst="cloud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BD</a:t>
            </a:r>
            <a:r>
              <a:rPr lang="ja-JP" altLang="en-US" sz="2400" dirty="0">
                <a:solidFill>
                  <a:srgbClr val="FF0000"/>
                </a:solidFill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</a:rPr>
              <a:t>AI</a:t>
            </a:r>
            <a:r>
              <a:rPr lang="ja-JP" altLang="en-US" sz="2400" dirty="0">
                <a:solidFill>
                  <a:srgbClr val="FF0000"/>
                </a:solidFill>
              </a:rPr>
              <a:t>・</a:t>
            </a:r>
            <a:r>
              <a:rPr lang="en-US" altLang="ja-JP" sz="2400" dirty="0">
                <a:solidFill>
                  <a:srgbClr val="FF0000"/>
                </a:solidFill>
              </a:rPr>
              <a:t>DX</a:t>
            </a:r>
            <a:r>
              <a:rPr lang="ja-JP" altLang="en-US" sz="2400" dirty="0">
                <a:solidFill>
                  <a:srgbClr val="FF0000"/>
                </a:solidFill>
              </a:rPr>
              <a:t>の時代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右矢印 15">
            <a:extLst>
              <a:ext uri="{FF2B5EF4-FFF2-40B4-BE49-F238E27FC236}">
                <a16:creationId xmlns:a16="http://schemas.microsoft.com/office/drawing/2014/main" id="{59EA93B3-9280-4ACF-B9E4-FC85690370BD}"/>
              </a:ext>
            </a:extLst>
          </p:cNvPr>
          <p:cNvSpPr/>
          <p:nvPr/>
        </p:nvSpPr>
        <p:spPr>
          <a:xfrm rot="10800000">
            <a:off x="2953462" y="3479685"/>
            <a:ext cx="978408" cy="304523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六角形 6">
            <a:extLst>
              <a:ext uri="{FF2B5EF4-FFF2-40B4-BE49-F238E27FC236}">
                <a16:creationId xmlns:a16="http://schemas.microsoft.com/office/drawing/2014/main" id="{DBAEAAC8-E67E-4F32-A8B5-FFB0C5AB0419}"/>
              </a:ext>
            </a:extLst>
          </p:cNvPr>
          <p:cNvSpPr/>
          <p:nvPr/>
        </p:nvSpPr>
        <p:spPr>
          <a:xfrm>
            <a:off x="4007527" y="3160662"/>
            <a:ext cx="2090424" cy="914400"/>
          </a:xfrm>
          <a:prstGeom prst="hexagon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>
                <a:solidFill>
                  <a:srgbClr val="FF0000"/>
                </a:solidFill>
              </a:rPr>
              <a:t>ICT</a:t>
            </a:r>
            <a:r>
              <a:rPr kumimoji="1" lang="ja-JP" altLang="en-US" sz="2400" dirty="0">
                <a:solidFill>
                  <a:srgbClr val="FF0000"/>
                </a:solidFill>
              </a:rPr>
              <a:t>の時代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63495B5-4EF9-4162-B13D-A4A1B7AED76B}"/>
              </a:ext>
            </a:extLst>
          </p:cNvPr>
          <p:cNvSpPr txBox="1"/>
          <p:nvPr/>
        </p:nvSpPr>
        <p:spPr>
          <a:xfrm>
            <a:off x="1706205" y="4646087"/>
            <a:ext cx="6912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C00000"/>
                </a:solidFill>
              </a:rPr>
              <a:t>目まぐるしく変わる社会の中で，今何が起こっている（起ころうとしている）のだろうか？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F7BECE-276F-37C2-86B6-487B2F56D9E1}"/>
              </a:ext>
            </a:extLst>
          </p:cNvPr>
          <p:cNvSpPr txBox="1"/>
          <p:nvPr/>
        </p:nvSpPr>
        <p:spPr>
          <a:xfrm>
            <a:off x="1389540" y="5892106"/>
            <a:ext cx="7090403" cy="73866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l"/>
            <a:r>
              <a:rPr lang="ja-JP" altLang="en-US" sz="2400" b="0" i="0" u="none" strike="noStrike" dirty="0">
                <a:solidFill>
                  <a:srgbClr val="1A0DAB"/>
                </a:solidFill>
                <a:effectLst/>
                <a:latin typeface="arial" panose="020B0604020202020204" pitchFamily="34" charset="0"/>
              </a:rPr>
              <a:t>未来を予測する最善の方法は，それを発明することだ</a:t>
            </a:r>
            <a:endParaRPr lang="en-US" altLang="ja-JP" sz="2400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</a:endParaRPr>
          </a:p>
          <a:p>
            <a:pPr algn="l"/>
            <a:r>
              <a:rPr lang="ja-JP" altLang="en-US" dirty="0">
                <a:solidFill>
                  <a:srgbClr val="1A0DAB"/>
                </a:solidFill>
                <a:latin typeface="arial" panose="020B0604020202020204" pitchFamily="34" charset="0"/>
              </a:rPr>
              <a:t>　　　　　　　　　　　　　　　　　　　　　　　　                            </a:t>
            </a:r>
            <a:r>
              <a:rPr lang="en-US" altLang="ja-JP" dirty="0">
                <a:solidFill>
                  <a:srgbClr val="1A0DAB"/>
                </a:solidFill>
                <a:latin typeface="arial" panose="020B0604020202020204" pitchFamily="34" charset="0"/>
              </a:rPr>
              <a:t>by </a:t>
            </a:r>
            <a:r>
              <a:rPr lang="ja-JP" altLang="en-US" dirty="0">
                <a:solidFill>
                  <a:srgbClr val="1A0DAB"/>
                </a:solidFill>
                <a:latin typeface="arial" panose="020B0604020202020204" pitchFamily="34" charset="0"/>
              </a:rPr>
              <a:t>アラン・ケイ</a:t>
            </a:r>
            <a:endParaRPr lang="ja-JP" altLang="en-US" b="0" i="0" u="none" strike="noStrike" dirty="0">
              <a:solidFill>
                <a:srgbClr val="1A0DAB"/>
              </a:solidFill>
              <a:effectLst/>
              <a:latin typeface="arial" panose="020B0604020202020204" pitchFamily="34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2982319308"/>
      </p:ext>
    </p:extLst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275" y="1304925"/>
            <a:ext cx="9229725" cy="3209925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第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2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階差機関 </a:t>
            </a: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（</a:t>
            </a:r>
            <a:r>
              <a:rPr lang="ja-JP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階差機関 </a:t>
            </a:r>
            <a:r>
              <a:rPr lang="en-US" altLang="ja-JP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+ </a:t>
            </a:r>
            <a:r>
              <a:rPr lang="ja-JP" altLang="en-US" sz="2800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</a:rPr>
              <a:t>解析機関</a:t>
            </a:r>
            <a:r>
              <a:rPr lang="ja-JP" altLang="en-US" sz="2800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）</a:t>
            </a:r>
            <a:endParaRPr lang="en-US" altLang="ja-JP" sz="2800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en-US" altLang="ja-JP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2002</a:t>
            </a:r>
            <a:r>
              <a:rPr lang="ja-JP" alt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年　</a:t>
            </a:r>
            <a:r>
              <a:rPr lang="ja-JP" altLang="en-US" sz="3200" dirty="0">
                <a:solidFill>
                  <a:srgbClr val="006699"/>
                </a:solidFill>
                <a:latin typeface="+mj-ea"/>
                <a:ea typeface="+mj-ea"/>
              </a:rPr>
              <a:t>イギリス，</a:t>
            </a:r>
            <a:r>
              <a:rPr lang="en-US" altLang="ja-JP" sz="3200" dirty="0">
                <a:solidFill>
                  <a:srgbClr val="006699"/>
                </a:solidFill>
                <a:latin typeface="+mj-ea"/>
                <a:ea typeface="+mj-ea"/>
              </a:rPr>
              <a:t>Computer History Museum</a:t>
            </a: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n"/>
              <a:defRPr/>
            </a:pPr>
            <a:r>
              <a:rPr lang="ja-JP" alt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バベッジの設計図を基に第</a:t>
            </a:r>
            <a:r>
              <a:rPr lang="en-US" altLang="ja-JP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2</a:t>
            </a:r>
            <a:r>
              <a:rPr lang="ja-JP" altLang="en-US" sz="320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階差機関を復元し，作動を確認</a:t>
            </a:r>
            <a:endParaRPr lang="en-US" altLang="ja-JP" sz="320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marL="457200" lvl="1" indent="0" eaLnBrk="1" hangingPunct="1">
              <a:buClr>
                <a:srgbClr val="006699"/>
              </a:buClr>
              <a:buSzPct val="70000"/>
              <a:buNone/>
              <a:defRPr/>
            </a:pPr>
            <a:endParaRPr lang="en-US" altLang="ja-JP" sz="1050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</a:endParaRPr>
          </a:p>
          <a:p>
            <a:pPr marL="457200" lvl="1" indent="0" eaLnBrk="1" hangingPunct="1">
              <a:buClr>
                <a:srgbClr val="006699"/>
              </a:buClr>
              <a:buSzPct val="70000"/>
              <a:buNone/>
              <a:defRPr/>
            </a:pPr>
            <a:r>
              <a:rPr lang="en-US" altLang="ja-JP" sz="1050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</a:rPr>
              <a:t> </a:t>
            </a:r>
            <a:r>
              <a:rPr lang="en-US" altLang="ja-JP" sz="1050" dirty="0">
                <a:solidFill>
                  <a:schemeClr val="bg1">
                    <a:lumMod val="85000"/>
                  </a:schemeClr>
                </a:solidFill>
              </a:rPr>
              <a:t>http://www.computerhistory.org/babbage/</a:t>
            </a:r>
            <a:endParaRPr lang="ja-JP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チャールズ・バベッジ（</a:t>
            </a:r>
            <a:r>
              <a:rPr lang="en-US" altLang="ja-JP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4/4</a:t>
            </a: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3768725"/>
            <a:ext cx="3790950" cy="213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テキスト ボックス 2"/>
          <p:cNvSpPr txBox="1">
            <a:spLocks noChangeArrowheads="1"/>
          </p:cNvSpPr>
          <p:nvPr/>
        </p:nvSpPr>
        <p:spPr bwMode="auto">
          <a:xfrm>
            <a:off x="3200400" y="5876925"/>
            <a:ext cx="43608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/>
              <a:t>http://www.computerhistory.org/babbage/</a:t>
            </a:r>
            <a:endParaRPr lang="ja-JP" altLang="en-US" sz="1800" dirty="0"/>
          </a:p>
        </p:txBody>
      </p:sp>
      <p:sp>
        <p:nvSpPr>
          <p:cNvPr id="19462" name="テキスト ボックス 3"/>
          <p:cNvSpPr txBox="1">
            <a:spLocks noChangeArrowheads="1"/>
          </p:cNvSpPr>
          <p:nvPr/>
        </p:nvSpPr>
        <p:spPr bwMode="auto">
          <a:xfrm>
            <a:off x="7239000" y="3876675"/>
            <a:ext cx="1771650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第</a:t>
            </a:r>
            <a:r>
              <a:rPr lang="en-US" altLang="ja-JP" sz="1800"/>
              <a:t>2</a:t>
            </a:r>
            <a:r>
              <a:rPr lang="ja-JP" altLang="en-US" sz="1800"/>
              <a:t>階差機関</a:t>
            </a:r>
            <a:endParaRPr lang="en-US" altLang="ja-JP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高さ </a:t>
            </a:r>
            <a:r>
              <a:rPr lang="en-US" altLang="ja-JP" sz="1400"/>
              <a:t>2.1m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長さ </a:t>
            </a:r>
            <a:r>
              <a:rPr lang="en-US" altLang="ja-JP" sz="1400"/>
              <a:t>3.3m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奥行 </a:t>
            </a:r>
            <a:r>
              <a:rPr lang="en-US" altLang="ja-JP" sz="1400"/>
              <a:t>0.46m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　　重さ　</a:t>
            </a:r>
            <a:r>
              <a:rPr lang="en-US" altLang="ja-JP" sz="1400"/>
              <a:t>5t</a:t>
            </a:r>
            <a:endParaRPr lang="ja-JP" altLang="en-US" sz="1400"/>
          </a:p>
        </p:txBody>
      </p:sp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47688" y="2133600"/>
            <a:ext cx="8915400" cy="25908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時代は下って</a:t>
            </a:r>
            <a: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　</a:t>
            </a:r>
            <a: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lang="ja-JP" altLang="en-US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年後</a:t>
            </a:r>
            <a: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…..</a:t>
            </a: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ja-JP" sz="4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（</a:t>
            </a:r>
            <a:r>
              <a:rPr lang="en-US" altLang="ja-JP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</a:t>
            </a: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ハードウェアの時代</a:t>
            </a:r>
            <a:r>
              <a:rPr lang="en-US" altLang="ja-JP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--</a:t>
            </a:r>
            <a:r>
              <a:rPr lang="ja-JP" altLang="en-US" sz="32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</a:t>
            </a:r>
          </a:p>
        </p:txBody>
      </p:sp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76275" y="1314450"/>
            <a:ext cx="9102725" cy="28575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accent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1921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年～</a:t>
            </a: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1954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 イギリス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ja-JP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1936</a:t>
            </a: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年　チューリングマシン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コンピュータが作成可能であることを論理的に証明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eaLnBrk="1" hangingPunct="1">
              <a:buClr>
                <a:schemeClr val="hlink"/>
              </a:buClr>
              <a:buSzPct val="70000"/>
              <a:buFont typeface="Wingdings" pitchFamily="2" charset="2"/>
              <a:buChar char="l"/>
              <a:defRPr/>
            </a:pPr>
            <a:r>
              <a:rPr lang="ja-JP" altLang="en-US" dirty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チューリング賞</a:t>
            </a:r>
            <a:endParaRPr lang="en-US" altLang="ja-JP" dirty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  <a:p>
            <a:pPr lvl="1" eaLnBrk="1" hangingPunct="1">
              <a:buClr>
                <a:srgbClr val="006699"/>
              </a:buClr>
              <a:buSzPct val="70000"/>
              <a:buFont typeface="Wingdings" panose="05000000000000000000" pitchFamily="2" charset="2"/>
              <a:buChar char="ü"/>
              <a:defRPr/>
            </a:pPr>
            <a:r>
              <a:rPr lang="ja-JP" altLang="en-US" dirty="0">
                <a:solidFill>
                  <a:srgbClr val="00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ＭＳ Ｐゴシック" pitchFamily="50" charset="-128"/>
              </a:rPr>
              <a:t>ノーベル賞に匹敵する権威のある情報学の賞</a:t>
            </a:r>
            <a:endParaRPr lang="en-US" altLang="ja-JP" dirty="0">
              <a:solidFill>
                <a:srgbClr val="0066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ＭＳ Ｐゴシック" pitchFamily="50" charset="-128"/>
            </a:endParaRPr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title"/>
          </p:nvPr>
        </p:nvSpPr>
        <p:spPr>
          <a:xfrm>
            <a:off x="538163" y="0"/>
            <a:ext cx="8915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アラン・チューリング</a:t>
            </a:r>
          </a:p>
        </p:txBody>
      </p:sp>
      <p:pic>
        <p:nvPicPr>
          <p:cNvPr id="21508" name="Picture 2" descr="https://andai.co.jp/wp-content/uploads/2016/07/alan-turing-2-991x5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400550"/>
            <a:ext cx="3708400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TUIS-Standard-Template">
  <a:themeElements>
    <a:clrScheme name="TUIS-Standard-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3333FF"/>
      </a:hlink>
      <a:folHlink>
        <a:srgbClr val="3333FF"/>
      </a:folHlink>
    </a:clrScheme>
    <a:fontScheme name="TUIS-Standard-Templat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UIS-Standard-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IS-Standard-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IS-Standard-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IS-Standard-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IS-Standard-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UIS-Standard-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IS-Standard-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FF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TUIS-Standard-Template</Template>
  <TotalTime>10586</TotalTime>
  <Words>2705</Words>
  <Application>Microsoft Office PowerPoint</Application>
  <PresentationFormat>A4 210 x 297 mm</PresentationFormat>
  <Paragraphs>536</Paragraphs>
  <Slides>64</Slides>
  <Notes>56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64</vt:i4>
      </vt:variant>
    </vt:vector>
  </HeadingPairs>
  <TitlesOfParts>
    <vt:vector size="71" baseType="lpstr">
      <vt:lpstr>ＭＳ Ｐゴシック</vt:lpstr>
      <vt:lpstr>Arial</vt:lpstr>
      <vt:lpstr>Arial</vt:lpstr>
      <vt:lpstr>Times</vt:lpstr>
      <vt:lpstr>Times New Roman</vt:lpstr>
      <vt:lpstr>Wingdings</vt:lpstr>
      <vt:lpstr>TUIS-Standard-Template</vt:lpstr>
      <vt:lpstr>コンピュータとインターネットの歴史</vt:lpstr>
      <vt:lpstr>概要</vt:lpstr>
      <vt:lpstr>コンピュータ前史</vt:lpstr>
      <vt:lpstr>チャールズ・バベッジ（1/4）</vt:lpstr>
      <vt:lpstr>チャールズ・バベッジ（2/4）</vt:lpstr>
      <vt:lpstr>チャールズ・バベッジ（3/4）</vt:lpstr>
      <vt:lpstr>チャールズ・バベッジ（4/4）</vt:lpstr>
      <vt:lpstr>時代は下って,　100年後…..  （--ハードウェアの時代--）</vt:lpstr>
      <vt:lpstr>アラン・チューリング</vt:lpstr>
      <vt:lpstr>エニグマとチューリング</vt:lpstr>
      <vt:lpstr>世界初のコンピュータ？</vt:lpstr>
      <vt:lpstr>Zuse Z3</vt:lpstr>
      <vt:lpstr>ABC</vt:lpstr>
      <vt:lpstr>ENIAC （エニアック）</vt:lpstr>
      <vt:lpstr>真空管とトランジスタ</vt:lpstr>
      <vt:lpstr>商用コンピュータ</vt:lpstr>
      <vt:lpstr>メインフレームの覇者IBM</vt:lpstr>
      <vt:lpstr>同時期， 新しい何かが生まれようとしていた…..</vt:lpstr>
      <vt:lpstr>インターネットと UNIX</vt:lpstr>
      <vt:lpstr>インターネットと UNIX</vt:lpstr>
      <vt:lpstr>プロトコル</vt:lpstr>
      <vt:lpstr>UNIX</vt:lpstr>
      <vt:lpstr>UNIX</vt:lpstr>
      <vt:lpstr>UNIX/C</vt:lpstr>
      <vt:lpstr>インターネット</vt:lpstr>
      <vt:lpstr>村井 淳</vt:lpstr>
      <vt:lpstr>メインフレームの終焉と PC（パーソナルコンピュータ）の台頭  （-- ソフトウェアの時代 --）</vt:lpstr>
      <vt:lpstr>IC, LSI, VLSI</vt:lpstr>
      <vt:lpstr>嶋正利とマイクロプロセッサー</vt:lpstr>
      <vt:lpstr>8bitパソコンの名器（1/2）</vt:lpstr>
      <vt:lpstr>8bitパソコンの名器（2/2）</vt:lpstr>
      <vt:lpstr>PC事業へのIBMの参入</vt:lpstr>
      <vt:lpstr>Microsoft and IBM</vt:lpstr>
      <vt:lpstr>Microsoft</vt:lpstr>
      <vt:lpstr>Apple Computer</vt:lpstr>
      <vt:lpstr>Apple vs. IBM+MS</vt:lpstr>
      <vt:lpstr>アラン・ケイ</vt:lpstr>
      <vt:lpstr>Apple vs. IBM+MS</vt:lpstr>
      <vt:lpstr>Macintosh</vt:lpstr>
      <vt:lpstr>Apple vs. IBM+MS</vt:lpstr>
      <vt:lpstr>IBM vs. MS</vt:lpstr>
      <vt:lpstr>Apple vs. MS</vt:lpstr>
      <vt:lpstr>NeXT</vt:lpstr>
      <vt:lpstr>BeOS</vt:lpstr>
      <vt:lpstr>IBM, MS, Intel, Apple</vt:lpstr>
      <vt:lpstr>ネットワークの時代</vt:lpstr>
      <vt:lpstr>インターネット</vt:lpstr>
      <vt:lpstr>World Wide Web</vt:lpstr>
      <vt:lpstr>CERN （欧州合同素粒子原子核研究機構）</vt:lpstr>
      <vt:lpstr>CERN （欧州合同素粒子原子核研究機構）</vt:lpstr>
      <vt:lpstr>CERN （欧州合同素粒子原子核研究機構）</vt:lpstr>
      <vt:lpstr>CERN （欧州合同素粒子原子核研究機構）</vt:lpstr>
      <vt:lpstr>インターネットの相棒．UNIX</vt:lpstr>
      <vt:lpstr>リヌース・トーヴァルト</vt:lpstr>
      <vt:lpstr>Ｌｉｎｕｘ（リナックス，リヌクス）</vt:lpstr>
      <vt:lpstr>リチャード・ストールマン</vt:lpstr>
      <vt:lpstr>ＧＮＵ（グヌー）</vt:lpstr>
      <vt:lpstr>ICT（コミュニケーション）の時代 (GAFAM，GAMAM)</vt:lpstr>
      <vt:lpstr>GAFA，GAFAM（GAMAM），MATANA</vt:lpstr>
      <vt:lpstr>Google</vt:lpstr>
      <vt:lpstr>Apple</vt:lpstr>
      <vt:lpstr>スマートフォン</vt:lpstr>
      <vt:lpstr>OpenAI</vt:lpstr>
      <vt:lpstr>PowerPoint プレゼンテーション</vt:lpstr>
    </vt:vector>
  </TitlesOfParts>
  <Company>TUIS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E-Learning学会 09</dc:title>
  <dc:creator>Fumi</dc:creator>
  <cp:lastModifiedBy>Fumikazu Iseki</cp:lastModifiedBy>
  <cp:revision>226</cp:revision>
  <dcterms:created xsi:type="dcterms:W3CDTF">2005-12-10T02:57:27Z</dcterms:created>
  <dcterms:modified xsi:type="dcterms:W3CDTF">2024-04-14T09:35:28Z</dcterms:modified>
</cp:coreProperties>
</file>